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619" r:id="rId3"/>
    <p:sldId id="484" r:id="rId4"/>
    <p:sldId id="620" r:id="rId5"/>
    <p:sldId id="621" r:id="rId6"/>
    <p:sldId id="277" r:id="rId7"/>
    <p:sldId id="622" r:id="rId8"/>
    <p:sldId id="481" r:id="rId9"/>
    <p:sldId id="479" r:id="rId10"/>
    <p:sldId id="480" r:id="rId11"/>
    <p:sldId id="482" r:id="rId12"/>
    <p:sldId id="483" r:id="rId13"/>
    <p:sldId id="280" r:id="rId14"/>
    <p:sldId id="360" r:id="rId15"/>
    <p:sldId id="361" r:id="rId16"/>
    <p:sldId id="491" r:id="rId17"/>
    <p:sldId id="624" r:id="rId18"/>
    <p:sldId id="494" r:id="rId19"/>
    <p:sldId id="495" r:id="rId20"/>
    <p:sldId id="496" r:id="rId21"/>
    <p:sldId id="627" r:id="rId22"/>
    <p:sldId id="498" r:id="rId23"/>
    <p:sldId id="500" r:id="rId24"/>
    <p:sldId id="501" r:id="rId25"/>
    <p:sldId id="625" r:id="rId26"/>
    <p:sldId id="503" r:id="rId27"/>
    <p:sldId id="504" r:id="rId28"/>
    <p:sldId id="281" r:id="rId29"/>
    <p:sldId id="631" r:id="rId30"/>
    <p:sldId id="632" r:id="rId31"/>
    <p:sldId id="672" r:id="rId32"/>
    <p:sldId id="630" r:id="rId33"/>
    <p:sldId id="629" r:id="rId34"/>
    <p:sldId id="510" r:id="rId35"/>
    <p:sldId id="513" r:id="rId36"/>
    <p:sldId id="514" r:id="rId37"/>
    <p:sldId id="633" r:id="rId38"/>
    <p:sldId id="635" r:id="rId39"/>
    <p:sldId id="636" r:id="rId40"/>
    <p:sldId id="637" r:id="rId41"/>
    <p:sldId id="640" r:id="rId42"/>
    <p:sldId id="641" r:id="rId43"/>
    <p:sldId id="642" r:id="rId44"/>
    <p:sldId id="643" r:id="rId45"/>
    <p:sldId id="644" r:id="rId46"/>
    <p:sldId id="645" r:id="rId47"/>
    <p:sldId id="646" r:id="rId48"/>
    <p:sldId id="647" r:id="rId49"/>
    <p:sldId id="648" r:id="rId50"/>
    <p:sldId id="650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  <p:sldId id="667" r:id="rId61"/>
    <p:sldId id="668" r:id="rId62"/>
    <p:sldId id="669" r:id="rId63"/>
    <p:sldId id="679" r:id="rId64"/>
    <p:sldId id="681" r:id="rId65"/>
    <p:sldId id="670" r:id="rId66"/>
    <p:sldId id="518" r:id="rId67"/>
    <p:sldId id="671" r:id="rId68"/>
    <p:sldId id="519" r:id="rId69"/>
    <p:sldId id="521" r:id="rId70"/>
    <p:sldId id="524" r:id="rId71"/>
    <p:sldId id="673" r:id="rId72"/>
    <p:sldId id="674" r:id="rId73"/>
    <p:sldId id="675" r:id="rId74"/>
    <p:sldId id="676" r:id="rId75"/>
    <p:sldId id="677" r:id="rId76"/>
    <p:sldId id="678" r:id="rId77"/>
    <p:sldId id="634" r:id="rId78"/>
    <p:sldId id="694" r:id="rId79"/>
    <p:sldId id="695" r:id="rId80"/>
    <p:sldId id="693" r:id="rId81"/>
    <p:sldId id="696" r:id="rId82"/>
    <p:sldId id="567" r:id="rId83"/>
    <p:sldId id="568" r:id="rId84"/>
    <p:sldId id="576" r:id="rId85"/>
    <p:sldId id="577" r:id="rId86"/>
    <p:sldId id="578" r:id="rId87"/>
    <p:sldId id="579" r:id="rId88"/>
    <p:sldId id="580" r:id="rId89"/>
    <p:sldId id="583" r:id="rId90"/>
    <p:sldId id="584" r:id="rId9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94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8595B"/>
    <a:srgbClr val="40B6E5"/>
    <a:srgbClr val="80C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38" autoAdjust="0"/>
    <p:restoredTop sz="78307" autoAdjust="0"/>
  </p:normalViewPr>
  <p:slideViewPr>
    <p:cSldViewPr snapToGrid="0" showGuides="1">
      <p:cViewPr varScale="1">
        <p:scale>
          <a:sx n="73" d="100"/>
          <a:sy n="73" d="100"/>
        </p:scale>
        <p:origin x="576" y="72"/>
      </p:cViewPr>
      <p:guideLst>
        <p:guide orient="horz" pos="2160"/>
        <p:guide pos="3840"/>
        <p:guide orient="horz" pos="94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127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DE501-7ECB-4F50-A5A1-EBF0BFF665FC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09AB9BF-2693-4F7E-85A1-2725B69F39D5}">
      <dgm:prSet phldrT="[Text]"/>
      <dgm:spPr/>
      <dgm:t>
        <a:bodyPr/>
        <a:lstStyle/>
        <a:p>
          <a:r>
            <a:rPr lang="de-DE" dirty="0" smtClean="0"/>
            <a:t>Round</a:t>
          </a:r>
          <a:endParaRPr lang="de-DE" dirty="0"/>
        </a:p>
      </dgm:t>
    </dgm:pt>
    <dgm:pt modelId="{F0FC9163-D8FB-4CE4-8997-E99F8AF49A13}" type="parTrans" cxnId="{74C6A023-8898-4587-A166-A58B186F5244}">
      <dgm:prSet/>
      <dgm:spPr/>
      <dgm:t>
        <a:bodyPr/>
        <a:lstStyle/>
        <a:p>
          <a:endParaRPr lang="de-DE"/>
        </a:p>
      </dgm:t>
    </dgm:pt>
    <dgm:pt modelId="{77BFDCC8-E99C-4207-92EE-F66252DF7EFF}" type="sibTrans" cxnId="{74C6A023-8898-4587-A166-A58B186F5244}">
      <dgm:prSet/>
      <dgm:spPr/>
      <dgm:t>
        <a:bodyPr/>
        <a:lstStyle/>
        <a:p>
          <a:endParaRPr lang="de-DE"/>
        </a:p>
      </dgm:t>
    </dgm:pt>
    <dgm:pt modelId="{C3B03520-8F21-4C22-A550-61C0F4C24F14}">
      <dgm:prSet phldrT="[Text]"/>
      <dgm:spPr/>
      <dgm:t>
        <a:bodyPr/>
        <a:lstStyle/>
        <a:p>
          <a:r>
            <a:rPr lang="de-DE" dirty="0" err="1" smtClean="0"/>
            <a:t>Of</a:t>
          </a:r>
          <a:endParaRPr lang="de-DE" dirty="0"/>
        </a:p>
      </dgm:t>
    </dgm:pt>
    <dgm:pt modelId="{98468E62-41B7-4771-A95C-34C88FBF5DFF}" type="parTrans" cxnId="{E0FC8AF4-7342-4151-A3E4-5BB81B6AD11E}">
      <dgm:prSet/>
      <dgm:spPr/>
      <dgm:t>
        <a:bodyPr/>
        <a:lstStyle/>
        <a:p>
          <a:endParaRPr lang="de-DE"/>
        </a:p>
      </dgm:t>
    </dgm:pt>
    <dgm:pt modelId="{9D6AA7B3-D359-4EA0-BC4C-24E1DD4C9213}" type="sibTrans" cxnId="{E0FC8AF4-7342-4151-A3E4-5BB81B6AD11E}">
      <dgm:prSet/>
      <dgm:spPr/>
      <dgm:t>
        <a:bodyPr/>
        <a:lstStyle/>
        <a:p>
          <a:endParaRPr lang="de-DE"/>
        </a:p>
      </dgm:t>
    </dgm:pt>
    <dgm:pt modelId="{CBE261CA-798F-4C3A-B9D3-D41770D88A79}">
      <dgm:prSet phldrT="[Text]"/>
      <dgm:spPr/>
      <dgm:t>
        <a:bodyPr/>
        <a:lstStyle/>
        <a:p>
          <a:r>
            <a:rPr lang="de-DE" dirty="0" err="1" smtClean="0"/>
            <a:t>Introductions</a:t>
          </a:r>
          <a:endParaRPr lang="de-DE" dirty="0"/>
        </a:p>
      </dgm:t>
    </dgm:pt>
    <dgm:pt modelId="{BD6333AA-F3ED-48F6-8B39-01E9B13ECE28}" type="parTrans" cxnId="{B7C4D94A-A2AF-4817-970F-990A58CE9342}">
      <dgm:prSet/>
      <dgm:spPr/>
      <dgm:t>
        <a:bodyPr/>
        <a:lstStyle/>
        <a:p>
          <a:endParaRPr lang="de-DE"/>
        </a:p>
      </dgm:t>
    </dgm:pt>
    <dgm:pt modelId="{0DD0FE87-DB48-424E-9940-7AF27826C98B}" type="sibTrans" cxnId="{B7C4D94A-A2AF-4817-970F-990A58CE9342}">
      <dgm:prSet/>
      <dgm:spPr/>
      <dgm:t>
        <a:bodyPr/>
        <a:lstStyle/>
        <a:p>
          <a:endParaRPr lang="de-DE"/>
        </a:p>
      </dgm:t>
    </dgm:pt>
    <dgm:pt modelId="{B1A96EBE-5005-4238-A962-CB3E23FED28D}" type="pres">
      <dgm:prSet presAssocID="{CB6DE501-7ECB-4F50-A5A1-EBF0BFF665FC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76E6DD73-D03C-43C8-918A-CFE4204B20F9}" type="pres">
      <dgm:prSet presAssocID="{C09AB9BF-2693-4F7E-85A1-2725B69F39D5}" presName="Accent1" presStyleCnt="0"/>
      <dgm:spPr/>
    </dgm:pt>
    <dgm:pt modelId="{703BE949-AE75-41BC-8515-2C4ABCE3CCD2}" type="pres">
      <dgm:prSet presAssocID="{C09AB9BF-2693-4F7E-85A1-2725B69F39D5}" presName="Accent" presStyleLbl="node1" presStyleIdx="0" presStyleCnt="3"/>
      <dgm:spPr/>
    </dgm:pt>
    <dgm:pt modelId="{7291BF9C-282B-438E-BC05-8C5610366C8A}" type="pres">
      <dgm:prSet presAssocID="{C09AB9BF-2693-4F7E-85A1-2725B69F39D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B93977-6BB5-4749-B915-A6E70C7982E2}" type="pres">
      <dgm:prSet presAssocID="{C3B03520-8F21-4C22-A550-61C0F4C24F14}" presName="Accent2" presStyleCnt="0"/>
      <dgm:spPr/>
    </dgm:pt>
    <dgm:pt modelId="{DB86A07B-6F7D-40E6-BC30-2E2A98237D42}" type="pres">
      <dgm:prSet presAssocID="{C3B03520-8F21-4C22-A550-61C0F4C24F14}" presName="Accent" presStyleLbl="node1" presStyleIdx="1" presStyleCnt="3"/>
      <dgm:spPr/>
    </dgm:pt>
    <dgm:pt modelId="{7B492E04-31D1-426C-9226-F90E314BF997}" type="pres">
      <dgm:prSet presAssocID="{C3B03520-8F21-4C22-A550-61C0F4C24F1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416D19-2ED3-4FBA-AFA2-6FFEA5D74914}" type="pres">
      <dgm:prSet presAssocID="{CBE261CA-798F-4C3A-B9D3-D41770D88A79}" presName="Accent3" presStyleCnt="0"/>
      <dgm:spPr/>
    </dgm:pt>
    <dgm:pt modelId="{F5148DA7-DEDF-4EC2-92AA-97E111EEC46B}" type="pres">
      <dgm:prSet presAssocID="{CBE261CA-798F-4C3A-B9D3-D41770D88A79}" presName="Accent" presStyleLbl="node1" presStyleIdx="2" presStyleCnt="3"/>
      <dgm:spPr/>
    </dgm:pt>
    <dgm:pt modelId="{542FB9F4-E2F5-4F9F-ACCA-5FAA1384F7A8}" type="pres">
      <dgm:prSet presAssocID="{CBE261CA-798F-4C3A-B9D3-D41770D88A7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57D0EF3-A843-4D51-BCE5-5E58BDA3D95A}" type="presOf" srcId="{CBE261CA-798F-4C3A-B9D3-D41770D88A79}" destId="{542FB9F4-E2F5-4F9F-ACCA-5FAA1384F7A8}" srcOrd="0" destOrd="0" presId="urn:microsoft.com/office/officeart/2009/layout/CircleArrowProcess"/>
    <dgm:cxn modelId="{E0FC8AF4-7342-4151-A3E4-5BB81B6AD11E}" srcId="{CB6DE501-7ECB-4F50-A5A1-EBF0BFF665FC}" destId="{C3B03520-8F21-4C22-A550-61C0F4C24F14}" srcOrd="1" destOrd="0" parTransId="{98468E62-41B7-4771-A95C-34C88FBF5DFF}" sibTransId="{9D6AA7B3-D359-4EA0-BC4C-24E1DD4C9213}"/>
    <dgm:cxn modelId="{74C6A023-8898-4587-A166-A58B186F5244}" srcId="{CB6DE501-7ECB-4F50-A5A1-EBF0BFF665FC}" destId="{C09AB9BF-2693-4F7E-85A1-2725B69F39D5}" srcOrd="0" destOrd="0" parTransId="{F0FC9163-D8FB-4CE4-8997-E99F8AF49A13}" sibTransId="{77BFDCC8-E99C-4207-92EE-F66252DF7EFF}"/>
    <dgm:cxn modelId="{455A8E3A-D054-47F0-BCBD-52AE9A41E28C}" type="presOf" srcId="{CB6DE501-7ECB-4F50-A5A1-EBF0BFF665FC}" destId="{B1A96EBE-5005-4238-A962-CB3E23FED28D}" srcOrd="0" destOrd="0" presId="urn:microsoft.com/office/officeart/2009/layout/CircleArrowProcess"/>
    <dgm:cxn modelId="{6BC33066-9B58-445D-89F4-C81D23C35E45}" type="presOf" srcId="{C3B03520-8F21-4C22-A550-61C0F4C24F14}" destId="{7B492E04-31D1-426C-9226-F90E314BF997}" srcOrd="0" destOrd="0" presId="urn:microsoft.com/office/officeart/2009/layout/CircleArrowProcess"/>
    <dgm:cxn modelId="{89BE11E5-5655-48D9-85B3-0278E8A3CE39}" type="presOf" srcId="{C09AB9BF-2693-4F7E-85A1-2725B69F39D5}" destId="{7291BF9C-282B-438E-BC05-8C5610366C8A}" srcOrd="0" destOrd="0" presId="urn:microsoft.com/office/officeart/2009/layout/CircleArrowProcess"/>
    <dgm:cxn modelId="{B7C4D94A-A2AF-4817-970F-990A58CE9342}" srcId="{CB6DE501-7ECB-4F50-A5A1-EBF0BFF665FC}" destId="{CBE261CA-798F-4C3A-B9D3-D41770D88A79}" srcOrd="2" destOrd="0" parTransId="{BD6333AA-F3ED-48F6-8B39-01E9B13ECE28}" sibTransId="{0DD0FE87-DB48-424E-9940-7AF27826C98B}"/>
    <dgm:cxn modelId="{6E60E8ED-C152-4C7C-875A-D7D8A5DEE10B}" type="presParOf" srcId="{B1A96EBE-5005-4238-A962-CB3E23FED28D}" destId="{76E6DD73-D03C-43C8-918A-CFE4204B20F9}" srcOrd="0" destOrd="0" presId="urn:microsoft.com/office/officeart/2009/layout/CircleArrowProcess"/>
    <dgm:cxn modelId="{B3066722-D4B1-4394-9195-729446CC7328}" type="presParOf" srcId="{76E6DD73-D03C-43C8-918A-CFE4204B20F9}" destId="{703BE949-AE75-41BC-8515-2C4ABCE3CCD2}" srcOrd="0" destOrd="0" presId="urn:microsoft.com/office/officeart/2009/layout/CircleArrowProcess"/>
    <dgm:cxn modelId="{EFBBC913-CC4A-4DC9-AB28-365AD8A20535}" type="presParOf" srcId="{B1A96EBE-5005-4238-A962-CB3E23FED28D}" destId="{7291BF9C-282B-438E-BC05-8C5610366C8A}" srcOrd="1" destOrd="0" presId="urn:microsoft.com/office/officeart/2009/layout/CircleArrowProcess"/>
    <dgm:cxn modelId="{0EE18041-6F5C-4C1A-8734-A31AA7134000}" type="presParOf" srcId="{B1A96EBE-5005-4238-A962-CB3E23FED28D}" destId="{6FB93977-6BB5-4749-B915-A6E70C7982E2}" srcOrd="2" destOrd="0" presId="urn:microsoft.com/office/officeart/2009/layout/CircleArrowProcess"/>
    <dgm:cxn modelId="{D5452300-BF5E-4114-A950-D1D401562B44}" type="presParOf" srcId="{6FB93977-6BB5-4749-B915-A6E70C7982E2}" destId="{DB86A07B-6F7D-40E6-BC30-2E2A98237D42}" srcOrd="0" destOrd="0" presId="urn:microsoft.com/office/officeart/2009/layout/CircleArrowProcess"/>
    <dgm:cxn modelId="{DF26EA64-B26D-4DD6-AA57-89DD7591AEEA}" type="presParOf" srcId="{B1A96EBE-5005-4238-A962-CB3E23FED28D}" destId="{7B492E04-31D1-426C-9226-F90E314BF997}" srcOrd="3" destOrd="0" presId="urn:microsoft.com/office/officeart/2009/layout/CircleArrowProcess"/>
    <dgm:cxn modelId="{09F2359D-E0E7-4534-8878-8CF7053402FF}" type="presParOf" srcId="{B1A96EBE-5005-4238-A962-CB3E23FED28D}" destId="{7B416D19-2ED3-4FBA-AFA2-6FFEA5D74914}" srcOrd="4" destOrd="0" presId="urn:microsoft.com/office/officeart/2009/layout/CircleArrowProcess"/>
    <dgm:cxn modelId="{3718B7EE-18D9-4D93-B418-064FD63CCE59}" type="presParOf" srcId="{7B416D19-2ED3-4FBA-AFA2-6FFEA5D74914}" destId="{F5148DA7-DEDF-4EC2-92AA-97E111EEC46B}" srcOrd="0" destOrd="0" presId="urn:microsoft.com/office/officeart/2009/layout/CircleArrowProcess"/>
    <dgm:cxn modelId="{639A63EA-26CF-4C71-B926-16ECBA3999E4}" type="presParOf" srcId="{B1A96EBE-5005-4238-A962-CB3E23FED28D}" destId="{542FB9F4-E2F5-4F9F-ACCA-5FAA1384F7A8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DC0C25-AA7B-44CF-8261-38E565EFFBC8}" type="doc">
      <dgm:prSet loTypeId="urn:microsoft.com/office/officeart/2009/3/layout/CircleRelationship" loCatId="relationship" qsTypeId="urn:microsoft.com/office/officeart/2005/8/quickstyle/3d1" qsCatId="3D" csTypeId="urn:microsoft.com/office/officeart/2005/8/colors/colorful3" csCatId="colorful" phldr="1"/>
      <dgm:spPr/>
    </dgm:pt>
    <dgm:pt modelId="{47C7A3AF-EA7C-41BE-8EEB-6C297A1927E7}">
      <dgm:prSet phldrT="[Text]" custT="1"/>
      <dgm:spPr/>
      <dgm:t>
        <a:bodyPr/>
        <a:lstStyle/>
        <a:p>
          <a:r>
            <a:rPr lang="de-DE" sz="1200" b="1" i="0" u="none" dirty="0" smtClean="0"/>
            <a:t>IT-Infrastruktur</a:t>
          </a:r>
          <a:endParaRPr lang="de-DE" sz="1200" b="1" i="0" u="none" dirty="0"/>
        </a:p>
      </dgm:t>
    </dgm:pt>
    <dgm:pt modelId="{5D23ED84-A28C-4493-859E-9161A2767C19}" type="parTrans" cxnId="{DDAE1896-31A0-4D90-BF27-D8CAFAB39327}">
      <dgm:prSet/>
      <dgm:spPr/>
      <dgm:t>
        <a:bodyPr/>
        <a:lstStyle/>
        <a:p>
          <a:endParaRPr lang="de-DE" sz="2000"/>
        </a:p>
      </dgm:t>
    </dgm:pt>
    <dgm:pt modelId="{8431DD1F-D0DC-4964-918F-EF08BFB3F447}" type="sibTrans" cxnId="{DDAE1896-31A0-4D90-BF27-D8CAFAB39327}">
      <dgm:prSet/>
      <dgm:spPr/>
      <dgm:t>
        <a:bodyPr/>
        <a:lstStyle/>
        <a:p>
          <a:endParaRPr lang="de-DE" sz="2000"/>
        </a:p>
      </dgm:t>
    </dgm:pt>
    <dgm:pt modelId="{14305ED4-862E-4BCB-9F61-CC6BE23BF5AE}">
      <dgm:prSet phldrT="[Text]" custT="1"/>
      <dgm:spPr>
        <a:solidFill>
          <a:schemeClr val="accent3"/>
        </a:solidFill>
      </dgm:spPr>
      <dgm:t>
        <a:bodyPr/>
        <a:lstStyle/>
        <a:p>
          <a:r>
            <a:rPr lang="de-DE" sz="1600" dirty="0" smtClean="0"/>
            <a:t>Client</a:t>
          </a:r>
          <a:endParaRPr lang="de-DE" sz="1600" dirty="0"/>
        </a:p>
      </dgm:t>
    </dgm:pt>
    <dgm:pt modelId="{A51F012C-B8D3-4EB3-ADA4-F40A0194B7CD}" type="parTrans" cxnId="{3676D9CF-989B-4162-B312-BFC039908EC7}">
      <dgm:prSet/>
      <dgm:spPr/>
      <dgm:t>
        <a:bodyPr/>
        <a:lstStyle/>
        <a:p>
          <a:endParaRPr lang="de-DE" sz="2000"/>
        </a:p>
      </dgm:t>
    </dgm:pt>
    <dgm:pt modelId="{8F693BAA-8158-4D18-8BA5-C7F442387D2E}" type="sibTrans" cxnId="{3676D9CF-989B-4162-B312-BFC039908EC7}">
      <dgm:prSet/>
      <dgm:spPr/>
      <dgm:t>
        <a:bodyPr/>
        <a:lstStyle/>
        <a:p>
          <a:endParaRPr lang="de-DE" sz="2000"/>
        </a:p>
      </dgm:t>
    </dgm:pt>
    <dgm:pt modelId="{D3697566-16AB-4E3D-B695-4AA99E11AF6B}">
      <dgm:prSet phldrT="[Text]" custT="1"/>
      <dgm:spPr/>
      <dgm:t>
        <a:bodyPr/>
        <a:lstStyle/>
        <a:p>
          <a:r>
            <a:rPr lang="de-DE" sz="1600" dirty="0" smtClean="0"/>
            <a:t>Netzwerk</a:t>
          </a:r>
          <a:endParaRPr lang="de-DE" sz="1600" dirty="0"/>
        </a:p>
      </dgm:t>
    </dgm:pt>
    <dgm:pt modelId="{C573E338-2DBD-41FE-9980-F2D939614200}" type="parTrans" cxnId="{D3D3BCCE-ED21-4506-8F67-196ED88FF47B}">
      <dgm:prSet/>
      <dgm:spPr/>
      <dgm:t>
        <a:bodyPr/>
        <a:lstStyle/>
        <a:p>
          <a:endParaRPr lang="de-DE" sz="2000"/>
        </a:p>
      </dgm:t>
    </dgm:pt>
    <dgm:pt modelId="{73736E30-4020-405E-A701-04A41951ABA5}" type="sibTrans" cxnId="{D3D3BCCE-ED21-4506-8F67-196ED88FF47B}">
      <dgm:prSet/>
      <dgm:spPr/>
      <dgm:t>
        <a:bodyPr/>
        <a:lstStyle/>
        <a:p>
          <a:endParaRPr lang="de-DE" sz="2000"/>
        </a:p>
      </dgm:t>
    </dgm:pt>
    <dgm:pt modelId="{841BFDD9-8C8C-493D-A21F-EEDEBCB88301}">
      <dgm:prSet phldrT="[Text]" custT="1"/>
      <dgm:spPr>
        <a:solidFill>
          <a:schemeClr val="accent1"/>
        </a:solidFill>
      </dgm:spPr>
      <dgm:t>
        <a:bodyPr/>
        <a:lstStyle/>
        <a:p>
          <a:r>
            <a:rPr lang="de-DE" sz="1600" dirty="0" smtClean="0"/>
            <a:t>Applikation</a:t>
          </a:r>
          <a:endParaRPr lang="de-DE" sz="1600" dirty="0"/>
        </a:p>
      </dgm:t>
    </dgm:pt>
    <dgm:pt modelId="{ED5164F1-AB1D-4617-9757-D0892E38DFD9}" type="parTrans" cxnId="{E51057EE-3CF5-429C-811D-908644CC3FF6}">
      <dgm:prSet/>
      <dgm:spPr/>
      <dgm:t>
        <a:bodyPr/>
        <a:lstStyle/>
        <a:p>
          <a:endParaRPr lang="de-DE" sz="2000"/>
        </a:p>
      </dgm:t>
    </dgm:pt>
    <dgm:pt modelId="{825D58E6-CFA0-4DBF-84C4-089A8AEE6483}" type="sibTrans" cxnId="{E51057EE-3CF5-429C-811D-908644CC3FF6}">
      <dgm:prSet/>
      <dgm:spPr/>
      <dgm:t>
        <a:bodyPr/>
        <a:lstStyle/>
        <a:p>
          <a:endParaRPr lang="de-DE" sz="2000"/>
        </a:p>
      </dgm:t>
    </dgm:pt>
    <dgm:pt modelId="{8C6B5FF7-5F9B-41F6-BEA1-7A6D51D659AA}">
      <dgm:prSet phldrT="[Text]" custT="1"/>
      <dgm:spPr/>
      <dgm:t>
        <a:bodyPr/>
        <a:lstStyle/>
        <a:p>
          <a:r>
            <a:rPr lang="de-DE" sz="2400" dirty="0" smtClean="0"/>
            <a:t>Rechen-</a:t>
          </a:r>
          <a:br>
            <a:rPr lang="de-DE" sz="2400" dirty="0" smtClean="0"/>
          </a:br>
          <a:r>
            <a:rPr lang="de-DE" sz="2400" dirty="0" smtClean="0"/>
            <a:t>Zentrum</a:t>
          </a:r>
          <a:endParaRPr lang="de-DE" sz="2400" dirty="0"/>
        </a:p>
      </dgm:t>
    </dgm:pt>
    <dgm:pt modelId="{B49AA6C9-726D-4035-BC8B-DA81CFC9D59B}" type="parTrans" cxnId="{25793847-28B8-40B9-85F2-AC55F5EC55DF}">
      <dgm:prSet/>
      <dgm:spPr/>
      <dgm:t>
        <a:bodyPr/>
        <a:lstStyle/>
        <a:p>
          <a:endParaRPr lang="de-DE" sz="2000"/>
        </a:p>
      </dgm:t>
    </dgm:pt>
    <dgm:pt modelId="{833DED8F-C2B5-4C1C-8C15-8E31D6694D48}" type="sibTrans" cxnId="{25793847-28B8-40B9-85F2-AC55F5EC55DF}">
      <dgm:prSet/>
      <dgm:spPr/>
      <dgm:t>
        <a:bodyPr/>
        <a:lstStyle/>
        <a:p>
          <a:endParaRPr lang="de-DE" sz="2000"/>
        </a:p>
      </dgm:t>
    </dgm:pt>
    <dgm:pt modelId="{60F60041-DCA0-410F-BFD0-6E36F1D8C355}">
      <dgm:prSet phldrT="[Text]" custT="1"/>
      <dgm:spPr/>
      <dgm:t>
        <a:bodyPr/>
        <a:lstStyle/>
        <a:p>
          <a:r>
            <a:rPr lang="de-DE" sz="1100" dirty="0" smtClean="0"/>
            <a:t>Internet-Access</a:t>
          </a:r>
          <a:endParaRPr lang="de-DE" sz="1100" dirty="0"/>
        </a:p>
      </dgm:t>
    </dgm:pt>
    <dgm:pt modelId="{4F6716D2-3AD9-4344-ADD2-8B97CC5C4D2B}" type="parTrans" cxnId="{FFF95B3C-29CE-418B-9D9E-82BAD08A6A26}">
      <dgm:prSet/>
      <dgm:spPr/>
      <dgm:t>
        <a:bodyPr/>
        <a:lstStyle/>
        <a:p>
          <a:endParaRPr lang="de-DE" sz="2000"/>
        </a:p>
      </dgm:t>
    </dgm:pt>
    <dgm:pt modelId="{85AD7AD8-15EC-4E86-842E-39ED72E25791}" type="sibTrans" cxnId="{FFF95B3C-29CE-418B-9D9E-82BAD08A6A26}">
      <dgm:prSet/>
      <dgm:spPr/>
      <dgm:t>
        <a:bodyPr/>
        <a:lstStyle/>
        <a:p>
          <a:endParaRPr lang="de-DE" sz="2000"/>
        </a:p>
      </dgm:t>
    </dgm:pt>
    <dgm:pt modelId="{904D3E6A-52D8-4509-8EB7-E243D93CBBA1}" type="pres">
      <dgm:prSet presAssocID="{B8DC0C25-AA7B-44CF-8261-38E565EFFBC8}" presName="Name0" presStyleCnt="0">
        <dgm:presLayoutVars>
          <dgm:chMax val="1"/>
          <dgm:chPref val="1"/>
        </dgm:presLayoutVars>
      </dgm:prSet>
      <dgm:spPr/>
    </dgm:pt>
    <dgm:pt modelId="{63CB75BF-4C76-4090-9BE2-3895591FE04B}" type="pres">
      <dgm:prSet presAssocID="{47C7A3AF-EA7C-41BE-8EEB-6C297A1927E7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de-DE"/>
        </a:p>
      </dgm:t>
    </dgm:pt>
    <dgm:pt modelId="{8732A53F-D05C-4575-B8AC-BEAC2810FCED}" type="pres">
      <dgm:prSet presAssocID="{47C7A3AF-EA7C-41BE-8EEB-6C297A1927E7}" presName="Accent2" presStyleLbl="node1" presStyleIdx="0" presStyleCnt="19"/>
      <dgm:spPr/>
    </dgm:pt>
    <dgm:pt modelId="{C3B4D927-29C7-475D-B208-74A3DEC017D0}" type="pres">
      <dgm:prSet presAssocID="{47C7A3AF-EA7C-41BE-8EEB-6C297A1927E7}" presName="Accent3" presStyleLbl="node1" presStyleIdx="1" presStyleCnt="19"/>
      <dgm:spPr/>
    </dgm:pt>
    <dgm:pt modelId="{D23E347A-054F-4AF9-BD00-0FC549347836}" type="pres">
      <dgm:prSet presAssocID="{47C7A3AF-EA7C-41BE-8EEB-6C297A1927E7}" presName="Accent4" presStyleLbl="node1" presStyleIdx="2" presStyleCnt="19"/>
      <dgm:spPr/>
    </dgm:pt>
    <dgm:pt modelId="{56744C86-D3C7-415F-8EBD-BF917B4E5F48}" type="pres">
      <dgm:prSet presAssocID="{47C7A3AF-EA7C-41BE-8EEB-6C297A1927E7}" presName="Accent5" presStyleLbl="node1" presStyleIdx="3" presStyleCnt="19"/>
      <dgm:spPr/>
    </dgm:pt>
    <dgm:pt modelId="{521CE14C-1FD6-4715-89AC-2717BE9A3C79}" type="pres">
      <dgm:prSet presAssocID="{47C7A3AF-EA7C-41BE-8EEB-6C297A1927E7}" presName="Accent6" presStyleLbl="node1" presStyleIdx="4" presStyleCnt="19"/>
      <dgm:spPr/>
    </dgm:pt>
    <dgm:pt modelId="{574F816A-BC89-4F16-B501-F48D50A7AAF4}" type="pres">
      <dgm:prSet presAssocID="{8C6B5FF7-5F9B-41F6-BEA1-7A6D51D659AA}" presName="Child1" presStyleLbl="node1" presStyleIdx="5" presStyleCnt="19" custScaleX="247139" custScaleY="247140" custLinFactNeighborX="-41549" custLinFactNeighborY="10685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  <dgm:pt modelId="{08490AD1-94A4-4DAB-8515-73788C7D2121}" type="pres">
      <dgm:prSet presAssocID="{8C6B5FF7-5F9B-41F6-BEA1-7A6D51D659AA}" presName="Accent7" presStyleCnt="0"/>
      <dgm:spPr/>
    </dgm:pt>
    <dgm:pt modelId="{0130609C-D504-4C77-AABD-5F240A119890}" type="pres">
      <dgm:prSet presAssocID="{8C6B5FF7-5F9B-41F6-BEA1-7A6D51D659AA}" presName="AccentHold1" presStyleLbl="node1" presStyleIdx="6" presStyleCnt="19"/>
      <dgm:spPr/>
    </dgm:pt>
    <dgm:pt modelId="{8881FA1D-8441-4113-A66B-AE06001848F1}" type="pres">
      <dgm:prSet presAssocID="{8C6B5FF7-5F9B-41F6-BEA1-7A6D51D659AA}" presName="Accent8" presStyleCnt="0"/>
      <dgm:spPr/>
    </dgm:pt>
    <dgm:pt modelId="{B8A8E3DC-AF11-4A7F-90BE-2CDDD43A9D95}" type="pres">
      <dgm:prSet presAssocID="{8C6B5FF7-5F9B-41F6-BEA1-7A6D51D659AA}" presName="AccentHold2" presStyleLbl="node1" presStyleIdx="7" presStyleCnt="19"/>
      <dgm:spPr/>
    </dgm:pt>
    <dgm:pt modelId="{43CBBFA7-3B4E-4B52-AAA7-48E5C6A35915}" type="pres">
      <dgm:prSet presAssocID="{14305ED4-862E-4BCB-9F61-CC6BE23BF5AE}" presName="Child2" presStyleLbl="node1" presStyleIdx="8" presStyleCnt="19" custScaleX="152519" custScaleY="152519" custLinFactNeighborX="-10958" custLinFactNeighborY="-57916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  <dgm:pt modelId="{7E93824F-7BD0-4718-92C8-2E6FD4CB1667}" type="pres">
      <dgm:prSet presAssocID="{14305ED4-862E-4BCB-9F61-CC6BE23BF5AE}" presName="Accent9" presStyleCnt="0"/>
      <dgm:spPr/>
    </dgm:pt>
    <dgm:pt modelId="{EF34938A-7332-4996-B144-F6060F15037F}" type="pres">
      <dgm:prSet presAssocID="{14305ED4-862E-4BCB-9F61-CC6BE23BF5AE}" presName="AccentHold1" presStyleLbl="node1" presStyleIdx="9" presStyleCnt="19"/>
      <dgm:spPr/>
    </dgm:pt>
    <dgm:pt modelId="{459E3EC2-41F5-4F22-A59B-46F3C719096D}" type="pres">
      <dgm:prSet presAssocID="{14305ED4-862E-4BCB-9F61-CC6BE23BF5AE}" presName="Accent10" presStyleCnt="0"/>
      <dgm:spPr/>
    </dgm:pt>
    <dgm:pt modelId="{D840A4C1-E80C-4598-8DF7-DF34EAAA19A8}" type="pres">
      <dgm:prSet presAssocID="{14305ED4-862E-4BCB-9F61-CC6BE23BF5AE}" presName="AccentHold2" presStyleLbl="node1" presStyleIdx="10" presStyleCnt="19"/>
      <dgm:spPr/>
    </dgm:pt>
    <dgm:pt modelId="{20208FFD-AB96-4ADF-811B-599A82BD0352}" type="pres">
      <dgm:prSet presAssocID="{14305ED4-862E-4BCB-9F61-CC6BE23BF5AE}" presName="Accent11" presStyleCnt="0"/>
      <dgm:spPr/>
    </dgm:pt>
    <dgm:pt modelId="{D2F79C5B-1D74-4D19-9618-DADD4482878F}" type="pres">
      <dgm:prSet presAssocID="{14305ED4-862E-4BCB-9F61-CC6BE23BF5AE}" presName="AccentHold3" presStyleLbl="node1" presStyleIdx="11" presStyleCnt="19"/>
      <dgm:spPr/>
    </dgm:pt>
    <dgm:pt modelId="{1D3CAC4D-6669-4CD4-B690-B8F57F92A5F4}" type="pres">
      <dgm:prSet presAssocID="{D3697566-16AB-4E3D-B695-4AA99E11AF6B}" presName="Child3" presStyleLbl="node1" presStyleIdx="12" presStyleCnt="19" custScaleX="194575" custScaleY="194575" custLinFactX="-18976" custLinFactNeighborX="-100000" custLinFactNeighborY="-10957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  <dgm:pt modelId="{02991696-6B54-44B0-9DB6-4C789851DF5D}" type="pres">
      <dgm:prSet presAssocID="{D3697566-16AB-4E3D-B695-4AA99E11AF6B}" presName="Accent12" presStyleCnt="0"/>
      <dgm:spPr/>
    </dgm:pt>
    <dgm:pt modelId="{FD91BBDE-4AB7-4B6F-A2AF-76FB4F403258}" type="pres">
      <dgm:prSet presAssocID="{D3697566-16AB-4E3D-B695-4AA99E11AF6B}" presName="AccentHold1" presStyleLbl="node1" presStyleIdx="13" presStyleCnt="19"/>
      <dgm:spPr>
        <a:solidFill>
          <a:schemeClr val="bg1">
            <a:lumMod val="65000"/>
          </a:schemeClr>
        </a:solidFill>
      </dgm:spPr>
    </dgm:pt>
    <dgm:pt modelId="{BCDEE8EB-AA9F-43A5-8DAD-67E21DDAF64D}" type="pres">
      <dgm:prSet presAssocID="{841BFDD9-8C8C-493D-A21F-EEDEBCB88301}" presName="Child4" presStyleLbl="node1" presStyleIdx="14" presStyleCnt="19" custScaleX="183644" custScaleY="183645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  <dgm:pt modelId="{FEE844E6-C7F0-42CF-A14D-7FA493E49F75}" type="pres">
      <dgm:prSet presAssocID="{841BFDD9-8C8C-493D-A21F-EEDEBCB88301}" presName="Accent13" presStyleCnt="0"/>
      <dgm:spPr/>
    </dgm:pt>
    <dgm:pt modelId="{3799EA89-9B4E-447B-BEB4-BCDCC099479A}" type="pres">
      <dgm:prSet presAssocID="{841BFDD9-8C8C-493D-A21F-EEDEBCB88301}" presName="AccentHold1" presStyleLbl="node1" presStyleIdx="15" presStyleCnt="19"/>
      <dgm:spPr/>
    </dgm:pt>
    <dgm:pt modelId="{C134B5AD-35EA-4260-BFB3-42AF2490B5CB}" type="pres">
      <dgm:prSet presAssocID="{60F60041-DCA0-410F-BFD0-6E36F1D8C355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  <dgm:pt modelId="{7D713757-9672-4B5A-A67F-ADFE569D558C}" type="pres">
      <dgm:prSet presAssocID="{60F60041-DCA0-410F-BFD0-6E36F1D8C355}" presName="Accent15" presStyleCnt="0"/>
      <dgm:spPr/>
    </dgm:pt>
    <dgm:pt modelId="{3E970A53-A567-4AE4-8AC1-5B24B79752B0}" type="pres">
      <dgm:prSet presAssocID="{60F60041-DCA0-410F-BFD0-6E36F1D8C355}" presName="AccentHold2" presStyleLbl="node1" presStyleIdx="17" presStyleCnt="19"/>
      <dgm:spPr/>
    </dgm:pt>
    <dgm:pt modelId="{50A3579A-8320-4233-A5C0-09C210685CC0}" type="pres">
      <dgm:prSet presAssocID="{60F60041-DCA0-410F-BFD0-6E36F1D8C355}" presName="Accent16" presStyleCnt="0"/>
      <dgm:spPr/>
    </dgm:pt>
    <dgm:pt modelId="{6BB4CA6B-BAA6-4840-AA4D-D60AFC01C049}" type="pres">
      <dgm:prSet presAssocID="{60F60041-DCA0-410F-BFD0-6E36F1D8C355}" presName="AccentHold3" presStyleLbl="node1" presStyleIdx="18" presStyleCnt="19"/>
      <dgm:spPr/>
    </dgm:pt>
  </dgm:ptLst>
  <dgm:cxnLst>
    <dgm:cxn modelId="{D3D3BCCE-ED21-4506-8F67-196ED88FF47B}" srcId="{47C7A3AF-EA7C-41BE-8EEB-6C297A1927E7}" destId="{D3697566-16AB-4E3D-B695-4AA99E11AF6B}" srcOrd="2" destOrd="0" parTransId="{C573E338-2DBD-41FE-9980-F2D939614200}" sibTransId="{73736E30-4020-405E-A701-04A41951ABA5}"/>
    <dgm:cxn modelId="{F8493AAE-37A7-4E9F-ACEF-46F046376621}" type="presOf" srcId="{D3697566-16AB-4E3D-B695-4AA99E11AF6B}" destId="{1D3CAC4D-6669-4CD4-B690-B8F57F92A5F4}" srcOrd="0" destOrd="0" presId="urn:microsoft.com/office/officeart/2009/3/layout/CircleRelationship"/>
    <dgm:cxn modelId="{25793847-28B8-40B9-85F2-AC55F5EC55DF}" srcId="{47C7A3AF-EA7C-41BE-8EEB-6C297A1927E7}" destId="{8C6B5FF7-5F9B-41F6-BEA1-7A6D51D659AA}" srcOrd="0" destOrd="0" parTransId="{B49AA6C9-726D-4035-BC8B-DA81CFC9D59B}" sibTransId="{833DED8F-C2B5-4C1C-8C15-8E31D6694D48}"/>
    <dgm:cxn modelId="{14008FF3-E6E0-4A12-8432-E1F87F0A901C}" type="presOf" srcId="{8C6B5FF7-5F9B-41F6-BEA1-7A6D51D659AA}" destId="{574F816A-BC89-4F16-B501-F48D50A7AAF4}" srcOrd="0" destOrd="0" presId="urn:microsoft.com/office/officeart/2009/3/layout/CircleRelationship"/>
    <dgm:cxn modelId="{66333BE2-5424-4F99-B4A2-F81E5A56A01E}" type="presOf" srcId="{841BFDD9-8C8C-493D-A21F-EEDEBCB88301}" destId="{BCDEE8EB-AA9F-43A5-8DAD-67E21DDAF64D}" srcOrd="0" destOrd="0" presId="urn:microsoft.com/office/officeart/2009/3/layout/CircleRelationship"/>
    <dgm:cxn modelId="{EFFC438A-AFCA-4347-8FE3-4CF903781044}" type="presOf" srcId="{47C7A3AF-EA7C-41BE-8EEB-6C297A1927E7}" destId="{63CB75BF-4C76-4090-9BE2-3895591FE04B}" srcOrd="0" destOrd="0" presId="urn:microsoft.com/office/officeart/2009/3/layout/CircleRelationship"/>
    <dgm:cxn modelId="{3676D9CF-989B-4162-B312-BFC039908EC7}" srcId="{47C7A3AF-EA7C-41BE-8EEB-6C297A1927E7}" destId="{14305ED4-862E-4BCB-9F61-CC6BE23BF5AE}" srcOrd="1" destOrd="0" parTransId="{A51F012C-B8D3-4EB3-ADA4-F40A0194B7CD}" sibTransId="{8F693BAA-8158-4D18-8BA5-C7F442387D2E}"/>
    <dgm:cxn modelId="{DDAE1896-31A0-4D90-BF27-D8CAFAB39327}" srcId="{B8DC0C25-AA7B-44CF-8261-38E565EFFBC8}" destId="{47C7A3AF-EA7C-41BE-8EEB-6C297A1927E7}" srcOrd="0" destOrd="0" parTransId="{5D23ED84-A28C-4493-859E-9161A2767C19}" sibTransId="{8431DD1F-D0DC-4964-918F-EF08BFB3F447}"/>
    <dgm:cxn modelId="{B8C1CD43-580C-4169-AD28-E9E316A66AEE}" type="presOf" srcId="{14305ED4-862E-4BCB-9F61-CC6BE23BF5AE}" destId="{43CBBFA7-3B4E-4B52-AAA7-48E5C6A35915}" srcOrd="0" destOrd="0" presId="urn:microsoft.com/office/officeart/2009/3/layout/CircleRelationship"/>
    <dgm:cxn modelId="{E51057EE-3CF5-429C-811D-908644CC3FF6}" srcId="{47C7A3AF-EA7C-41BE-8EEB-6C297A1927E7}" destId="{841BFDD9-8C8C-493D-A21F-EEDEBCB88301}" srcOrd="3" destOrd="0" parTransId="{ED5164F1-AB1D-4617-9757-D0892E38DFD9}" sibTransId="{825D58E6-CFA0-4DBF-84C4-089A8AEE6483}"/>
    <dgm:cxn modelId="{FFF95B3C-29CE-418B-9D9E-82BAD08A6A26}" srcId="{47C7A3AF-EA7C-41BE-8EEB-6C297A1927E7}" destId="{60F60041-DCA0-410F-BFD0-6E36F1D8C355}" srcOrd="4" destOrd="0" parTransId="{4F6716D2-3AD9-4344-ADD2-8B97CC5C4D2B}" sibTransId="{85AD7AD8-15EC-4E86-842E-39ED72E25791}"/>
    <dgm:cxn modelId="{6EBC5AB1-DEC6-494D-AE13-B27565D57D32}" type="presOf" srcId="{60F60041-DCA0-410F-BFD0-6E36F1D8C355}" destId="{C134B5AD-35EA-4260-BFB3-42AF2490B5CB}" srcOrd="0" destOrd="0" presId="urn:microsoft.com/office/officeart/2009/3/layout/CircleRelationship"/>
    <dgm:cxn modelId="{00111E44-4A0D-47C3-83FA-3FDEB75DB829}" type="presOf" srcId="{B8DC0C25-AA7B-44CF-8261-38E565EFFBC8}" destId="{904D3E6A-52D8-4509-8EB7-E243D93CBBA1}" srcOrd="0" destOrd="0" presId="urn:microsoft.com/office/officeart/2009/3/layout/CircleRelationship"/>
    <dgm:cxn modelId="{7AF15CA2-AC46-4F59-AA66-FBA5D338F5EA}" type="presParOf" srcId="{904D3E6A-52D8-4509-8EB7-E243D93CBBA1}" destId="{63CB75BF-4C76-4090-9BE2-3895591FE04B}" srcOrd="0" destOrd="0" presId="urn:microsoft.com/office/officeart/2009/3/layout/CircleRelationship"/>
    <dgm:cxn modelId="{B9E1502F-0A6E-41B3-86AE-8D14B9A64C06}" type="presParOf" srcId="{904D3E6A-52D8-4509-8EB7-E243D93CBBA1}" destId="{8732A53F-D05C-4575-B8AC-BEAC2810FCED}" srcOrd="1" destOrd="0" presId="urn:microsoft.com/office/officeart/2009/3/layout/CircleRelationship"/>
    <dgm:cxn modelId="{3BD8BEDE-DD7D-4B4A-BB8C-815E01FDFA91}" type="presParOf" srcId="{904D3E6A-52D8-4509-8EB7-E243D93CBBA1}" destId="{C3B4D927-29C7-475D-B208-74A3DEC017D0}" srcOrd="2" destOrd="0" presId="urn:microsoft.com/office/officeart/2009/3/layout/CircleRelationship"/>
    <dgm:cxn modelId="{74FA9D05-D9E8-48F8-AD81-3A31729D4382}" type="presParOf" srcId="{904D3E6A-52D8-4509-8EB7-E243D93CBBA1}" destId="{D23E347A-054F-4AF9-BD00-0FC549347836}" srcOrd="3" destOrd="0" presId="urn:microsoft.com/office/officeart/2009/3/layout/CircleRelationship"/>
    <dgm:cxn modelId="{2DC08E9F-CC69-4385-8CFB-3720465A95AA}" type="presParOf" srcId="{904D3E6A-52D8-4509-8EB7-E243D93CBBA1}" destId="{56744C86-D3C7-415F-8EBD-BF917B4E5F48}" srcOrd="4" destOrd="0" presId="urn:microsoft.com/office/officeart/2009/3/layout/CircleRelationship"/>
    <dgm:cxn modelId="{2697DA26-CC3D-4744-9ED4-F7F3BC33938B}" type="presParOf" srcId="{904D3E6A-52D8-4509-8EB7-E243D93CBBA1}" destId="{521CE14C-1FD6-4715-89AC-2717BE9A3C79}" srcOrd="5" destOrd="0" presId="urn:microsoft.com/office/officeart/2009/3/layout/CircleRelationship"/>
    <dgm:cxn modelId="{B34E90BD-ABCB-426F-BA5B-05B69BB179CA}" type="presParOf" srcId="{904D3E6A-52D8-4509-8EB7-E243D93CBBA1}" destId="{574F816A-BC89-4F16-B501-F48D50A7AAF4}" srcOrd="6" destOrd="0" presId="urn:microsoft.com/office/officeart/2009/3/layout/CircleRelationship"/>
    <dgm:cxn modelId="{E6CB1A88-E82F-4897-843A-DB499BCD9C39}" type="presParOf" srcId="{904D3E6A-52D8-4509-8EB7-E243D93CBBA1}" destId="{08490AD1-94A4-4DAB-8515-73788C7D2121}" srcOrd="7" destOrd="0" presId="urn:microsoft.com/office/officeart/2009/3/layout/CircleRelationship"/>
    <dgm:cxn modelId="{28D1605B-F193-41B6-9DF4-3AF1CB09FA68}" type="presParOf" srcId="{08490AD1-94A4-4DAB-8515-73788C7D2121}" destId="{0130609C-D504-4C77-AABD-5F240A119890}" srcOrd="0" destOrd="0" presId="urn:microsoft.com/office/officeart/2009/3/layout/CircleRelationship"/>
    <dgm:cxn modelId="{943C55C6-BA37-4128-81EE-FFF68E5238FE}" type="presParOf" srcId="{904D3E6A-52D8-4509-8EB7-E243D93CBBA1}" destId="{8881FA1D-8441-4113-A66B-AE06001848F1}" srcOrd="8" destOrd="0" presId="urn:microsoft.com/office/officeart/2009/3/layout/CircleRelationship"/>
    <dgm:cxn modelId="{5970EA5C-2196-41BD-A534-051D2652BB3C}" type="presParOf" srcId="{8881FA1D-8441-4113-A66B-AE06001848F1}" destId="{B8A8E3DC-AF11-4A7F-90BE-2CDDD43A9D95}" srcOrd="0" destOrd="0" presId="urn:microsoft.com/office/officeart/2009/3/layout/CircleRelationship"/>
    <dgm:cxn modelId="{A7CD04E5-29A6-4F05-B20B-6429750F75DE}" type="presParOf" srcId="{904D3E6A-52D8-4509-8EB7-E243D93CBBA1}" destId="{43CBBFA7-3B4E-4B52-AAA7-48E5C6A35915}" srcOrd="9" destOrd="0" presId="urn:microsoft.com/office/officeart/2009/3/layout/CircleRelationship"/>
    <dgm:cxn modelId="{A66956EC-53C9-4C8B-A1B1-7B6B3766105F}" type="presParOf" srcId="{904D3E6A-52D8-4509-8EB7-E243D93CBBA1}" destId="{7E93824F-7BD0-4718-92C8-2E6FD4CB1667}" srcOrd="10" destOrd="0" presId="urn:microsoft.com/office/officeart/2009/3/layout/CircleRelationship"/>
    <dgm:cxn modelId="{5EB969DC-AC4A-4648-8C24-D7E9A5216D55}" type="presParOf" srcId="{7E93824F-7BD0-4718-92C8-2E6FD4CB1667}" destId="{EF34938A-7332-4996-B144-F6060F15037F}" srcOrd="0" destOrd="0" presId="urn:microsoft.com/office/officeart/2009/3/layout/CircleRelationship"/>
    <dgm:cxn modelId="{5D6B1945-863C-41BB-BD07-CCF15F46C3D3}" type="presParOf" srcId="{904D3E6A-52D8-4509-8EB7-E243D93CBBA1}" destId="{459E3EC2-41F5-4F22-A59B-46F3C719096D}" srcOrd="11" destOrd="0" presId="urn:microsoft.com/office/officeart/2009/3/layout/CircleRelationship"/>
    <dgm:cxn modelId="{0E8E8077-A671-4975-8D41-C265A0BFB22C}" type="presParOf" srcId="{459E3EC2-41F5-4F22-A59B-46F3C719096D}" destId="{D840A4C1-E80C-4598-8DF7-DF34EAAA19A8}" srcOrd="0" destOrd="0" presId="urn:microsoft.com/office/officeart/2009/3/layout/CircleRelationship"/>
    <dgm:cxn modelId="{F849A4EA-D3B2-4810-AD3C-57D73E99F6F4}" type="presParOf" srcId="{904D3E6A-52D8-4509-8EB7-E243D93CBBA1}" destId="{20208FFD-AB96-4ADF-811B-599A82BD0352}" srcOrd="12" destOrd="0" presId="urn:microsoft.com/office/officeart/2009/3/layout/CircleRelationship"/>
    <dgm:cxn modelId="{906BEA49-08B3-4355-8465-B687F9A269DA}" type="presParOf" srcId="{20208FFD-AB96-4ADF-811B-599A82BD0352}" destId="{D2F79C5B-1D74-4D19-9618-DADD4482878F}" srcOrd="0" destOrd="0" presId="urn:microsoft.com/office/officeart/2009/3/layout/CircleRelationship"/>
    <dgm:cxn modelId="{1EAF7E0C-1D25-49E7-85E8-396CF6EFADFD}" type="presParOf" srcId="{904D3E6A-52D8-4509-8EB7-E243D93CBBA1}" destId="{1D3CAC4D-6669-4CD4-B690-B8F57F92A5F4}" srcOrd="13" destOrd="0" presId="urn:microsoft.com/office/officeart/2009/3/layout/CircleRelationship"/>
    <dgm:cxn modelId="{4786BC22-DFC9-454B-B840-D2A8103B4257}" type="presParOf" srcId="{904D3E6A-52D8-4509-8EB7-E243D93CBBA1}" destId="{02991696-6B54-44B0-9DB6-4C789851DF5D}" srcOrd="14" destOrd="0" presId="urn:microsoft.com/office/officeart/2009/3/layout/CircleRelationship"/>
    <dgm:cxn modelId="{C1F0C258-D7C1-4B6D-B645-0A07BC563590}" type="presParOf" srcId="{02991696-6B54-44B0-9DB6-4C789851DF5D}" destId="{FD91BBDE-4AB7-4B6F-A2AF-76FB4F403258}" srcOrd="0" destOrd="0" presId="urn:microsoft.com/office/officeart/2009/3/layout/CircleRelationship"/>
    <dgm:cxn modelId="{BCCE152B-7D3D-4747-B744-890E7F5ECA4F}" type="presParOf" srcId="{904D3E6A-52D8-4509-8EB7-E243D93CBBA1}" destId="{BCDEE8EB-AA9F-43A5-8DAD-67E21DDAF64D}" srcOrd="15" destOrd="0" presId="urn:microsoft.com/office/officeart/2009/3/layout/CircleRelationship"/>
    <dgm:cxn modelId="{66C9C693-CDEB-4492-9E2A-117B74A7DCA7}" type="presParOf" srcId="{904D3E6A-52D8-4509-8EB7-E243D93CBBA1}" destId="{FEE844E6-C7F0-42CF-A14D-7FA493E49F75}" srcOrd="16" destOrd="0" presId="urn:microsoft.com/office/officeart/2009/3/layout/CircleRelationship"/>
    <dgm:cxn modelId="{F683DF9C-279A-4ABA-8F33-3F81FCD8BB6C}" type="presParOf" srcId="{FEE844E6-C7F0-42CF-A14D-7FA493E49F75}" destId="{3799EA89-9B4E-447B-BEB4-BCDCC099479A}" srcOrd="0" destOrd="0" presId="urn:microsoft.com/office/officeart/2009/3/layout/CircleRelationship"/>
    <dgm:cxn modelId="{81CF3435-C056-4CF3-8FF4-E4FAE282CF33}" type="presParOf" srcId="{904D3E6A-52D8-4509-8EB7-E243D93CBBA1}" destId="{C134B5AD-35EA-4260-BFB3-42AF2490B5CB}" srcOrd="17" destOrd="0" presId="urn:microsoft.com/office/officeart/2009/3/layout/CircleRelationship"/>
    <dgm:cxn modelId="{090649B8-C3AD-4CC2-82B1-A042A28EE847}" type="presParOf" srcId="{904D3E6A-52D8-4509-8EB7-E243D93CBBA1}" destId="{7D713757-9672-4B5A-A67F-ADFE569D558C}" srcOrd="18" destOrd="0" presId="urn:microsoft.com/office/officeart/2009/3/layout/CircleRelationship"/>
    <dgm:cxn modelId="{B981C4E4-2F04-4E26-AD89-BF8A388290DB}" type="presParOf" srcId="{7D713757-9672-4B5A-A67F-ADFE569D558C}" destId="{3E970A53-A567-4AE4-8AC1-5B24B79752B0}" srcOrd="0" destOrd="0" presId="urn:microsoft.com/office/officeart/2009/3/layout/CircleRelationship"/>
    <dgm:cxn modelId="{E472C724-71C6-4E65-BBA9-108650C75DE1}" type="presParOf" srcId="{904D3E6A-52D8-4509-8EB7-E243D93CBBA1}" destId="{50A3579A-8320-4233-A5C0-09C210685CC0}" srcOrd="19" destOrd="0" presId="urn:microsoft.com/office/officeart/2009/3/layout/CircleRelationship"/>
    <dgm:cxn modelId="{5B236049-F2C6-426F-A2C2-CA9E5169B469}" type="presParOf" srcId="{50A3579A-8320-4233-A5C0-09C210685CC0}" destId="{6BB4CA6B-BAA6-4840-AA4D-D60AFC01C049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BE949-AE75-41BC-8515-2C4ABCE3CCD2}">
      <dsp:nvSpPr>
        <dsp:cNvPr id="0" name=""/>
        <dsp:cNvSpPr/>
      </dsp:nvSpPr>
      <dsp:spPr>
        <a:xfrm>
          <a:off x="2247776" y="0"/>
          <a:ext cx="2215908" cy="221624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BF9C-282B-438E-BC05-8C5610366C8A}">
      <dsp:nvSpPr>
        <dsp:cNvPr id="0" name=""/>
        <dsp:cNvSpPr/>
      </dsp:nvSpPr>
      <dsp:spPr>
        <a:xfrm>
          <a:off x="2737564" y="800131"/>
          <a:ext cx="1231337" cy="61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Round</a:t>
          </a:r>
          <a:endParaRPr lang="de-DE" sz="1600" kern="1200" dirty="0"/>
        </a:p>
      </dsp:txBody>
      <dsp:txXfrm>
        <a:off x="2737564" y="800131"/>
        <a:ext cx="1231337" cy="615521"/>
      </dsp:txXfrm>
    </dsp:sp>
    <dsp:sp modelId="{DB86A07B-6F7D-40E6-BC30-2E2A98237D42}">
      <dsp:nvSpPr>
        <dsp:cNvPr id="0" name=""/>
        <dsp:cNvSpPr/>
      </dsp:nvSpPr>
      <dsp:spPr>
        <a:xfrm>
          <a:off x="1632315" y="1273397"/>
          <a:ext cx="2215908" cy="221624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92E04-31D1-426C-9226-F90E314BF997}">
      <dsp:nvSpPr>
        <dsp:cNvPr id="0" name=""/>
        <dsp:cNvSpPr/>
      </dsp:nvSpPr>
      <dsp:spPr>
        <a:xfrm>
          <a:off x="2124600" y="2080895"/>
          <a:ext cx="1231337" cy="61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/>
            <a:t>Of</a:t>
          </a:r>
          <a:endParaRPr lang="de-DE" sz="1600" kern="1200" dirty="0"/>
        </a:p>
      </dsp:txBody>
      <dsp:txXfrm>
        <a:off x="2124600" y="2080895"/>
        <a:ext cx="1231337" cy="615521"/>
      </dsp:txXfrm>
    </dsp:sp>
    <dsp:sp modelId="{F5148DA7-DEDF-4EC2-92AA-97E111EEC46B}">
      <dsp:nvSpPr>
        <dsp:cNvPr id="0" name=""/>
        <dsp:cNvSpPr/>
      </dsp:nvSpPr>
      <dsp:spPr>
        <a:xfrm>
          <a:off x="2405490" y="2699178"/>
          <a:ext cx="1903808" cy="190457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FB9F4-E2F5-4F9F-ACCA-5FAA1384F7A8}">
      <dsp:nvSpPr>
        <dsp:cNvPr id="0" name=""/>
        <dsp:cNvSpPr/>
      </dsp:nvSpPr>
      <dsp:spPr>
        <a:xfrm>
          <a:off x="2740477" y="3363499"/>
          <a:ext cx="1231337" cy="61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/>
            <a:t>Introductions</a:t>
          </a:r>
          <a:endParaRPr lang="de-DE" sz="1600" kern="1200" dirty="0"/>
        </a:p>
      </dsp:txBody>
      <dsp:txXfrm>
        <a:off x="2740477" y="3363499"/>
        <a:ext cx="1231337" cy="615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B75BF-4C76-4090-9BE2-3895591FE04B}">
      <dsp:nvSpPr>
        <dsp:cNvPr id="0" name=""/>
        <dsp:cNvSpPr/>
      </dsp:nvSpPr>
      <dsp:spPr>
        <a:xfrm>
          <a:off x="3242326" y="548535"/>
          <a:ext cx="2144305" cy="214467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i="0" u="none" kern="1200" dirty="0" smtClean="0"/>
            <a:t>IT-Infrastruktur</a:t>
          </a:r>
          <a:endParaRPr lang="de-DE" sz="1200" b="1" i="0" u="none" kern="1200" dirty="0"/>
        </a:p>
      </dsp:txBody>
      <dsp:txXfrm>
        <a:off x="3556352" y="862615"/>
        <a:ext cx="1516253" cy="1516514"/>
      </dsp:txXfrm>
    </dsp:sp>
    <dsp:sp modelId="{8732A53F-D05C-4575-B8AC-BEAC2810FCED}">
      <dsp:nvSpPr>
        <dsp:cNvPr id="0" name=""/>
        <dsp:cNvSpPr/>
      </dsp:nvSpPr>
      <dsp:spPr>
        <a:xfrm>
          <a:off x="3901673" y="2533778"/>
          <a:ext cx="172864" cy="17284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B4D927-29C7-475D-B208-74A3DEC017D0}">
      <dsp:nvSpPr>
        <dsp:cNvPr id="0" name=""/>
        <dsp:cNvSpPr/>
      </dsp:nvSpPr>
      <dsp:spPr>
        <a:xfrm>
          <a:off x="5524747" y="1418899"/>
          <a:ext cx="172864" cy="172846"/>
        </a:xfrm>
        <a:prstGeom prst="ellipse">
          <a:avLst/>
        </a:prstGeom>
        <a:gradFill rotWithShape="0">
          <a:gsLst>
            <a:gs pos="0">
              <a:schemeClr val="accent3">
                <a:hueOff val="628423"/>
                <a:satOff val="-1489"/>
                <a:lumOff val="5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28423"/>
                <a:satOff val="-1489"/>
                <a:lumOff val="5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28423"/>
                <a:satOff val="-1489"/>
                <a:lumOff val="5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3E347A-054F-4AF9-BD00-0FC549347836}">
      <dsp:nvSpPr>
        <dsp:cNvPr id="0" name=""/>
        <dsp:cNvSpPr/>
      </dsp:nvSpPr>
      <dsp:spPr>
        <a:xfrm>
          <a:off x="4698695" y="2717738"/>
          <a:ext cx="238402" cy="238765"/>
        </a:xfrm>
        <a:prstGeom prst="ellipse">
          <a:avLst/>
        </a:prstGeom>
        <a:gradFill rotWithShape="0">
          <a:gsLst>
            <a:gs pos="0">
              <a:schemeClr val="accent3">
                <a:hueOff val="1256846"/>
                <a:satOff val="-2978"/>
                <a:lumOff val="108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56846"/>
                <a:satOff val="-2978"/>
                <a:lumOff val="108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56846"/>
                <a:satOff val="-2978"/>
                <a:lumOff val="108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744C86-D3C7-415F-8EBD-BF917B4E5F48}">
      <dsp:nvSpPr>
        <dsp:cNvPr id="0" name=""/>
        <dsp:cNvSpPr/>
      </dsp:nvSpPr>
      <dsp:spPr>
        <a:xfrm>
          <a:off x="3950057" y="789601"/>
          <a:ext cx="172864" cy="172846"/>
        </a:xfrm>
        <a:prstGeom prst="ellipse">
          <a:avLst/>
        </a:prstGeom>
        <a:gradFill rotWithShape="0">
          <a:gsLst>
            <a:gs pos="0">
              <a:schemeClr val="accent3">
                <a:hueOff val="1885269"/>
                <a:satOff val="-4467"/>
                <a:lumOff val="16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85269"/>
                <a:satOff val="-4467"/>
                <a:lumOff val="16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85269"/>
                <a:satOff val="-4467"/>
                <a:lumOff val="16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1CE14C-1FD6-4715-89AC-2717BE9A3C79}">
      <dsp:nvSpPr>
        <dsp:cNvPr id="0" name=""/>
        <dsp:cNvSpPr/>
      </dsp:nvSpPr>
      <dsp:spPr>
        <a:xfrm>
          <a:off x="3405953" y="1778772"/>
          <a:ext cx="172864" cy="172846"/>
        </a:xfrm>
        <a:prstGeom prst="ellipse">
          <a:avLst/>
        </a:prstGeom>
        <a:gradFill rotWithShape="0">
          <a:gsLst>
            <a:gs pos="0">
              <a:schemeClr val="accent3">
                <a:hueOff val="2513693"/>
                <a:satOff val="-5956"/>
                <a:lumOff val="21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513693"/>
                <a:satOff val="-5956"/>
                <a:lumOff val="21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513693"/>
                <a:satOff val="-5956"/>
                <a:lumOff val="21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4F816A-BC89-4F16-B501-F48D50A7AAF4}">
      <dsp:nvSpPr>
        <dsp:cNvPr id="0" name=""/>
        <dsp:cNvSpPr/>
      </dsp:nvSpPr>
      <dsp:spPr>
        <a:xfrm>
          <a:off x="1568382" y="387327"/>
          <a:ext cx="2154552" cy="2154806"/>
        </a:xfrm>
        <a:prstGeom prst="ellipse">
          <a:avLst/>
        </a:prstGeom>
        <a:gradFill rotWithShape="0">
          <a:gsLst>
            <a:gs pos="0">
              <a:schemeClr val="accent3">
                <a:hueOff val="3142116"/>
                <a:satOff val="-7446"/>
                <a:lumOff val="2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142116"/>
                <a:satOff val="-7446"/>
                <a:lumOff val="2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142116"/>
                <a:satOff val="-7446"/>
                <a:lumOff val="2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Rechen-</a:t>
          </a:r>
          <a:br>
            <a:rPr lang="de-DE" sz="2400" kern="1200" dirty="0" smtClean="0"/>
          </a:br>
          <a:r>
            <a:rPr lang="de-DE" sz="2400" kern="1200" dirty="0" smtClean="0"/>
            <a:t>Zentrum</a:t>
          </a:r>
          <a:endParaRPr lang="de-DE" sz="2400" kern="1200" dirty="0"/>
        </a:p>
      </dsp:txBody>
      <dsp:txXfrm>
        <a:off x="1883909" y="702891"/>
        <a:ext cx="1523498" cy="1523678"/>
      </dsp:txXfrm>
    </dsp:sp>
    <dsp:sp modelId="{0130609C-D504-4C77-AABD-5F240A119890}">
      <dsp:nvSpPr>
        <dsp:cNvPr id="0" name=""/>
        <dsp:cNvSpPr/>
      </dsp:nvSpPr>
      <dsp:spPr>
        <a:xfrm>
          <a:off x="4224968" y="797266"/>
          <a:ext cx="238402" cy="238765"/>
        </a:xfrm>
        <a:prstGeom prst="ellipse">
          <a:avLst/>
        </a:prstGeom>
        <a:gradFill rotWithShape="0">
          <a:gsLst>
            <a:gs pos="0">
              <a:schemeClr val="accent3">
                <a:hueOff val="3770539"/>
                <a:satOff val="-8935"/>
                <a:lumOff val="32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770539"/>
                <a:satOff val="-8935"/>
                <a:lumOff val="32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770539"/>
                <a:satOff val="-8935"/>
                <a:lumOff val="32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A8E3DC-AF11-4A7F-90BE-2CDDD43A9D95}">
      <dsp:nvSpPr>
        <dsp:cNvPr id="0" name=""/>
        <dsp:cNvSpPr/>
      </dsp:nvSpPr>
      <dsp:spPr>
        <a:xfrm>
          <a:off x="2654236" y="2062762"/>
          <a:ext cx="431060" cy="431157"/>
        </a:xfrm>
        <a:prstGeom prst="ellipse">
          <a:avLst/>
        </a:prstGeom>
        <a:gradFill rotWithShape="0">
          <a:gsLst>
            <a:gs pos="0">
              <a:schemeClr val="accent3">
                <a:hueOff val="4398962"/>
                <a:satOff val="-10424"/>
                <a:lumOff val="38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398962"/>
                <a:satOff val="-10424"/>
                <a:lumOff val="38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398962"/>
                <a:satOff val="-10424"/>
                <a:lumOff val="38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CBBFA7-3B4E-4B52-AAA7-48E5C6A35915}">
      <dsp:nvSpPr>
        <dsp:cNvPr id="0" name=""/>
        <dsp:cNvSpPr/>
      </dsp:nvSpPr>
      <dsp:spPr>
        <a:xfrm>
          <a:off x="5282539" y="0"/>
          <a:ext cx="1329657" cy="1329808"/>
        </a:xfrm>
        <a:prstGeom prst="ellipse">
          <a:avLst/>
        </a:prstGeom>
        <a:solidFill>
          <a:schemeClr val="accent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Client</a:t>
          </a:r>
          <a:endParaRPr lang="de-DE" sz="1600" kern="1200" dirty="0"/>
        </a:p>
      </dsp:txBody>
      <dsp:txXfrm>
        <a:off x="5477263" y="194746"/>
        <a:ext cx="940209" cy="940316"/>
      </dsp:txXfrm>
    </dsp:sp>
    <dsp:sp modelId="{EF34938A-7332-4996-B144-F6060F15037F}">
      <dsp:nvSpPr>
        <dsp:cNvPr id="0" name=""/>
        <dsp:cNvSpPr/>
      </dsp:nvSpPr>
      <dsp:spPr>
        <a:xfrm>
          <a:off x="5217727" y="1127245"/>
          <a:ext cx="238402" cy="238765"/>
        </a:xfrm>
        <a:prstGeom prst="ellipse">
          <a:avLst/>
        </a:prstGeom>
        <a:gradFill rotWithShape="0">
          <a:gsLst>
            <a:gs pos="0">
              <a:schemeClr val="accent3">
                <a:hueOff val="5655808"/>
                <a:satOff val="-13402"/>
                <a:lumOff val="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5655808"/>
                <a:satOff val="-13402"/>
                <a:lumOff val="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5655808"/>
                <a:satOff val="-13402"/>
                <a:lumOff val="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40A4C1-E80C-4598-8DF7-DF34EAAA19A8}">
      <dsp:nvSpPr>
        <dsp:cNvPr id="0" name=""/>
        <dsp:cNvSpPr/>
      </dsp:nvSpPr>
      <dsp:spPr>
        <a:xfrm>
          <a:off x="2490170" y="2575935"/>
          <a:ext cx="172864" cy="172846"/>
        </a:xfrm>
        <a:prstGeom prst="ellipse">
          <a:avLst/>
        </a:prstGeom>
        <a:gradFill rotWithShape="0">
          <a:gsLst>
            <a:gs pos="0">
              <a:schemeClr val="accent3">
                <a:hueOff val="6284232"/>
                <a:satOff val="-14891"/>
                <a:lumOff val="54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284232"/>
                <a:satOff val="-14891"/>
                <a:lumOff val="54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284232"/>
                <a:satOff val="-14891"/>
                <a:lumOff val="54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F79C5B-1D74-4D19-9618-DADD4482878F}">
      <dsp:nvSpPr>
        <dsp:cNvPr id="0" name=""/>
        <dsp:cNvSpPr/>
      </dsp:nvSpPr>
      <dsp:spPr>
        <a:xfrm>
          <a:off x="4212652" y="2329888"/>
          <a:ext cx="172864" cy="172846"/>
        </a:xfrm>
        <a:prstGeom prst="ellipse">
          <a:avLst/>
        </a:prstGeom>
        <a:gradFill rotWithShape="0">
          <a:gsLst>
            <a:gs pos="0">
              <a:schemeClr val="accent3">
                <a:hueOff val="6912655"/>
                <a:satOff val="-16380"/>
                <a:lumOff val="59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912655"/>
                <a:satOff val="-16380"/>
                <a:lumOff val="59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912655"/>
                <a:satOff val="-16380"/>
                <a:lumOff val="59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3CAC4D-6669-4CD4-B690-B8F57F92A5F4}">
      <dsp:nvSpPr>
        <dsp:cNvPr id="0" name=""/>
        <dsp:cNvSpPr/>
      </dsp:nvSpPr>
      <dsp:spPr>
        <a:xfrm>
          <a:off x="4567466" y="1524270"/>
          <a:ext cx="1696300" cy="1696493"/>
        </a:xfrm>
        <a:prstGeom prst="ellipse">
          <a:avLst/>
        </a:prstGeom>
        <a:gradFill rotWithShape="0">
          <a:gsLst>
            <a:gs pos="0">
              <a:schemeClr val="accent3">
                <a:hueOff val="7541078"/>
                <a:satOff val="-17869"/>
                <a:lumOff val="65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7541078"/>
                <a:satOff val="-17869"/>
                <a:lumOff val="65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7541078"/>
                <a:satOff val="-17869"/>
                <a:lumOff val="65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Netzwerk</a:t>
          </a:r>
          <a:endParaRPr lang="de-DE" sz="1600" kern="1200" dirty="0"/>
        </a:p>
      </dsp:txBody>
      <dsp:txXfrm>
        <a:off x="4815883" y="1772716"/>
        <a:ext cx="1199466" cy="1199601"/>
      </dsp:txXfrm>
    </dsp:sp>
    <dsp:sp modelId="{FD91BBDE-4AB7-4B6F-A2AF-76FB4F403258}">
      <dsp:nvSpPr>
        <dsp:cNvPr id="0" name=""/>
        <dsp:cNvSpPr/>
      </dsp:nvSpPr>
      <dsp:spPr>
        <a:xfrm>
          <a:off x="5771068" y="2001825"/>
          <a:ext cx="172864" cy="172846"/>
        </a:xfrm>
        <a:prstGeom prst="ellipse">
          <a:avLst/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DEE8EB-AA9F-43A5-8DAD-67E21DDAF64D}">
      <dsp:nvSpPr>
        <dsp:cNvPr id="0" name=""/>
        <dsp:cNvSpPr/>
      </dsp:nvSpPr>
      <dsp:spPr>
        <a:xfrm>
          <a:off x="3149995" y="2413643"/>
          <a:ext cx="1601004" cy="1601195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Applikation</a:t>
          </a:r>
          <a:endParaRPr lang="de-DE" sz="1600" kern="1200" dirty="0"/>
        </a:p>
      </dsp:txBody>
      <dsp:txXfrm>
        <a:off x="3384457" y="2648133"/>
        <a:ext cx="1132080" cy="1132215"/>
      </dsp:txXfrm>
    </dsp:sp>
    <dsp:sp modelId="{3799EA89-9B4E-447B-BEB4-BCDCC099479A}">
      <dsp:nvSpPr>
        <dsp:cNvPr id="0" name=""/>
        <dsp:cNvSpPr/>
      </dsp:nvSpPr>
      <dsp:spPr>
        <a:xfrm>
          <a:off x="4293146" y="2748782"/>
          <a:ext cx="172864" cy="172846"/>
        </a:xfrm>
        <a:prstGeom prst="ellipse">
          <a:avLst/>
        </a:prstGeom>
        <a:gradFill rotWithShape="0">
          <a:gsLst>
            <a:gs pos="0">
              <a:schemeClr val="accent3">
                <a:hueOff val="9426347"/>
                <a:satOff val="-22337"/>
                <a:lumOff val="81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426347"/>
                <a:satOff val="-22337"/>
                <a:lumOff val="81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426347"/>
                <a:satOff val="-22337"/>
                <a:lumOff val="81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34B5AD-35EA-4260-BFB3-42AF2490B5CB}">
      <dsp:nvSpPr>
        <dsp:cNvPr id="0" name=""/>
        <dsp:cNvSpPr/>
      </dsp:nvSpPr>
      <dsp:spPr>
        <a:xfrm>
          <a:off x="4345929" y="-182324"/>
          <a:ext cx="871797" cy="871896"/>
        </a:xfrm>
        <a:prstGeom prst="ellipse">
          <a:avLst/>
        </a:prstGeom>
        <a:gradFill rotWithShape="0">
          <a:gsLst>
            <a:gs pos="0">
              <a:schemeClr val="accent3">
                <a:hueOff val="10054771"/>
                <a:satOff val="-23826"/>
                <a:lumOff val="87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0054771"/>
                <a:satOff val="-23826"/>
                <a:lumOff val="87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0054771"/>
                <a:satOff val="-23826"/>
                <a:lumOff val="87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Internet-Access</a:t>
          </a:r>
          <a:endParaRPr lang="de-DE" sz="1100" kern="1200" dirty="0"/>
        </a:p>
      </dsp:txBody>
      <dsp:txXfrm>
        <a:off x="4473601" y="-54638"/>
        <a:ext cx="616453" cy="616524"/>
      </dsp:txXfrm>
    </dsp:sp>
    <dsp:sp modelId="{3E970A53-A567-4AE4-8AC1-5B24B79752B0}">
      <dsp:nvSpPr>
        <dsp:cNvPr id="0" name=""/>
        <dsp:cNvSpPr/>
      </dsp:nvSpPr>
      <dsp:spPr>
        <a:xfrm>
          <a:off x="3270917" y="762773"/>
          <a:ext cx="172864" cy="172846"/>
        </a:xfrm>
        <a:prstGeom prst="ellipse">
          <a:avLst/>
        </a:prstGeom>
        <a:gradFill rotWithShape="0">
          <a:gsLst>
            <a:gs pos="0">
              <a:schemeClr val="accent3">
                <a:hueOff val="10683193"/>
                <a:satOff val="-25315"/>
                <a:lumOff val="92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0683193"/>
                <a:satOff val="-25315"/>
                <a:lumOff val="92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0683193"/>
                <a:satOff val="-25315"/>
                <a:lumOff val="92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B4CA6B-BAA6-4840-AA4D-D60AFC01C049}">
      <dsp:nvSpPr>
        <dsp:cNvPr id="0" name=""/>
        <dsp:cNvSpPr/>
      </dsp:nvSpPr>
      <dsp:spPr>
        <a:xfrm>
          <a:off x="5283705" y="32296"/>
          <a:ext cx="172864" cy="172846"/>
        </a:xfrm>
        <a:prstGeom prst="ellipse">
          <a:avLst/>
        </a:prstGeom>
        <a:gradFill rotWithShape="0">
          <a:gsLst>
            <a:gs pos="0">
              <a:schemeClr val="accent3">
                <a:hueOff val="11311617"/>
                <a:satOff val="-26804"/>
                <a:lumOff val="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311617"/>
                <a:satOff val="-26804"/>
                <a:lumOff val="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311617"/>
                <a:satOff val="-26804"/>
                <a:lumOff val="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FE8A1-2942-4972-9AEE-063B2D1A1246}" type="datetimeFigureOut">
              <a:rPr lang="en-GB" smtClean="0"/>
              <a:pPr/>
              <a:t>11/01/2016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08F37-91FB-44C3-9153-A97ADB82893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40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Berechnung für Volkswagen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08F37-91FB-44C3-9153-A97ADB82893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35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0" rIns="91422" bIns="45710" anchor="b"/>
          <a:lstStyle/>
          <a:p>
            <a:pPr algn="r"/>
            <a:fld id="{5AA48D7E-7C71-41F2-98F2-8CEC9F7EF0C9}" type="slidenum">
              <a:rPr lang="en-US" sz="1200"/>
              <a:pPr algn="r"/>
              <a:t>39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1788" y="690563"/>
            <a:ext cx="3659187" cy="2058987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3375" y="2984500"/>
            <a:ext cx="6191250" cy="5808663"/>
          </a:xfrm>
          <a:noFill/>
          <a:ln/>
        </p:spPr>
        <p:txBody>
          <a:bodyPr lIns="91422" tIns="45710" rIns="91422" bIns="45710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888089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0" rIns="91422" bIns="45710" anchor="b"/>
          <a:lstStyle/>
          <a:p>
            <a:pPr algn="r"/>
            <a:fld id="{E02DA949-B5F5-4A9C-830E-C5F4646F8CEC}" type="slidenum">
              <a:rPr lang="de-DE" sz="1200"/>
              <a:pPr algn="r"/>
              <a:t>40</a:t>
            </a:fld>
            <a:endParaRPr lang="de-DE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4213"/>
            <a:ext cx="6091238" cy="3427412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6388"/>
          </a:xfrm>
          <a:noFill/>
          <a:ln/>
        </p:spPr>
        <p:txBody>
          <a:bodyPr lIns="91422" tIns="45710" rIns="91422" bIns="45710"/>
          <a:lstStyle/>
          <a:p>
            <a:endParaRPr lang="de-DE" sz="1000" smtClean="0"/>
          </a:p>
        </p:txBody>
      </p:sp>
    </p:spTree>
    <p:extLst>
      <p:ext uri="{BB962C8B-B14F-4D97-AF65-F5344CB8AC3E}">
        <p14:creationId xmlns:p14="http://schemas.microsoft.com/office/powerpoint/2010/main" val="1426001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25424D7-C2AE-4B53-BDF7-6F72D4EBAB14}" type="slidenum">
              <a:rPr lang="en-US" sz="1200">
                <a:cs typeface="+mn-cs"/>
              </a:rPr>
              <a:pPr algn="r">
                <a:defRPr/>
              </a:pPr>
              <a:t>41</a:t>
            </a:fld>
            <a:endParaRPr lang="en-US" sz="1200">
              <a:cs typeface="+mn-cs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378643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D42ACF08-4EA6-4B21-8A3A-91BF5B6B05F9}" type="slidenum">
              <a:rPr lang="en-US" sz="1200">
                <a:cs typeface="+mn-cs"/>
              </a:rPr>
              <a:pPr algn="r">
                <a:defRPr/>
              </a:pPr>
              <a:t>48</a:t>
            </a:fld>
            <a:endParaRPr lang="en-US" sz="1200"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182455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600" y="457200"/>
            <a:ext cx="7062788" cy="3973513"/>
          </a:xfrm>
          <a:ln/>
        </p:spPr>
      </p:sp>
    </p:spTree>
    <p:extLst>
      <p:ext uri="{BB962C8B-B14F-4D97-AF65-F5344CB8AC3E}">
        <p14:creationId xmlns:p14="http://schemas.microsoft.com/office/powerpoint/2010/main" val="3694857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600" y="457200"/>
            <a:ext cx="7062788" cy="3973513"/>
          </a:xfrm>
          <a:ln/>
        </p:spPr>
      </p:sp>
    </p:spTree>
    <p:extLst>
      <p:ext uri="{BB962C8B-B14F-4D97-AF65-F5344CB8AC3E}">
        <p14:creationId xmlns:p14="http://schemas.microsoft.com/office/powerpoint/2010/main" val="2589113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600" y="457200"/>
            <a:ext cx="7062788" cy="3973513"/>
          </a:xfrm>
          <a:ln/>
        </p:spPr>
      </p:sp>
    </p:spTree>
    <p:extLst>
      <p:ext uri="{BB962C8B-B14F-4D97-AF65-F5344CB8AC3E}">
        <p14:creationId xmlns:p14="http://schemas.microsoft.com/office/powerpoint/2010/main" val="3209522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97FD6B-7E7C-4C2E-8A0F-D0906C153058}" type="slidenum">
              <a:rPr lang="en-US" sz="1200">
                <a:cs typeface="+mn-cs"/>
              </a:rPr>
              <a:pPr algn="r">
                <a:defRPr/>
              </a:pPr>
              <a:t>53</a:t>
            </a:fld>
            <a:endParaRPr lang="en-US" sz="1200"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84139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600" y="457200"/>
            <a:ext cx="7062788" cy="3973513"/>
          </a:xfrm>
          <a:ln/>
        </p:spPr>
      </p:sp>
    </p:spTree>
    <p:extLst>
      <p:ext uri="{BB962C8B-B14F-4D97-AF65-F5344CB8AC3E}">
        <p14:creationId xmlns:p14="http://schemas.microsoft.com/office/powerpoint/2010/main" val="360294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600" y="457200"/>
            <a:ext cx="7062788" cy="3973513"/>
          </a:xfrm>
          <a:ln/>
        </p:spPr>
      </p:sp>
    </p:spTree>
    <p:extLst>
      <p:ext uri="{BB962C8B-B14F-4D97-AF65-F5344CB8AC3E}">
        <p14:creationId xmlns:p14="http://schemas.microsoft.com/office/powerpoint/2010/main" val="139699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08F37-91FB-44C3-9153-A97ADB82893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912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600" y="457200"/>
            <a:ext cx="7062788" cy="3973513"/>
          </a:xfrm>
          <a:ln/>
        </p:spPr>
      </p:sp>
    </p:spTree>
    <p:extLst>
      <p:ext uri="{BB962C8B-B14F-4D97-AF65-F5344CB8AC3E}">
        <p14:creationId xmlns:p14="http://schemas.microsoft.com/office/powerpoint/2010/main" val="1359049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600" y="457200"/>
            <a:ext cx="7062788" cy="3973513"/>
          </a:xfrm>
          <a:ln/>
        </p:spPr>
      </p:sp>
    </p:spTree>
    <p:extLst>
      <p:ext uri="{BB962C8B-B14F-4D97-AF65-F5344CB8AC3E}">
        <p14:creationId xmlns:p14="http://schemas.microsoft.com/office/powerpoint/2010/main" val="2799575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600" y="457200"/>
            <a:ext cx="7062788" cy="3973513"/>
          </a:xfrm>
          <a:ln/>
        </p:spPr>
      </p:sp>
    </p:spTree>
    <p:extLst>
      <p:ext uri="{BB962C8B-B14F-4D97-AF65-F5344CB8AC3E}">
        <p14:creationId xmlns:p14="http://schemas.microsoft.com/office/powerpoint/2010/main" val="2554272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600" y="457200"/>
            <a:ext cx="7062788" cy="3973513"/>
          </a:xfrm>
          <a:ln/>
        </p:spPr>
      </p:sp>
    </p:spTree>
    <p:extLst>
      <p:ext uri="{BB962C8B-B14F-4D97-AF65-F5344CB8AC3E}">
        <p14:creationId xmlns:p14="http://schemas.microsoft.com/office/powerpoint/2010/main" val="1127257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600" y="457200"/>
            <a:ext cx="7062788" cy="3973513"/>
          </a:xfrm>
          <a:ln/>
        </p:spPr>
      </p:sp>
    </p:spTree>
    <p:extLst>
      <p:ext uri="{BB962C8B-B14F-4D97-AF65-F5344CB8AC3E}">
        <p14:creationId xmlns:p14="http://schemas.microsoft.com/office/powerpoint/2010/main" val="1028056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600" y="457200"/>
            <a:ext cx="7062788" cy="3973513"/>
          </a:xfrm>
          <a:ln/>
        </p:spPr>
      </p:sp>
    </p:spTree>
    <p:extLst>
      <p:ext uri="{BB962C8B-B14F-4D97-AF65-F5344CB8AC3E}">
        <p14:creationId xmlns:p14="http://schemas.microsoft.com/office/powerpoint/2010/main" val="617027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C7B3CF-4C6D-453C-8AE0-D1F38C0B14D8}" type="slidenum">
              <a:rPr lang="en-US" smtClean="0">
                <a:latin typeface="Arial" pitchFamily="34" charset="0"/>
              </a:rPr>
              <a:pPr/>
              <a:t>66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>
                <a:latin typeface="Arial" pitchFamily="34" charset="0"/>
              </a:rPr>
              <a:t>So sieht die RZ-Welt heute prinzipiell aus:</a:t>
            </a:r>
            <a:br>
              <a:rPr lang="de-DE" dirty="0" smtClean="0">
                <a:latin typeface="Arial" pitchFamily="34" charset="0"/>
              </a:rPr>
            </a:br>
            <a:r>
              <a:rPr lang="de-DE" dirty="0" smtClean="0">
                <a:latin typeface="Arial" pitchFamily="34" charset="0"/>
              </a:rPr>
              <a:t>Ein LAN, meist mehrere SANs mit oft mehreren Storage-Systeme, Server, die </a:t>
            </a:r>
            <a:r>
              <a:rPr lang="de-DE" dirty="0" err="1" smtClean="0">
                <a:latin typeface="Arial" pitchFamily="34" charset="0"/>
              </a:rPr>
              <a:t>tw</a:t>
            </a:r>
            <a:r>
              <a:rPr lang="de-DE" dirty="0" smtClean="0">
                <a:latin typeface="Arial" pitchFamily="34" charset="0"/>
              </a:rPr>
              <a:t>. </a:t>
            </a:r>
            <a:r>
              <a:rPr lang="de-DE" dirty="0" err="1" smtClean="0">
                <a:latin typeface="Arial" pitchFamily="34" charset="0"/>
              </a:rPr>
              <a:t>Virtualisiert</a:t>
            </a:r>
            <a:r>
              <a:rPr lang="de-DE" dirty="0" smtClean="0">
                <a:latin typeface="Arial" pitchFamily="34" charset="0"/>
              </a:rPr>
              <a:t> sind, mit mehreren Netzwerkkarten und mehreren HBAs.</a:t>
            </a:r>
            <a:br>
              <a:rPr lang="de-DE" dirty="0" smtClean="0">
                <a:latin typeface="Arial" pitchFamily="34" charset="0"/>
              </a:rPr>
            </a:br>
            <a:r>
              <a:rPr lang="de-DE" dirty="0" smtClean="0">
                <a:latin typeface="Arial" pitchFamily="34" charset="0"/>
              </a:rPr>
              <a:t>Das skaliert schlecht, </a:t>
            </a:r>
            <a:r>
              <a:rPr lang="de-DE" dirty="0" err="1" smtClean="0">
                <a:latin typeface="Arial" pitchFamily="34" charset="0"/>
              </a:rPr>
              <a:t>läßt</a:t>
            </a:r>
            <a:r>
              <a:rPr lang="de-DE" dirty="0" smtClean="0">
                <a:latin typeface="Arial" pitchFamily="34" charset="0"/>
              </a:rPr>
              <a:t> sich schlecht verwalten, ist wenig </a:t>
            </a:r>
            <a:r>
              <a:rPr lang="de-DE" dirty="0" err="1" smtClean="0">
                <a:latin typeface="Arial" pitchFamily="34" charset="0"/>
              </a:rPr>
              <a:t>energie</a:t>
            </a:r>
            <a:r>
              <a:rPr lang="de-DE" dirty="0" smtClean="0">
                <a:latin typeface="Arial" pitchFamily="34" charset="0"/>
              </a:rPr>
              <a:t>-effizient, </a:t>
            </a:r>
            <a:r>
              <a:rPr lang="de-DE" dirty="0" err="1" smtClean="0">
                <a:latin typeface="Arial" pitchFamily="34" charset="0"/>
              </a:rPr>
              <a:t>etc</a:t>
            </a:r>
            <a:r>
              <a:rPr lang="de-DE" dirty="0" smtClean="0">
                <a:latin typeface="Arial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19833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smtClean="0">
              <a:latin typeface="Arial" pitchFamily="34" charset="0"/>
            </a:endParaRP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DACCB7-136B-4B0B-9EB7-7EEB7179593A}" type="slidenum">
              <a:rPr lang="en-US" smtClean="0">
                <a:latin typeface="Arial" pitchFamily="34" charset="0"/>
              </a:rPr>
              <a:pPr/>
              <a:t>68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92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56A14-4368-4E7C-A1EF-8941E1400EEF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873647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2FC0B6-FFFF-4A8B-8662-43F8C5F99E12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36346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Hochverfuegbare</a:t>
            </a:r>
            <a:r>
              <a:rPr lang="de-DE" dirty="0" smtClean="0"/>
              <a:t> und Performante</a:t>
            </a:r>
            <a:r>
              <a:rPr lang="de-DE" baseline="0" dirty="0" smtClean="0"/>
              <a:t> Bereitstellung von: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Applikationen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Datensenken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Datenquellen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08F37-91FB-44C3-9153-A97ADB82893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10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A75262-118E-4365-BB81-80B0C88D9208}" type="slidenum">
              <a:rPr lang="en-US" smtClean="0"/>
              <a:pPr/>
              <a:t>75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1" tIns="45716" rIns="91431" bIns="45716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13934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260AA2-73FB-4EDB-8950-81AFA0ED00D4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de-DE" sz="1000" smtClean="0"/>
              <a:t>Technische Erklärung wie App-Virt. Funktioniert.</a:t>
            </a:r>
          </a:p>
          <a:p>
            <a:pPr eaLnBrk="1" hangingPunct="1">
              <a:lnSpc>
                <a:spcPct val="80000"/>
              </a:lnSpc>
            </a:pPr>
            <a:endParaRPr lang="de-DE" sz="1000" smtClean="0"/>
          </a:p>
          <a:p>
            <a:pPr eaLnBrk="1" hangingPunct="1">
              <a:lnSpc>
                <a:spcPct val="80000"/>
              </a:lnSpc>
            </a:pPr>
            <a:r>
              <a:rPr lang="de-DE" sz="1000" smtClean="0"/>
              <a:t>„Etwas“ Trennung vom OS, aber vor allem Trennung der Apps untereinander</a:t>
            </a:r>
          </a:p>
          <a:p>
            <a:pPr eaLnBrk="1" hangingPunct="1">
              <a:lnSpc>
                <a:spcPct val="80000"/>
              </a:lnSpc>
            </a:pPr>
            <a:r>
              <a:rPr lang="de-DE" sz="1000" smtClean="0"/>
              <a:t>=&gt; Weniger Komplexität usw.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de-DE" sz="1000" smtClean="0"/>
              <a:t>Eleminierung von Konflikten mit anderen Programmen.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de-DE" sz="1000" smtClean="0"/>
              <a:t>Lösung von Kompatibilitätsproblemen mit dem OS.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de-DE" sz="1000" smtClean="0"/>
              <a:t>Erhöhung der Systemstabilität und Sicherheit: SW wird im Benutzerkontext ausgeführt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de-DE" sz="1000" smtClean="0"/>
              <a:t>Vereinfachung der Applikationsverteilung: einfaches Kopieren oder „Application Streaming“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de-DE" sz="1000" smtClean="0"/>
              <a:t>Vereinfachung von Updates und Rollbacks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de-DE" sz="1000" smtClean="0"/>
              <a:t>Vereinfachung von OS-Migrationen: i.d.R. keine Neupaketierung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de-DE" sz="1000" smtClean="0"/>
              <a:t>Verbesserung der Verfügbarkeit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de-DE" sz="1000" smtClean="0"/>
              <a:t>„Multiversioning“: verschiedene SW-Versionen gleichzeitig möglich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de-DE" sz="1000" smtClean="0"/>
              <a:t>Bereitstellung bedarfsgerechter Laufzeitumgebungen: .NET, Java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de-DE" sz="1000" smtClean="0"/>
              <a:t>Unterstützung von Multi-User Umgebungen (z.B Terminal Server)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de-DE" sz="1000" smtClean="0"/>
              <a:t>Applikationen werden portabel: Ausführung direkt vom Wechselmedium (USB, DVD) (produktabhängig)</a:t>
            </a:r>
          </a:p>
          <a:p>
            <a:pPr eaLnBrk="1" hangingPunct="1">
              <a:lnSpc>
                <a:spcPct val="80000"/>
              </a:lnSpc>
            </a:pPr>
            <a:r>
              <a:rPr lang="de-DE" sz="1000" smtClean="0"/>
              <a:t>Unterstützung mobiler Arbeitsplätze (vereinfachte Bereitstellung von Anwendungen)</a:t>
            </a:r>
          </a:p>
          <a:p>
            <a:pPr eaLnBrk="1" hangingPunct="1">
              <a:lnSpc>
                <a:spcPct val="80000"/>
              </a:lnSpc>
            </a:pPr>
            <a:r>
              <a:rPr lang="de-DE" sz="1000" smtClean="0"/>
              <a:t>Keine lokalen Adminrechte notwendig</a:t>
            </a:r>
          </a:p>
          <a:p>
            <a:pPr eaLnBrk="1" hangingPunct="1">
              <a:lnSpc>
                <a:spcPct val="80000"/>
              </a:lnSpc>
            </a:pPr>
            <a:r>
              <a:rPr lang="de-DE" sz="1000" smtClean="0"/>
              <a:t>Standard-SW auch auf Produktionssystemen bereitstellbar</a:t>
            </a:r>
          </a:p>
          <a:p>
            <a:pPr eaLnBrk="1" hangingPunct="1">
              <a:lnSpc>
                <a:spcPct val="80000"/>
              </a:lnSpc>
            </a:pPr>
            <a:r>
              <a:rPr lang="de-DE" sz="1000" smtClean="0"/>
              <a:t>Drastische Verkürzung von SW-Updatezeiten </a:t>
            </a:r>
          </a:p>
          <a:p>
            <a:pPr eaLnBrk="1" hangingPunct="1">
              <a:lnSpc>
                <a:spcPct val="80000"/>
              </a:lnSpc>
            </a:pPr>
            <a:r>
              <a:rPr lang="de-DE" sz="1000" smtClean="0"/>
              <a:t>Update- bzw. Installationsgrößen für SW nicht mehr relevant</a:t>
            </a:r>
          </a:p>
          <a:p>
            <a:pPr eaLnBrk="1" hangingPunct="1">
              <a:lnSpc>
                <a:spcPct val="80000"/>
              </a:lnSpc>
            </a:pPr>
            <a:r>
              <a:rPr lang="de-DE" sz="1000" smtClean="0"/>
              <a:t>Unterstützung bei Standardisierung und Industrialisierung von Arbeitsplatz- bzw. SW-Bereitstellung </a:t>
            </a:r>
          </a:p>
          <a:p>
            <a:pPr eaLnBrk="1" hangingPunct="1">
              <a:lnSpc>
                <a:spcPct val="80000"/>
              </a:lnSpc>
            </a:pPr>
            <a:r>
              <a:rPr lang="de-DE" sz="1000" smtClean="0"/>
              <a:t>Flexibilität in der Bereitstellung spezifischer Arbeitsplatz- bzw. SW- Anforderungen („Desktop on Demand“, „Software as a Service“)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000" smtClean="0"/>
          </a:p>
        </p:txBody>
      </p:sp>
    </p:spTree>
    <p:extLst>
      <p:ext uri="{BB962C8B-B14F-4D97-AF65-F5344CB8AC3E}">
        <p14:creationId xmlns:p14="http://schemas.microsoft.com/office/powerpoint/2010/main" val="457114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Eigene, selbst betriebene Cloud-Umgebung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Zugang beschränkt für Eigen-, Kunden- oder Geschäftspartnernutzung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Zugriff über Intranet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Effiziente, standardisierte und sichere IT Betriebsumgebung unter eigener Komtrolle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Individuelle Anpassung</a:t>
            </a:r>
          </a:p>
          <a:p>
            <a:pPr eaLnBrk="1" hangingPunct="1">
              <a:spcBef>
                <a:spcPct val="0"/>
              </a:spcBef>
            </a:pPr>
            <a:endParaRPr lang="de-DE" smtClean="0"/>
          </a:p>
          <a:p>
            <a:pPr eaLnBrk="1" hangingPunct="1">
              <a:spcBef>
                <a:spcPct val="0"/>
              </a:spcBef>
            </a:pPr>
            <a:r>
              <a:rPr lang="de-DE" smtClean="0"/>
              <a:t>Im Eigentum und der Betriebsverantwortung eines IT Dienstleisters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Zugriff über Internet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Auswahl von hoch standardisierten Geschäftsprozessen, Anwendungen und/oder Infratsrukturservices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Abrechnung auf Basis von „pay per use“</a:t>
            </a:r>
          </a:p>
        </p:txBody>
      </p:sp>
      <p:sp>
        <p:nvSpPr>
          <p:cNvPr id="177156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AD912B-8B55-4843-A8BA-E48FC39DD6F5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145077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In this scenario, an end user is accessing data or applications in the cloud.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Common applications of this type include email hosting and social networking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sites. A user of Gmail, </a:t>
            </a:r>
            <a:r>
              <a:rPr lang="en-US" dirty="0" err="1" smtClean="0"/>
              <a:t>Facebook</a:t>
            </a:r>
            <a:r>
              <a:rPr lang="en-US" dirty="0" smtClean="0"/>
              <a:t> or LinkedIn accesses the application and their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data through any browser on any device. The user doesn’t want to keep up with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anything more than a password; their data is stored and managed in the cloud.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Most importantly, the user has no idea how the underlying architecture works. If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they can get to the Internet, they can get to their data.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="1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dirty="0" err="1" smtClean="0"/>
              <a:t>Requirements</a:t>
            </a:r>
            <a:endParaRPr lang="de-DE" b="1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• </a:t>
            </a:r>
            <a:r>
              <a:rPr lang="en-US" b="1" dirty="0" smtClean="0"/>
              <a:t>Identity: The cloud service must authenticate the end user.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• An </a:t>
            </a:r>
            <a:r>
              <a:rPr lang="en-US" b="1" dirty="0" smtClean="0"/>
              <a:t>open client: Access to the cloud service should not require a particular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 err="1" smtClean="0"/>
              <a:t>platform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technology</a:t>
            </a:r>
            <a:r>
              <a:rPr lang="de-DE" dirty="0" smtClean="0"/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• </a:t>
            </a:r>
            <a:r>
              <a:rPr lang="en-US" b="1" dirty="0" smtClean="0"/>
              <a:t>Security: Security (including privacy) is a common requirement to all use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cases, although the details of those requirements will vary widely from one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use case to the next. A full discussion of security in cloud computing is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beyond the scope of this paper.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• </a:t>
            </a:r>
            <a:r>
              <a:rPr lang="en-US" b="1" dirty="0" smtClean="0"/>
              <a:t>SLAs: Although service level agreements for end users will usually be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much simpler than those for enterprises, cloud vendors must be clear about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what guarantees of service they provide.</a:t>
            </a:r>
            <a:endParaRPr lang="de-DE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The Private Cloud use case is different from the others in that the cloud is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contained </a:t>
            </a:r>
            <a:r>
              <a:rPr lang="en-US" i="1" dirty="0" smtClean="0"/>
              <a:t>within the enterprise. This is useful for larger enterprises. For example,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if the payroll department has a surge in workload on the 15th and 30th of each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month, they need enough computing power to handle the maximum workload,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even though their everyday workload for the rest of the month is much lower.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With a private cloud, computing power is spread across the enterprise. The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payroll department gets extra cycles when they need it and other departments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get extra cycles when they need it. This can deliver significant savings across the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 err="1" smtClean="0"/>
              <a:t>enterprise</a:t>
            </a:r>
            <a:r>
              <a:rPr lang="de-DE" dirty="0" smtClean="0"/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dirty="0" err="1" smtClean="0"/>
              <a:t>Requirements</a:t>
            </a:r>
            <a:endParaRPr lang="de-DE" b="1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The basic requirements of the Private Cloud use case are an </a:t>
            </a:r>
            <a:r>
              <a:rPr lang="en-US" b="1" dirty="0" smtClean="0"/>
              <a:t>open client,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/>
              <a:t>metering and monitoring, management and governance, security,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/>
              <a:t>deployment, interoperability, a common VM format, and SLAs.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Note that a private cloud does not require identity, federated identity, location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awareness, transactions, industry standards, common APIs for cloud middleware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and lifecycle management. In many cases, consumers have to use a private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cloud so that location awareness will no longer be an issue. Keeping the cloud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inside the enterprise removes many of the requirements for identity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management, standards and common APIs.</a:t>
            </a:r>
            <a:endParaRPr lang="de-DE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78180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73E0DE-5E7A-45FA-9D0A-DF6F2AC53EF9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635921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08F37-91FB-44C3-9153-A97ADB828932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315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08F37-91FB-44C3-9153-A97ADB82893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281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6D4FB-DC56-4B3A-B84F-88A219000BC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5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08F37-91FB-44C3-9153-A97ADB82893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794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08F37-91FB-44C3-9153-A97ADB828932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20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08F37-91FB-44C3-9153-A97ADB828932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23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27" y="234449"/>
            <a:ext cx="1574752" cy="82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937" y="1494235"/>
            <a:ext cx="7247288" cy="31282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000" b="1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/>
          <a:srcRect b="21292"/>
          <a:stretch/>
        </p:blipFill>
        <p:spPr>
          <a:xfrm>
            <a:off x="4" y="3584122"/>
            <a:ext cx="9143996" cy="155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5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7169"/>
            <a:ext cx="7858126" cy="5000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07231"/>
            <a:ext cx="8143875" cy="3957638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32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0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7467600" cy="36553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840465" y="763389"/>
            <a:ext cx="1508522" cy="38417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C1561B02-22F8-4F58-8220-D809764A1A6B}" type="datetime1">
              <a:rPr lang="en-US"/>
              <a:pPr>
                <a:defRPr/>
              </a:pPr>
              <a:t>1/11/2016</a:t>
            </a:fld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3D756A-50FD-40B9-9D20-8B53A759D3C0}" type="slidenum">
              <a:rPr lang="en-US" altLang="de-DE"/>
              <a:pPr/>
              <a:t>‹Nr.›</a:t>
            </a:fld>
            <a:endParaRPr lang="en-US" altLang="de-DE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2"/>
          </p:nvPr>
        </p:nvSpPr>
        <p:spPr>
          <a:xfrm rot="5400000">
            <a:off x="7389813" y="2757091"/>
            <a:ext cx="24003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43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79F336-FF1C-4F61-8EE6-531EE612F1C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553255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A28AC0E0-2A54-F34C-B777-EEF3612697C5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28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4" y="1200150"/>
            <a:ext cx="4032621" cy="3461820"/>
          </a:xfrm>
        </p:spPr>
        <p:txBody>
          <a:bodyPr/>
          <a:lstStyle>
            <a:lvl1pPr>
              <a:lnSpc>
                <a:spcPct val="110000"/>
              </a:lnSpc>
              <a:defRPr sz="1800"/>
            </a:lvl1pPr>
            <a:lvl2pPr>
              <a:spcBef>
                <a:spcPts val="800"/>
              </a:spcBef>
              <a:defRPr sz="16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971" y="1200150"/>
            <a:ext cx="3946833" cy="3461820"/>
          </a:xfrm>
        </p:spPr>
        <p:txBody>
          <a:bodyPr/>
          <a:lstStyle>
            <a:lvl1pPr>
              <a:lnSpc>
                <a:spcPct val="110000"/>
              </a:lnSpc>
              <a:defRPr sz="1800"/>
            </a:lvl1pPr>
            <a:lvl2pPr>
              <a:spcBef>
                <a:spcPts val="800"/>
              </a:spcBef>
              <a:defRPr sz="16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1F769F9-66CD-434C-A703-2B0E4350A45E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11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7450139" y="4942285"/>
            <a:ext cx="1603375" cy="2024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AD64AE5-F6AC-4FA4-A24B-EEDC304D4B6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31801" y="140400"/>
            <a:ext cx="6913563" cy="73104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254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1432"/>
            <a:ext cx="6915150" cy="73223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431800" y="1320404"/>
            <a:ext cx="8229600" cy="3409950"/>
          </a:xfrm>
        </p:spPr>
        <p:txBody>
          <a:bodyPr/>
          <a:lstStyle/>
          <a:p>
            <a:pPr lvl="0"/>
            <a:endParaRPr lang="de-DE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9C30C1-BB79-4C5A-A677-F9CD24131CB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73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7169"/>
            <a:ext cx="7858126" cy="108292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6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7168"/>
            <a:ext cx="7858126" cy="108292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6200" y="4767263"/>
            <a:ext cx="1352550" cy="273844"/>
          </a:xfrm>
        </p:spPr>
        <p:txBody>
          <a:bodyPr/>
          <a:lstStyle/>
          <a:p>
            <a:fld id="{44C48ADA-3027-4B03-968A-38590BD38763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85749" y="552451"/>
            <a:ext cx="7857000" cy="7376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28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logo i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b="21292"/>
          <a:stretch/>
        </p:blipFill>
        <p:spPr>
          <a:xfrm>
            <a:off x="4" y="3584122"/>
            <a:ext cx="9143996" cy="15593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7168"/>
            <a:ext cx="7858126" cy="108292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85749" y="552451"/>
            <a:ext cx="7857000" cy="7376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6200" y="4767263"/>
            <a:ext cx="135255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C48ADA-3027-4B03-968A-38590BD38763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929" y="4716457"/>
            <a:ext cx="426600" cy="32496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649867" y="4843463"/>
            <a:ext cx="0" cy="1215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684791" y="4806080"/>
            <a:ext cx="7459084" cy="19620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GB" sz="800" b="1" spc="0" baseline="0" dirty="0" smtClean="0">
                <a:solidFill>
                  <a:schemeClr val="bg1"/>
                </a:solidFill>
                <a:latin typeface="+mj-lt"/>
              </a:rPr>
              <a:t>© COMPUTACENTER 2015</a:t>
            </a:r>
            <a:endParaRPr lang="en-GB" sz="800" b="1" spc="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28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 Single Corner Rectangle 17"/>
          <p:cNvSpPr/>
          <p:nvPr userDrawn="1"/>
        </p:nvSpPr>
        <p:spPr>
          <a:xfrm rot="5400000">
            <a:off x="2000247" y="-2000250"/>
            <a:ext cx="5143501" cy="9144002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rcRect b="23449"/>
          <a:stretch/>
        </p:blipFill>
        <p:spPr>
          <a:xfrm>
            <a:off x="4" y="3626863"/>
            <a:ext cx="9143996" cy="15166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85750" y="207168"/>
            <a:ext cx="7858126" cy="10829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85751" y="1290091"/>
            <a:ext cx="7858125" cy="3263504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6200" y="4767263"/>
            <a:ext cx="1352550" cy="273844"/>
          </a:xfrm>
        </p:spPr>
        <p:txBody>
          <a:bodyPr/>
          <a:lstStyle/>
          <a:p>
            <a:fld id="{44C48ADA-3027-4B03-968A-38590BD38763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85749" y="552451"/>
            <a:ext cx="7857000" cy="7376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189" y="4717417"/>
            <a:ext cx="425340" cy="324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4791" y="4806080"/>
            <a:ext cx="7459084" cy="19620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GB" sz="800" b="1" spc="0" baseline="0" dirty="0" smtClean="0">
                <a:solidFill>
                  <a:schemeClr val="bg2"/>
                </a:solidFill>
                <a:latin typeface="+mj-lt"/>
              </a:rPr>
              <a:t>© COMPUTACENTER 2015</a:t>
            </a:r>
            <a:endParaRPr lang="en-GB" sz="800" b="1" spc="0" baseline="0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49867" y="4843463"/>
            <a:ext cx="0" cy="1215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19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 Single Corner Rectangle 17"/>
          <p:cNvSpPr/>
          <p:nvPr userDrawn="1"/>
        </p:nvSpPr>
        <p:spPr>
          <a:xfrm rot="5400000">
            <a:off x="2000247" y="-2000250"/>
            <a:ext cx="5143501" cy="9144002"/>
          </a:xfrm>
          <a:prstGeom prst="round1Rect">
            <a:avLst>
              <a:gd name="adj" fmla="val 0"/>
            </a:avLst>
          </a:prstGeom>
          <a:solidFill>
            <a:srgbClr val="009D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rcRect b="23449"/>
          <a:stretch/>
        </p:blipFill>
        <p:spPr>
          <a:xfrm>
            <a:off x="4" y="3626863"/>
            <a:ext cx="9143996" cy="15166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85750" y="207168"/>
            <a:ext cx="7858126" cy="10829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85751" y="1290091"/>
            <a:ext cx="7858125" cy="3263504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6200" y="4767263"/>
            <a:ext cx="1352550" cy="273844"/>
          </a:xfrm>
        </p:spPr>
        <p:txBody>
          <a:bodyPr/>
          <a:lstStyle/>
          <a:p>
            <a:fld id="{44C48ADA-3027-4B03-968A-38590BD38763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85749" y="552451"/>
            <a:ext cx="7857000" cy="7376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189" y="4717417"/>
            <a:ext cx="425340" cy="324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4791" y="4806080"/>
            <a:ext cx="7459084" cy="19620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GB" sz="800" b="1" spc="0" baseline="0" dirty="0" smtClean="0">
                <a:solidFill>
                  <a:schemeClr val="bg2"/>
                </a:solidFill>
                <a:latin typeface="+mj-lt"/>
              </a:rPr>
              <a:t>© COMPUTACENTER 2015</a:t>
            </a:r>
            <a:endParaRPr lang="en-GB" sz="800" b="1" spc="0" baseline="0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49867" y="4843463"/>
            <a:ext cx="0" cy="1215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63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5750" y="1491148"/>
            <a:ext cx="6986588" cy="273053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000" b="1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11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7169"/>
            <a:ext cx="7858126" cy="107022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49" y="1290600"/>
            <a:ext cx="3834000" cy="326350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0538" y="1290600"/>
            <a:ext cx="3834000" cy="326350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85749" y="552451"/>
            <a:ext cx="7857000" cy="72494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6366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7169"/>
            <a:ext cx="7858126" cy="107022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49" y="1290600"/>
            <a:ext cx="3834000" cy="326350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85749" y="552451"/>
            <a:ext cx="7857000" cy="72494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350544" y="1277396"/>
            <a:ext cx="3792206" cy="327670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3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7169"/>
            <a:ext cx="7858126" cy="1070228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1" y="1290091"/>
            <a:ext cx="7858125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6200" y="4767263"/>
            <a:ext cx="60676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 b="1">
                <a:solidFill>
                  <a:schemeClr val="bg2"/>
                </a:solidFill>
                <a:latin typeface="+mj-lt"/>
              </a:defRPr>
            </a:lvl1pPr>
          </a:lstStyle>
          <a:p>
            <a:fld id="{44C48ADA-3027-4B03-968A-38590BD38763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189" y="4717417"/>
            <a:ext cx="425340" cy="324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49867" y="4843463"/>
            <a:ext cx="0" cy="1215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684791" y="4806080"/>
            <a:ext cx="7459084" cy="19620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GB" sz="800" b="1" spc="0" baseline="0" dirty="0" smtClean="0">
                <a:solidFill>
                  <a:schemeClr val="bg2"/>
                </a:solidFill>
                <a:latin typeface="+mj-lt"/>
              </a:rPr>
              <a:t>© COMPUTACENTER 2015</a:t>
            </a:r>
            <a:endParaRPr lang="en-GB" sz="800" b="1" spc="0" baseline="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3581399"/>
            <a:ext cx="9144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2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3" r:id="rId5"/>
    <p:sldLayoutId id="2147483664" r:id="rId6"/>
    <p:sldLayoutId id="2147483651" r:id="rId7"/>
    <p:sldLayoutId id="2147483652" r:id="rId8"/>
    <p:sldLayoutId id="2147483661" r:id="rId9"/>
    <p:sldLayoutId id="2147483662" r:id="rId10"/>
    <p:sldLayoutId id="2147483655" r:id="rId11"/>
    <p:sldLayoutId id="2147483667" r:id="rId12"/>
    <p:sldLayoutId id="2147483668" r:id="rId13"/>
    <p:sldLayoutId id="2147483669" r:id="rId14"/>
    <p:sldLayoutId id="2147483670" r:id="rId15"/>
    <p:sldLayoutId id="2147483672" r:id="rId16"/>
    <p:sldLayoutId id="214748367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1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00025" indent="-200025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Webdings" panose="05030102010509060703" pitchFamily="18" charset="2"/>
        <a:buChar char="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200025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Webdings" panose="05030102010509060703" pitchFamily="18" charset="2"/>
        <a:buChar char="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indent="-209550" algn="l" defTabSz="685800" rtl="0" eaLnBrk="1" latinLnBrk="0" hangingPunct="1">
        <a:lnSpc>
          <a:spcPct val="90000"/>
        </a:lnSpc>
        <a:spcBef>
          <a:spcPts val="900"/>
        </a:spcBef>
        <a:buClr>
          <a:schemeClr val="bg2"/>
        </a:buClr>
        <a:buFont typeface="Webdings" panose="05030102010509060703" pitchFamily="18" charset="2"/>
        <a:buChar char="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200025" algn="l" defTabSz="685800" rtl="0" eaLnBrk="1" latinLnBrk="0" hangingPunct="1">
        <a:lnSpc>
          <a:spcPct val="90000"/>
        </a:lnSpc>
        <a:spcBef>
          <a:spcPts val="900"/>
        </a:spcBef>
        <a:buClr>
          <a:schemeClr val="bg2"/>
        </a:buClr>
        <a:buFont typeface="Webdings" panose="05030102010509060703" pitchFamily="18" charset="2"/>
        <a:buChar char="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09650" indent="-200025" algn="l" defTabSz="685800" rtl="0" eaLnBrk="1" latinLnBrk="0" hangingPunct="1">
        <a:lnSpc>
          <a:spcPct val="90000"/>
        </a:lnSpc>
        <a:spcBef>
          <a:spcPts val="900"/>
        </a:spcBef>
        <a:buClr>
          <a:schemeClr val="bg2"/>
        </a:buClr>
        <a:buFont typeface="Webdings" panose="05030102010509060703" pitchFamily="18" charset="2"/>
        <a:buChar char="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4.png"/><Relationship Id="rId7" Type="http://schemas.openxmlformats.org/officeDocument/2006/relationships/image" Target="../media/image28.emf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5" Type="http://schemas.openxmlformats.org/officeDocument/2006/relationships/image" Target="../media/image36.jpe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jpeg"/><Relationship Id="rId11" Type="http://schemas.openxmlformats.org/officeDocument/2006/relationships/image" Target="../media/image51.jpeg"/><Relationship Id="rId5" Type="http://schemas.openxmlformats.org/officeDocument/2006/relationships/image" Target="../media/image49.jpeg"/><Relationship Id="rId10" Type="http://schemas.openxmlformats.org/officeDocument/2006/relationships/image" Target="../media/image47.emf"/><Relationship Id="rId4" Type="http://schemas.openxmlformats.org/officeDocument/2006/relationships/image" Target="../media/image48.jpeg"/><Relationship Id="rId9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64.png"/><Relationship Id="rId2" Type="http://schemas.openxmlformats.org/officeDocument/2006/relationships/slideLayout" Target="../slideLayouts/slideLayout11.xml"/><Relationship Id="rId16" Type="http://schemas.openxmlformats.org/officeDocument/2006/relationships/oleObject" Target="../embeddings/oleObject14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63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13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62.emf"/><Relationship Id="rId9" Type="http://schemas.openxmlformats.org/officeDocument/2006/relationships/oleObject" Target="../embeddings/oleObject7.bin"/><Relationship Id="rId14" Type="http://schemas.openxmlformats.org/officeDocument/2006/relationships/oleObject" Target="../embeddings/oleObject12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oleObject" Target="../embeddings/oleObject23.bin"/><Relationship Id="rId18" Type="http://schemas.openxmlformats.org/officeDocument/2006/relationships/oleObject" Target="../embeddings/oleObject28.bin"/><Relationship Id="rId26" Type="http://schemas.openxmlformats.org/officeDocument/2006/relationships/image" Target="../media/image64.png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31.bin"/><Relationship Id="rId7" Type="http://schemas.openxmlformats.org/officeDocument/2006/relationships/oleObject" Target="../embeddings/oleObject17.bin"/><Relationship Id="rId12" Type="http://schemas.openxmlformats.org/officeDocument/2006/relationships/oleObject" Target="../embeddings/oleObject22.bin"/><Relationship Id="rId17" Type="http://schemas.openxmlformats.org/officeDocument/2006/relationships/oleObject" Target="../embeddings/oleObject27.bin"/><Relationship Id="rId25" Type="http://schemas.openxmlformats.org/officeDocument/2006/relationships/oleObject" Target="../embeddings/oleObject35.bin"/><Relationship Id="rId2" Type="http://schemas.openxmlformats.org/officeDocument/2006/relationships/slideLayout" Target="../slideLayouts/slideLayout11.xml"/><Relationship Id="rId16" Type="http://schemas.openxmlformats.org/officeDocument/2006/relationships/oleObject" Target="../embeddings/oleObject26.bin"/><Relationship Id="rId20" Type="http://schemas.openxmlformats.org/officeDocument/2006/relationships/oleObject" Target="../embeddings/oleObject30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emf"/><Relationship Id="rId11" Type="http://schemas.openxmlformats.org/officeDocument/2006/relationships/oleObject" Target="../embeddings/oleObject21.bin"/><Relationship Id="rId24" Type="http://schemas.openxmlformats.org/officeDocument/2006/relationships/oleObject" Target="../embeddings/oleObject34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33.bin"/><Relationship Id="rId10" Type="http://schemas.openxmlformats.org/officeDocument/2006/relationships/oleObject" Target="../embeddings/oleObject20.bin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62.emf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32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oleObject" Target="../embeddings/oleObject44.bin"/><Relationship Id="rId18" Type="http://schemas.openxmlformats.org/officeDocument/2006/relationships/oleObject" Target="../embeddings/oleObject49.bin"/><Relationship Id="rId26" Type="http://schemas.openxmlformats.org/officeDocument/2006/relationships/image" Target="../media/image64.png"/><Relationship Id="rId3" Type="http://schemas.openxmlformats.org/officeDocument/2006/relationships/oleObject" Target="../embeddings/oleObject36.bin"/><Relationship Id="rId21" Type="http://schemas.openxmlformats.org/officeDocument/2006/relationships/oleObject" Target="../embeddings/oleObject52.bin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3.bin"/><Relationship Id="rId17" Type="http://schemas.openxmlformats.org/officeDocument/2006/relationships/oleObject" Target="../embeddings/oleObject48.bin"/><Relationship Id="rId25" Type="http://schemas.openxmlformats.org/officeDocument/2006/relationships/oleObject" Target="../embeddings/oleObject56.bin"/><Relationship Id="rId2" Type="http://schemas.openxmlformats.org/officeDocument/2006/relationships/slideLayout" Target="../slideLayouts/slideLayout11.xml"/><Relationship Id="rId16" Type="http://schemas.openxmlformats.org/officeDocument/2006/relationships/oleObject" Target="../embeddings/oleObject47.bin"/><Relationship Id="rId20" Type="http://schemas.openxmlformats.org/officeDocument/2006/relationships/oleObject" Target="../embeddings/oleObject51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63.emf"/><Relationship Id="rId11" Type="http://schemas.openxmlformats.org/officeDocument/2006/relationships/oleObject" Target="../embeddings/oleObject42.bin"/><Relationship Id="rId24" Type="http://schemas.openxmlformats.org/officeDocument/2006/relationships/oleObject" Target="../embeddings/oleObject55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4.bin"/><Relationship Id="rId10" Type="http://schemas.openxmlformats.org/officeDocument/2006/relationships/oleObject" Target="../embeddings/oleObject41.bin"/><Relationship Id="rId19" Type="http://schemas.openxmlformats.org/officeDocument/2006/relationships/oleObject" Target="../embeddings/oleObject50.bin"/><Relationship Id="rId4" Type="http://schemas.openxmlformats.org/officeDocument/2006/relationships/image" Target="../media/image62.emf"/><Relationship Id="rId9" Type="http://schemas.openxmlformats.org/officeDocument/2006/relationships/oleObject" Target="../embeddings/oleObject40.bin"/><Relationship Id="rId14" Type="http://schemas.openxmlformats.org/officeDocument/2006/relationships/oleObject" Target="../embeddings/oleObject45.bin"/><Relationship Id="rId22" Type="http://schemas.openxmlformats.org/officeDocument/2006/relationships/oleObject" Target="../embeddings/oleObject53.bin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5.bin"/><Relationship Id="rId18" Type="http://schemas.openxmlformats.org/officeDocument/2006/relationships/oleObject" Target="../embeddings/oleObject70.bin"/><Relationship Id="rId26" Type="http://schemas.openxmlformats.org/officeDocument/2006/relationships/oleObject" Target="../embeddings/oleObject78.bin"/><Relationship Id="rId39" Type="http://schemas.openxmlformats.org/officeDocument/2006/relationships/oleObject" Target="../embeddings/oleObject91.bin"/><Relationship Id="rId21" Type="http://schemas.openxmlformats.org/officeDocument/2006/relationships/oleObject" Target="../embeddings/oleObject73.bin"/><Relationship Id="rId34" Type="http://schemas.openxmlformats.org/officeDocument/2006/relationships/oleObject" Target="../embeddings/oleObject86.bin"/><Relationship Id="rId42" Type="http://schemas.openxmlformats.org/officeDocument/2006/relationships/oleObject" Target="../embeddings/oleObject94.bin"/><Relationship Id="rId47" Type="http://schemas.openxmlformats.org/officeDocument/2006/relationships/image" Target="../media/image64.png"/><Relationship Id="rId50" Type="http://schemas.openxmlformats.org/officeDocument/2006/relationships/oleObject" Target="../embeddings/oleObject101.bin"/><Relationship Id="rId55" Type="http://schemas.openxmlformats.org/officeDocument/2006/relationships/oleObject" Target="../embeddings/oleObject106.bin"/><Relationship Id="rId63" Type="http://schemas.openxmlformats.org/officeDocument/2006/relationships/oleObject" Target="../embeddings/oleObject114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11.xml"/><Relationship Id="rId16" Type="http://schemas.openxmlformats.org/officeDocument/2006/relationships/oleObject" Target="../embeddings/oleObject68.bin"/><Relationship Id="rId20" Type="http://schemas.openxmlformats.org/officeDocument/2006/relationships/oleObject" Target="../embeddings/oleObject72.bin"/><Relationship Id="rId29" Type="http://schemas.openxmlformats.org/officeDocument/2006/relationships/oleObject" Target="../embeddings/oleObject81.bin"/><Relationship Id="rId41" Type="http://schemas.openxmlformats.org/officeDocument/2006/relationships/oleObject" Target="../embeddings/oleObject93.bin"/><Relationship Id="rId54" Type="http://schemas.openxmlformats.org/officeDocument/2006/relationships/oleObject" Target="../embeddings/oleObject105.bin"/><Relationship Id="rId62" Type="http://schemas.openxmlformats.org/officeDocument/2006/relationships/oleObject" Target="../embeddings/oleObject113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63.emf"/><Relationship Id="rId11" Type="http://schemas.openxmlformats.org/officeDocument/2006/relationships/oleObject" Target="../embeddings/oleObject63.bin"/><Relationship Id="rId24" Type="http://schemas.openxmlformats.org/officeDocument/2006/relationships/oleObject" Target="../embeddings/oleObject76.bin"/><Relationship Id="rId32" Type="http://schemas.openxmlformats.org/officeDocument/2006/relationships/oleObject" Target="../embeddings/oleObject84.bin"/><Relationship Id="rId37" Type="http://schemas.openxmlformats.org/officeDocument/2006/relationships/oleObject" Target="../embeddings/oleObject89.bin"/><Relationship Id="rId40" Type="http://schemas.openxmlformats.org/officeDocument/2006/relationships/oleObject" Target="../embeddings/oleObject92.bin"/><Relationship Id="rId45" Type="http://schemas.openxmlformats.org/officeDocument/2006/relationships/oleObject" Target="../embeddings/oleObject97.bin"/><Relationship Id="rId53" Type="http://schemas.openxmlformats.org/officeDocument/2006/relationships/oleObject" Target="../embeddings/oleObject104.bin"/><Relationship Id="rId58" Type="http://schemas.openxmlformats.org/officeDocument/2006/relationships/oleObject" Target="../embeddings/oleObject109.bin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7.bin"/><Relationship Id="rId23" Type="http://schemas.openxmlformats.org/officeDocument/2006/relationships/oleObject" Target="../embeddings/oleObject75.bin"/><Relationship Id="rId28" Type="http://schemas.openxmlformats.org/officeDocument/2006/relationships/oleObject" Target="../embeddings/oleObject80.bin"/><Relationship Id="rId36" Type="http://schemas.openxmlformats.org/officeDocument/2006/relationships/oleObject" Target="../embeddings/oleObject88.bin"/><Relationship Id="rId49" Type="http://schemas.openxmlformats.org/officeDocument/2006/relationships/oleObject" Target="../embeddings/oleObject100.bin"/><Relationship Id="rId57" Type="http://schemas.openxmlformats.org/officeDocument/2006/relationships/oleObject" Target="../embeddings/oleObject108.bin"/><Relationship Id="rId61" Type="http://schemas.openxmlformats.org/officeDocument/2006/relationships/oleObject" Target="../embeddings/oleObject112.bin"/><Relationship Id="rId10" Type="http://schemas.openxmlformats.org/officeDocument/2006/relationships/oleObject" Target="../embeddings/oleObject62.bin"/><Relationship Id="rId19" Type="http://schemas.openxmlformats.org/officeDocument/2006/relationships/oleObject" Target="../embeddings/oleObject71.bin"/><Relationship Id="rId31" Type="http://schemas.openxmlformats.org/officeDocument/2006/relationships/oleObject" Target="../embeddings/oleObject83.bin"/><Relationship Id="rId44" Type="http://schemas.openxmlformats.org/officeDocument/2006/relationships/oleObject" Target="../embeddings/oleObject96.bin"/><Relationship Id="rId52" Type="http://schemas.openxmlformats.org/officeDocument/2006/relationships/oleObject" Target="../embeddings/oleObject103.bin"/><Relationship Id="rId60" Type="http://schemas.openxmlformats.org/officeDocument/2006/relationships/oleObject" Target="../embeddings/oleObject111.bin"/><Relationship Id="rId65" Type="http://schemas.openxmlformats.org/officeDocument/2006/relationships/oleObject" Target="../embeddings/oleObject116.bin"/><Relationship Id="rId4" Type="http://schemas.openxmlformats.org/officeDocument/2006/relationships/image" Target="../media/image62.emf"/><Relationship Id="rId9" Type="http://schemas.openxmlformats.org/officeDocument/2006/relationships/oleObject" Target="../embeddings/oleObject61.bin"/><Relationship Id="rId14" Type="http://schemas.openxmlformats.org/officeDocument/2006/relationships/oleObject" Target="../embeddings/oleObject66.bin"/><Relationship Id="rId22" Type="http://schemas.openxmlformats.org/officeDocument/2006/relationships/oleObject" Target="../embeddings/oleObject74.bin"/><Relationship Id="rId27" Type="http://schemas.openxmlformats.org/officeDocument/2006/relationships/oleObject" Target="../embeddings/oleObject79.bin"/><Relationship Id="rId30" Type="http://schemas.openxmlformats.org/officeDocument/2006/relationships/oleObject" Target="../embeddings/oleObject82.bin"/><Relationship Id="rId35" Type="http://schemas.openxmlformats.org/officeDocument/2006/relationships/oleObject" Target="../embeddings/oleObject87.bin"/><Relationship Id="rId43" Type="http://schemas.openxmlformats.org/officeDocument/2006/relationships/oleObject" Target="../embeddings/oleObject95.bin"/><Relationship Id="rId48" Type="http://schemas.openxmlformats.org/officeDocument/2006/relationships/oleObject" Target="../embeddings/oleObject99.bin"/><Relationship Id="rId56" Type="http://schemas.openxmlformats.org/officeDocument/2006/relationships/oleObject" Target="../embeddings/oleObject107.bin"/><Relationship Id="rId64" Type="http://schemas.openxmlformats.org/officeDocument/2006/relationships/oleObject" Target="../embeddings/oleObject115.bin"/><Relationship Id="rId8" Type="http://schemas.openxmlformats.org/officeDocument/2006/relationships/oleObject" Target="../embeddings/oleObject60.bin"/><Relationship Id="rId51" Type="http://schemas.openxmlformats.org/officeDocument/2006/relationships/oleObject" Target="../embeddings/oleObject102.bin"/><Relationship Id="rId3" Type="http://schemas.openxmlformats.org/officeDocument/2006/relationships/oleObject" Target="../embeddings/oleObject57.bin"/><Relationship Id="rId12" Type="http://schemas.openxmlformats.org/officeDocument/2006/relationships/oleObject" Target="../embeddings/oleObject64.bin"/><Relationship Id="rId17" Type="http://schemas.openxmlformats.org/officeDocument/2006/relationships/oleObject" Target="../embeddings/oleObject69.bin"/><Relationship Id="rId25" Type="http://schemas.openxmlformats.org/officeDocument/2006/relationships/oleObject" Target="../embeddings/oleObject77.bin"/><Relationship Id="rId33" Type="http://schemas.openxmlformats.org/officeDocument/2006/relationships/oleObject" Target="../embeddings/oleObject85.bin"/><Relationship Id="rId38" Type="http://schemas.openxmlformats.org/officeDocument/2006/relationships/oleObject" Target="../embeddings/oleObject90.bin"/><Relationship Id="rId46" Type="http://schemas.openxmlformats.org/officeDocument/2006/relationships/oleObject" Target="../embeddings/oleObject98.bin"/><Relationship Id="rId59" Type="http://schemas.openxmlformats.org/officeDocument/2006/relationships/oleObject" Target="../embeddings/oleObject110.bin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6.bin"/><Relationship Id="rId18" Type="http://schemas.openxmlformats.org/officeDocument/2006/relationships/image" Target="../media/image63.emf"/><Relationship Id="rId26" Type="http://schemas.openxmlformats.org/officeDocument/2006/relationships/oleObject" Target="../embeddings/oleObject137.bin"/><Relationship Id="rId39" Type="http://schemas.openxmlformats.org/officeDocument/2006/relationships/oleObject" Target="../embeddings/oleObject150.bin"/><Relationship Id="rId21" Type="http://schemas.openxmlformats.org/officeDocument/2006/relationships/oleObject" Target="../embeddings/oleObject132.bin"/><Relationship Id="rId34" Type="http://schemas.openxmlformats.org/officeDocument/2006/relationships/oleObject" Target="../embeddings/oleObject145.bin"/><Relationship Id="rId42" Type="http://schemas.openxmlformats.org/officeDocument/2006/relationships/oleObject" Target="../embeddings/oleObject153.bin"/><Relationship Id="rId47" Type="http://schemas.openxmlformats.org/officeDocument/2006/relationships/oleObject" Target="../embeddings/oleObject158.bin"/><Relationship Id="rId50" Type="http://schemas.openxmlformats.org/officeDocument/2006/relationships/oleObject" Target="../embeddings/oleObject161.bin"/><Relationship Id="rId55" Type="http://schemas.openxmlformats.org/officeDocument/2006/relationships/oleObject" Target="../embeddings/oleObject166.bin"/><Relationship Id="rId63" Type="http://schemas.openxmlformats.org/officeDocument/2006/relationships/oleObject" Target="../embeddings/oleObject174.bin"/><Relationship Id="rId68" Type="http://schemas.openxmlformats.org/officeDocument/2006/relationships/oleObject" Target="../embeddings/oleObject179.bin"/><Relationship Id="rId7" Type="http://schemas.openxmlformats.org/officeDocument/2006/relationships/oleObject" Target="../embeddings/oleObject120.bin"/><Relationship Id="rId71" Type="http://schemas.openxmlformats.org/officeDocument/2006/relationships/oleObject" Target="../embeddings/oleObject182.bin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64.png"/><Relationship Id="rId29" Type="http://schemas.openxmlformats.org/officeDocument/2006/relationships/oleObject" Target="../embeddings/oleObject140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9.bin"/><Relationship Id="rId11" Type="http://schemas.openxmlformats.org/officeDocument/2006/relationships/oleObject" Target="../embeddings/oleObject124.bin"/><Relationship Id="rId24" Type="http://schemas.openxmlformats.org/officeDocument/2006/relationships/oleObject" Target="../embeddings/oleObject135.bin"/><Relationship Id="rId32" Type="http://schemas.openxmlformats.org/officeDocument/2006/relationships/oleObject" Target="../embeddings/oleObject143.bin"/><Relationship Id="rId37" Type="http://schemas.openxmlformats.org/officeDocument/2006/relationships/oleObject" Target="../embeddings/oleObject148.bin"/><Relationship Id="rId40" Type="http://schemas.openxmlformats.org/officeDocument/2006/relationships/oleObject" Target="../embeddings/oleObject151.bin"/><Relationship Id="rId45" Type="http://schemas.openxmlformats.org/officeDocument/2006/relationships/oleObject" Target="../embeddings/oleObject156.bin"/><Relationship Id="rId53" Type="http://schemas.openxmlformats.org/officeDocument/2006/relationships/oleObject" Target="../embeddings/oleObject164.bin"/><Relationship Id="rId58" Type="http://schemas.openxmlformats.org/officeDocument/2006/relationships/oleObject" Target="../embeddings/oleObject169.bin"/><Relationship Id="rId66" Type="http://schemas.openxmlformats.org/officeDocument/2006/relationships/oleObject" Target="../embeddings/oleObject177.bin"/><Relationship Id="rId5" Type="http://schemas.openxmlformats.org/officeDocument/2006/relationships/oleObject" Target="../embeddings/oleObject118.bin"/><Relationship Id="rId15" Type="http://schemas.openxmlformats.org/officeDocument/2006/relationships/oleObject" Target="../embeddings/oleObject128.bin"/><Relationship Id="rId23" Type="http://schemas.openxmlformats.org/officeDocument/2006/relationships/oleObject" Target="../embeddings/oleObject134.bin"/><Relationship Id="rId28" Type="http://schemas.openxmlformats.org/officeDocument/2006/relationships/oleObject" Target="../embeddings/oleObject139.bin"/><Relationship Id="rId36" Type="http://schemas.openxmlformats.org/officeDocument/2006/relationships/oleObject" Target="../embeddings/oleObject147.bin"/><Relationship Id="rId49" Type="http://schemas.openxmlformats.org/officeDocument/2006/relationships/oleObject" Target="../embeddings/oleObject160.bin"/><Relationship Id="rId57" Type="http://schemas.openxmlformats.org/officeDocument/2006/relationships/oleObject" Target="../embeddings/oleObject168.bin"/><Relationship Id="rId61" Type="http://schemas.openxmlformats.org/officeDocument/2006/relationships/oleObject" Target="../embeddings/oleObject172.bin"/><Relationship Id="rId10" Type="http://schemas.openxmlformats.org/officeDocument/2006/relationships/oleObject" Target="../embeddings/oleObject123.bin"/><Relationship Id="rId19" Type="http://schemas.openxmlformats.org/officeDocument/2006/relationships/oleObject" Target="../embeddings/oleObject130.bin"/><Relationship Id="rId31" Type="http://schemas.openxmlformats.org/officeDocument/2006/relationships/oleObject" Target="../embeddings/oleObject142.bin"/><Relationship Id="rId44" Type="http://schemas.openxmlformats.org/officeDocument/2006/relationships/oleObject" Target="../embeddings/oleObject155.bin"/><Relationship Id="rId52" Type="http://schemas.openxmlformats.org/officeDocument/2006/relationships/oleObject" Target="../embeddings/oleObject163.bin"/><Relationship Id="rId60" Type="http://schemas.openxmlformats.org/officeDocument/2006/relationships/oleObject" Target="../embeddings/oleObject171.bin"/><Relationship Id="rId65" Type="http://schemas.openxmlformats.org/officeDocument/2006/relationships/oleObject" Target="../embeddings/oleObject176.bin"/><Relationship Id="rId4" Type="http://schemas.openxmlformats.org/officeDocument/2006/relationships/image" Target="../media/image62.emf"/><Relationship Id="rId9" Type="http://schemas.openxmlformats.org/officeDocument/2006/relationships/oleObject" Target="../embeddings/oleObject122.bin"/><Relationship Id="rId14" Type="http://schemas.openxmlformats.org/officeDocument/2006/relationships/oleObject" Target="../embeddings/oleObject127.bin"/><Relationship Id="rId22" Type="http://schemas.openxmlformats.org/officeDocument/2006/relationships/oleObject" Target="../embeddings/oleObject133.bin"/><Relationship Id="rId27" Type="http://schemas.openxmlformats.org/officeDocument/2006/relationships/oleObject" Target="../embeddings/oleObject138.bin"/><Relationship Id="rId30" Type="http://schemas.openxmlformats.org/officeDocument/2006/relationships/oleObject" Target="../embeddings/oleObject141.bin"/><Relationship Id="rId35" Type="http://schemas.openxmlformats.org/officeDocument/2006/relationships/oleObject" Target="../embeddings/oleObject146.bin"/><Relationship Id="rId43" Type="http://schemas.openxmlformats.org/officeDocument/2006/relationships/oleObject" Target="../embeddings/oleObject154.bin"/><Relationship Id="rId48" Type="http://schemas.openxmlformats.org/officeDocument/2006/relationships/oleObject" Target="../embeddings/oleObject159.bin"/><Relationship Id="rId56" Type="http://schemas.openxmlformats.org/officeDocument/2006/relationships/oleObject" Target="../embeddings/oleObject167.bin"/><Relationship Id="rId64" Type="http://schemas.openxmlformats.org/officeDocument/2006/relationships/oleObject" Target="../embeddings/oleObject175.bin"/><Relationship Id="rId69" Type="http://schemas.openxmlformats.org/officeDocument/2006/relationships/oleObject" Target="../embeddings/oleObject180.bin"/><Relationship Id="rId8" Type="http://schemas.openxmlformats.org/officeDocument/2006/relationships/oleObject" Target="../embeddings/oleObject121.bin"/><Relationship Id="rId51" Type="http://schemas.openxmlformats.org/officeDocument/2006/relationships/oleObject" Target="../embeddings/oleObject162.bin"/><Relationship Id="rId3" Type="http://schemas.openxmlformats.org/officeDocument/2006/relationships/oleObject" Target="../embeddings/oleObject117.bin"/><Relationship Id="rId12" Type="http://schemas.openxmlformats.org/officeDocument/2006/relationships/oleObject" Target="../embeddings/oleObject125.bin"/><Relationship Id="rId17" Type="http://schemas.openxmlformats.org/officeDocument/2006/relationships/oleObject" Target="../embeddings/oleObject129.bin"/><Relationship Id="rId25" Type="http://schemas.openxmlformats.org/officeDocument/2006/relationships/oleObject" Target="../embeddings/oleObject136.bin"/><Relationship Id="rId33" Type="http://schemas.openxmlformats.org/officeDocument/2006/relationships/oleObject" Target="../embeddings/oleObject144.bin"/><Relationship Id="rId38" Type="http://schemas.openxmlformats.org/officeDocument/2006/relationships/oleObject" Target="../embeddings/oleObject149.bin"/><Relationship Id="rId46" Type="http://schemas.openxmlformats.org/officeDocument/2006/relationships/oleObject" Target="../embeddings/oleObject157.bin"/><Relationship Id="rId59" Type="http://schemas.openxmlformats.org/officeDocument/2006/relationships/oleObject" Target="../embeddings/oleObject170.bin"/><Relationship Id="rId67" Type="http://schemas.openxmlformats.org/officeDocument/2006/relationships/oleObject" Target="../embeddings/oleObject178.bin"/><Relationship Id="rId20" Type="http://schemas.openxmlformats.org/officeDocument/2006/relationships/oleObject" Target="../embeddings/oleObject131.bin"/><Relationship Id="rId41" Type="http://schemas.openxmlformats.org/officeDocument/2006/relationships/oleObject" Target="../embeddings/oleObject152.bin"/><Relationship Id="rId54" Type="http://schemas.openxmlformats.org/officeDocument/2006/relationships/oleObject" Target="../embeddings/oleObject165.bin"/><Relationship Id="rId62" Type="http://schemas.openxmlformats.org/officeDocument/2006/relationships/oleObject" Target="../embeddings/oleObject173.bin"/><Relationship Id="rId70" Type="http://schemas.openxmlformats.org/officeDocument/2006/relationships/oleObject" Target="../embeddings/oleObject18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5.bin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8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0.png"/><Relationship Id="rId5" Type="http://schemas.openxmlformats.org/officeDocument/2006/relationships/oleObject" Target="../embeddings/oleObject183.bin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7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6.bin"/><Relationship Id="rId5" Type="http://schemas.openxmlformats.org/officeDocument/2006/relationships/image" Target="../media/image103.jpeg"/><Relationship Id="rId10" Type="http://schemas.openxmlformats.org/officeDocument/2006/relationships/oleObject" Target="../embeddings/oleObject189.bin"/><Relationship Id="rId4" Type="http://schemas.openxmlformats.org/officeDocument/2006/relationships/image" Target="../media/image102.png"/><Relationship Id="rId9" Type="http://schemas.openxmlformats.org/officeDocument/2006/relationships/oleObject" Target="../embeddings/oleObject188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3.bin"/><Relationship Id="rId13" Type="http://schemas.openxmlformats.org/officeDocument/2006/relationships/oleObject" Target="../embeddings/oleObject198.bin"/><Relationship Id="rId18" Type="http://schemas.openxmlformats.org/officeDocument/2006/relationships/image" Target="../media/image105.jpeg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192.bin"/><Relationship Id="rId12" Type="http://schemas.openxmlformats.org/officeDocument/2006/relationships/oleObject" Target="../embeddings/oleObject197.bin"/><Relationship Id="rId17" Type="http://schemas.openxmlformats.org/officeDocument/2006/relationships/image" Target="../media/image104.jpeg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20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1.bin"/><Relationship Id="rId11" Type="http://schemas.openxmlformats.org/officeDocument/2006/relationships/oleObject" Target="../embeddings/oleObject196.bin"/><Relationship Id="rId5" Type="http://schemas.openxmlformats.org/officeDocument/2006/relationships/image" Target="../media/image100.png"/><Relationship Id="rId15" Type="http://schemas.openxmlformats.org/officeDocument/2006/relationships/oleObject" Target="../embeddings/oleObject200.bin"/><Relationship Id="rId10" Type="http://schemas.openxmlformats.org/officeDocument/2006/relationships/oleObject" Target="../embeddings/oleObject195.bin"/><Relationship Id="rId19" Type="http://schemas.openxmlformats.org/officeDocument/2006/relationships/image" Target="../media/image102.png"/><Relationship Id="rId4" Type="http://schemas.openxmlformats.org/officeDocument/2006/relationships/oleObject" Target="../embeddings/oleObject190.bin"/><Relationship Id="rId9" Type="http://schemas.openxmlformats.org/officeDocument/2006/relationships/oleObject" Target="../embeddings/oleObject194.bin"/><Relationship Id="rId14" Type="http://schemas.openxmlformats.org/officeDocument/2006/relationships/oleObject" Target="../embeddings/oleObject19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5.bin"/><Relationship Id="rId13" Type="http://schemas.openxmlformats.org/officeDocument/2006/relationships/oleObject" Target="../embeddings/oleObject210.bin"/><Relationship Id="rId18" Type="http://schemas.openxmlformats.org/officeDocument/2006/relationships/image" Target="../media/image105.jpeg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204.bin"/><Relationship Id="rId12" Type="http://schemas.openxmlformats.org/officeDocument/2006/relationships/oleObject" Target="../embeddings/oleObject209.bin"/><Relationship Id="rId17" Type="http://schemas.openxmlformats.org/officeDocument/2006/relationships/image" Target="../media/image102.png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213.bin"/><Relationship Id="rId20" Type="http://schemas.openxmlformats.org/officeDocument/2006/relationships/image" Target="../media/image106.png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3.bin"/><Relationship Id="rId11" Type="http://schemas.openxmlformats.org/officeDocument/2006/relationships/oleObject" Target="../embeddings/oleObject208.bin"/><Relationship Id="rId5" Type="http://schemas.openxmlformats.org/officeDocument/2006/relationships/image" Target="../media/image100.png"/><Relationship Id="rId15" Type="http://schemas.openxmlformats.org/officeDocument/2006/relationships/oleObject" Target="../embeddings/oleObject212.bin"/><Relationship Id="rId10" Type="http://schemas.openxmlformats.org/officeDocument/2006/relationships/oleObject" Target="../embeddings/oleObject207.bin"/><Relationship Id="rId19" Type="http://schemas.openxmlformats.org/officeDocument/2006/relationships/image" Target="../media/image104.jpeg"/><Relationship Id="rId4" Type="http://schemas.openxmlformats.org/officeDocument/2006/relationships/oleObject" Target="../embeddings/oleObject202.bin"/><Relationship Id="rId9" Type="http://schemas.openxmlformats.org/officeDocument/2006/relationships/oleObject" Target="../embeddings/oleObject206.bin"/><Relationship Id="rId14" Type="http://schemas.openxmlformats.org/officeDocument/2006/relationships/oleObject" Target="../embeddings/oleObject21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wmf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1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13" Type="http://schemas.openxmlformats.org/officeDocument/2006/relationships/image" Target="../media/image143.png"/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12" Type="http://schemas.openxmlformats.org/officeDocument/2006/relationships/image" Target="../media/image14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7.jpeg"/><Relationship Id="rId11" Type="http://schemas.openxmlformats.org/officeDocument/2006/relationships/image" Target="../media/image141.jpeg"/><Relationship Id="rId5" Type="http://schemas.openxmlformats.org/officeDocument/2006/relationships/image" Target="../media/image136.png"/><Relationship Id="rId15" Type="http://schemas.openxmlformats.org/officeDocument/2006/relationships/image" Target="../media/image145.png"/><Relationship Id="rId10" Type="http://schemas.openxmlformats.org/officeDocument/2006/relationships/image" Target="../media/image132.png"/><Relationship Id="rId4" Type="http://schemas.openxmlformats.org/officeDocument/2006/relationships/image" Target="../media/image135.png"/><Relationship Id="rId9" Type="http://schemas.openxmlformats.org/officeDocument/2006/relationships/image" Target="../media/image140.jpeg"/><Relationship Id="rId14" Type="http://schemas.openxmlformats.org/officeDocument/2006/relationships/image" Target="../media/image1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17.png"/><Relationship Id="rId7" Type="http://schemas.openxmlformats.org/officeDocument/2006/relationships/image" Target="../media/image12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8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1.png"/><Relationship Id="rId4" Type="http://schemas.openxmlformats.org/officeDocument/2006/relationships/image" Target="../media/image16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Security </a:t>
            </a:r>
            <a:r>
              <a:rPr lang="en-GB" dirty="0" err="1" smtClean="0"/>
              <a:t>Analysten</a:t>
            </a:r>
            <a:endParaRPr lang="en-GB" dirty="0" smtClean="0"/>
          </a:p>
          <a:p>
            <a:r>
              <a:rPr lang="en-GB" sz="3200" b="0" spc="8" dirty="0" err="1" smtClean="0">
                <a:solidFill>
                  <a:schemeClr val="accent1"/>
                </a:solidFill>
              </a:rPr>
              <a:t>Onboarding</a:t>
            </a:r>
            <a:r>
              <a:rPr lang="en-GB" sz="3200" b="0" spc="8" dirty="0" smtClean="0">
                <a:solidFill>
                  <a:schemeClr val="accent1"/>
                </a:solidFill>
              </a:rPr>
              <a:t> Training – </a:t>
            </a:r>
            <a:r>
              <a:rPr lang="en-GB" sz="3200" b="0" spc="8" dirty="0" err="1" smtClean="0">
                <a:solidFill>
                  <a:schemeClr val="accent1"/>
                </a:solidFill>
              </a:rPr>
              <a:t>Woche</a:t>
            </a:r>
            <a:r>
              <a:rPr lang="en-GB" sz="3200" b="0" spc="8" dirty="0" smtClean="0">
                <a:solidFill>
                  <a:schemeClr val="accent1"/>
                </a:solidFill>
              </a:rPr>
              <a:t> 1</a:t>
            </a:r>
            <a:br>
              <a:rPr lang="en-GB" sz="3200" b="0" spc="8" dirty="0" smtClean="0">
                <a:solidFill>
                  <a:schemeClr val="accent1"/>
                </a:solidFill>
              </a:rPr>
            </a:br>
            <a:endParaRPr lang="en-GB" sz="3200" b="0" spc="8" dirty="0" smtClean="0">
              <a:solidFill>
                <a:schemeClr val="accent1"/>
              </a:solidFill>
            </a:endParaRPr>
          </a:p>
          <a:p>
            <a:endParaRPr lang="en-GB" sz="3200" b="0" spc="8" dirty="0">
              <a:solidFill>
                <a:schemeClr val="accent1"/>
              </a:solidFill>
            </a:endParaRPr>
          </a:p>
          <a:p>
            <a:endParaRPr lang="en-GB" sz="3200" b="0" spc="8" dirty="0" smtClean="0">
              <a:solidFill>
                <a:schemeClr val="accent1"/>
              </a:solidFill>
            </a:endParaRPr>
          </a:p>
          <a:p>
            <a:r>
              <a:rPr lang="en-GB" sz="2000" b="0" spc="8" dirty="0" smtClean="0"/>
              <a:t>Dror-John Roecher, </a:t>
            </a:r>
            <a:r>
              <a:rPr lang="en-GB" sz="2000" b="0" spc="8" dirty="0" err="1" smtClean="0"/>
              <a:t>Januar</a:t>
            </a:r>
            <a:r>
              <a:rPr lang="en-GB" sz="2000" b="0" spc="8" dirty="0" smtClean="0"/>
              <a:t> 2016</a:t>
            </a:r>
            <a:endParaRPr lang="en-GB" sz="3200" b="0" spc="8" dirty="0" smtClean="0"/>
          </a:p>
        </p:txBody>
      </p:sp>
    </p:spTree>
    <p:extLst>
      <p:ext uri="{BB962C8B-B14F-4D97-AF65-F5344CB8AC3E}">
        <p14:creationId xmlns:p14="http://schemas.microsoft.com/office/powerpoint/2010/main" val="23773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3250" name="Picture 2" descr="http://designbote.com/wp-content/uploads/2012/10/Das-neue-V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" y="1052106"/>
            <a:ext cx="4634789" cy="24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4080681" y="1593405"/>
            <a:ext cx="3422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Umsatz &gt; 100 </a:t>
            </a:r>
            <a:r>
              <a:rPr lang="de-DE" sz="2000" dirty="0" err="1" smtClean="0"/>
              <a:t>Mrd</a:t>
            </a:r>
            <a:r>
              <a:rPr lang="de-DE" sz="2000" dirty="0" smtClean="0"/>
              <a:t> EUR </a:t>
            </a:r>
            <a:r>
              <a:rPr lang="de-DE" sz="2000" dirty="0" err="1" smtClean="0"/>
              <a:t>pa</a:t>
            </a:r>
            <a:endParaRPr lang="de-DE" sz="2000" dirty="0" smtClean="0"/>
          </a:p>
          <a:p>
            <a:r>
              <a:rPr lang="de-DE" sz="2000" dirty="0" smtClean="0"/>
              <a:t>Mitarbeiter ~ 570.000</a:t>
            </a:r>
          </a:p>
          <a:p>
            <a:r>
              <a:rPr lang="de-DE" sz="2000" dirty="0" smtClean="0"/>
              <a:t>IT-Mitarbeiter ~ 4000</a:t>
            </a:r>
          </a:p>
          <a:p>
            <a:r>
              <a:rPr lang="de-DE" sz="2000" dirty="0" smtClean="0"/>
              <a:t>IT-Budget &gt; 1,1 </a:t>
            </a:r>
            <a:r>
              <a:rPr lang="de-DE" sz="2000" dirty="0" err="1" smtClean="0"/>
              <a:t>Mrd</a:t>
            </a:r>
            <a:r>
              <a:rPr lang="de-DE" sz="2000" dirty="0" smtClean="0"/>
              <a:t> EUR </a:t>
            </a:r>
            <a:r>
              <a:rPr lang="de-DE" sz="2000" dirty="0" err="1" smtClean="0"/>
              <a:t>pa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40128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54274" name="Picture 2" descr="https://upload.wikimedia.org/wikipedia/commons/thumb/c/c9/Intel-logo.svg/1280px-Intel-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84" y="944563"/>
            <a:ext cx="326037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4067033" y="1362843"/>
            <a:ext cx="4489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Umsatz &gt; 56 </a:t>
            </a:r>
            <a:r>
              <a:rPr lang="de-DE" sz="2000" dirty="0" err="1" smtClean="0"/>
              <a:t>Mrd</a:t>
            </a:r>
            <a:r>
              <a:rPr lang="de-DE" sz="2000" dirty="0" smtClean="0"/>
              <a:t> USD </a:t>
            </a:r>
            <a:r>
              <a:rPr lang="de-DE" sz="2000" dirty="0" err="1" smtClean="0"/>
              <a:t>pa</a:t>
            </a:r>
            <a:endParaRPr lang="de-DE" sz="2000" dirty="0" smtClean="0"/>
          </a:p>
          <a:p>
            <a:r>
              <a:rPr lang="de-DE" sz="2000" dirty="0" smtClean="0"/>
              <a:t>Mitarbeiter ~ 100.000</a:t>
            </a:r>
          </a:p>
          <a:p>
            <a:r>
              <a:rPr lang="de-DE" sz="2000" dirty="0" smtClean="0"/>
              <a:t>IT </a:t>
            </a:r>
            <a:r>
              <a:rPr lang="de-DE" sz="2000" dirty="0" err="1" smtClean="0"/>
              <a:t>Spending</a:t>
            </a:r>
            <a:r>
              <a:rPr lang="de-DE" sz="2000" dirty="0" smtClean="0"/>
              <a:t> pro MA ~ 13.500 USD </a:t>
            </a:r>
            <a:r>
              <a:rPr lang="de-DE" sz="2000" dirty="0" err="1" smtClean="0"/>
              <a:t>pa</a:t>
            </a:r>
            <a:endParaRPr lang="de-DE" sz="2000" dirty="0" smtClean="0"/>
          </a:p>
          <a:p>
            <a:r>
              <a:rPr lang="de-DE" sz="2000" dirty="0" smtClean="0"/>
              <a:t>Storage </a:t>
            </a:r>
            <a:r>
              <a:rPr lang="de-DE" sz="2000" dirty="0" err="1" smtClean="0"/>
              <a:t>Capacity</a:t>
            </a:r>
            <a:r>
              <a:rPr lang="de-DE" sz="2000" dirty="0" smtClean="0"/>
              <a:t> &gt; 100 </a:t>
            </a:r>
            <a:r>
              <a:rPr lang="de-DE" sz="2000" dirty="0" err="1" smtClean="0"/>
              <a:t>Petabyte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6176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Und wofür wird das Geld ausgeben?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3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007732"/>
              </p:ext>
            </p:extLst>
          </p:nvPr>
        </p:nvGraphicFramePr>
        <p:xfrm>
          <a:off x="285750" y="720436"/>
          <a:ext cx="9231604" cy="383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37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Rechenzentrum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Der Kern der Enterprise 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F336-FF1C-4F61-8EE6-531EE612F1C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7635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 des Rechenzentrums?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Hochverfuegbare</a:t>
            </a:r>
            <a:r>
              <a:rPr lang="de-DE" dirty="0"/>
              <a:t> und Performante Bereitstellung </a:t>
            </a:r>
            <a:r>
              <a:rPr lang="de-DE" dirty="0" smtClean="0"/>
              <a:t>von:</a:t>
            </a:r>
          </a:p>
          <a:p>
            <a:pPr lvl="1"/>
            <a:r>
              <a:rPr lang="de-DE" dirty="0" smtClean="0"/>
              <a:t>Applikationen und Diensten</a:t>
            </a:r>
          </a:p>
          <a:p>
            <a:pPr lvl="1"/>
            <a:r>
              <a:rPr lang="de-DE" dirty="0" smtClean="0"/>
              <a:t>Datensenken</a:t>
            </a:r>
          </a:p>
          <a:p>
            <a:pPr lvl="1"/>
            <a:r>
              <a:rPr lang="de-DE" dirty="0" smtClean="0"/>
              <a:t>Datenquellen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F336-FF1C-4F61-8EE6-531EE612F1C6}" type="slidenum">
              <a:rPr lang="en-US" altLang="de-DE" smtClean="0"/>
              <a:pPr/>
              <a:t>15</a:t>
            </a:fld>
            <a:endParaRPr lang="en-US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294" y="1704867"/>
            <a:ext cx="5095238" cy="2647619"/>
          </a:xfrm>
          <a:prstGeom prst="rect">
            <a:avLst/>
          </a:prstGeom>
        </p:spPr>
      </p:pic>
      <p:pic>
        <p:nvPicPr>
          <p:cNvPr id="8" name="Picture 4" descr="Höchstleistungsrechner SGI Altix 4700 mit Rechnerraum des LRZ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584" y="2712558"/>
            <a:ext cx="2254901" cy="1639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85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Unsere Kunden haben mehr als 1 RZ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</p:spPr>
        <p:txBody>
          <a:bodyPr/>
          <a:lstStyle/>
          <a:p>
            <a:fld id="{8D9B3667-6574-45E9-8435-160C7A8E87F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85750" y="960836"/>
            <a:ext cx="8639885" cy="11297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00A3DC"/>
              </a:buClr>
            </a:pPr>
            <a:r>
              <a:rPr lang="de-DE" sz="1600" dirty="0" smtClean="0"/>
              <a:t>Das 2 Standort-Konzept bietet </a:t>
            </a:r>
            <a:r>
              <a:rPr lang="de-DE" sz="1600" dirty="0"/>
              <a:t>100% Schutz bei Spontanereignissen, da die </a:t>
            </a:r>
            <a:r>
              <a:rPr lang="de-DE" sz="1600" dirty="0" smtClean="0"/>
              <a:t>Wahrscheinlichkeit</a:t>
            </a:r>
            <a:r>
              <a:rPr lang="de-DE" sz="1600" dirty="0"/>
              <a:t>, dass zwei voneinander unabhängige Ereignisse zur gleichen Zeit an zwei verschiedenen Orten mit der gleichen Schadensauswirkung eintreten, so gering ist, dass jedermann sie getrost als Restrisiko in Kauf nehmen </a:t>
            </a:r>
            <a:r>
              <a:rPr lang="de-DE" sz="1600" dirty="0" smtClean="0"/>
              <a:t>kann</a:t>
            </a:r>
            <a:endParaRPr lang="en-US" sz="160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626767" y="2526968"/>
            <a:ext cx="3176092" cy="1906129"/>
            <a:chOff x="3739486" y="2577779"/>
            <a:chExt cx="3176092" cy="1906129"/>
          </a:xfrm>
        </p:grpSpPr>
        <p:sp>
          <p:nvSpPr>
            <p:cNvPr id="3" name="Ellipse 2"/>
            <p:cNvSpPr/>
            <p:nvPr/>
          </p:nvSpPr>
          <p:spPr>
            <a:xfrm>
              <a:off x="3739486" y="3542212"/>
              <a:ext cx="941696" cy="9416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RZ 1</a:t>
              </a:r>
              <a:endParaRPr lang="de-DE" dirty="0"/>
            </a:p>
          </p:txBody>
        </p:sp>
        <p:sp>
          <p:nvSpPr>
            <p:cNvPr id="7" name="Ellipse 6"/>
            <p:cNvSpPr/>
            <p:nvPr/>
          </p:nvSpPr>
          <p:spPr>
            <a:xfrm>
              <a:off x="5973882" y="3542212"/>
              <a:ext cx="941696" cy="9416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RZ 2</a:t>
              </a:r>
              <a:endParaRPr lang="de-DE" dirty="0"/>
            </a:p>
          </p:txBody>
        </p:sp>
        <p:cxnSp>
          <p:nvCxnSpPr>
            <p:cNvPr id="6" name="Gerader Verbinder 5"/>
            <p:cNvCxnSpPr/>
            <p:nvPr/>
          </p:nvCxnSpPr>
          <p:spPr>
            <a:xfrm>
              <a:off x="4681182" y="3978941"/>
              <a:ext cx="1292700" cy="0"/>
            </a:xfrm>
            <a:prstGeom prst="line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>
            <a:xfrm>
              <a:off x="4681182" y="4037055"/>
              <a:ext cx="1292700" cy="0"/>
            </a:xfrm>
            <a:prstGeom prst="line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/>
            <p:cNvSpPr/>
            <p:nvPr/>
          </p:nvSpPr>
          <p:spPr>
            <a:xfrm>
              <a:off x="4856684" y="2577779"/>
              <a:ext cx="941696" cy="9416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LAN</a:t>
              </a:r>
              <a:endParaRPr lang="de-DE" dirty="0"/>
            </a:p>
          </p:txBody>
        </p:sp>
        <p:cxnSp>
          <p:nvCxnSpPr>
            <p:cNvPr id="13" name="Gerader Verbinder 12"/>
            <p:cNvCxnSpPr/>
            <p:nvPr/>
          </p:nvCxnSpPr>
          <p:spPr>
            <a:xfrm flipV="1">
              <a:off x="4572203" y="3320371"/>
              <a:ext cx="451318" cy="528299"/>
            </a:xfrm>
            <a:prstGeom prst="line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5572721" y="3402566"/>
              <a:ext cx="451318" cy="528299"/>
            </a:xfrm>
            <a:prstGeom prst="line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>
            <a:xfrm flipV="1">
              <a:off x="4606485" y="3379363"/>
              <a:ext cx="451318" cy="528299"/>
            </a:xfrm>
            <a:prstGeom prst="line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>
            <a:xfrm>
              <a:off x="5572721" y="3320371"/>
              <a:ext cx="451318" cy="528299"/>
            </a:xfrm>
            <a:prstGeom prst="line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160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0" y="1018930"/>
            <a:ext cx="8556031" cy="3080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41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Rundgang durch ein RZ - Klimaanlage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</p:spPr>
        <p:txBody>
          <a:bodyPr/>
          <a:lstStyle/>
          <a:p>
            <a:fld id="{8D9B3667-6574-45E9-8435-160C7A8E87F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3" descr="Klimaanl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9564" y="748630"/>
            <a:ext cx="5057775" cy="3794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000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Rundgang durch ein RZ - Zugang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</p:spPr>
        <p:txBody>
          <a:bodyPr/>
          <a:lstStyle/>
          <a:p>
            <a:fld id="{8D9B3667-6574-45E9-8435-160C7A8E87F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3" descr="Vereinzelungsanl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148" y="1015990"/>
            <a:ext cx="2861723" cy="2944671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287" y="1015990"/>
            <a:ext cx="4471987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1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2</a:t>
            </a:fld>
            <a:endParaRPr lang="en-GB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666184904"/>
              </p:ext>
            </p:extLst>
          </p:nvPr>
        </p:nvGraphicFramePr>
        <p:xfrm>
          <a:off x="1524000" y="0"/>
          <a:ext cx="6096000" cy="460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26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ein Rechenzentrum aussehen kann...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</p:spPr>
        <p:txBody>
          <a:bodyPr/>
          <a:lstStyle/>
          <a:p>
            <a:fld id="{8D9B3667-6574-45E9-8435-160C7A8E87F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3" descr="IMG_7697_low_pix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5351"/>
            <a:ext cx="5255189" cy="2874342"/>
          </a:xfrm>
          <a:prstGeom prst="rect">
            <a:avLst/>
          </a:prstGeom>
          <a:noFill/>
        </p:spPr>
      </p:pic>
      <p:pic>
        <p:nvPicPr>
          <p:cNvPr id="6" name="Picture 2" descr="Opertations Console - Af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1844" y="1155351"/>
            <a:ext cx="3832156" cy="28743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13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Oder auch so….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</p:spPr>
        <p:txBody>
          <a:bodyPr/>
          <a:lstStyle/>
          <a:p>
            <a:fld id="{8D9B3667-6574-45E9-8435-160C7A8E87F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2" descr="http://static1.squarespace.com/static/513c6d36e4b0cc0702f94292/513c716ee4b04b08852ce87c/513c716fe4b04b08852ce8e3/1362915698811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4" y="1155352"/>
            <a:ext cx="5070582" cy="287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datatrend.com/optimize-it/wp-content/uploads/2013/09/rats-n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085" y="1155352"/>
            <a:ext cx="3832456" cy="287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9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Rundgang durch ein RZ – USV und Batterien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</p:spPr>
        <p:txBody>
          <a:bodyPr/>
          <a:lstStyle/>
          <a:p>
            <a:fld id="{8D9B3667-6574-45E9-8435-160C7A8E87F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 descr="UPS Room - Af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754" y="1032387"/>
            <a:ext cx="3988000" cy="29912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6" name="Picture 2" descr="batteriera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1758" y="1032387"/>
            <a:ext cx="4037933" cy="3028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29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Rundgang durch ein RZ - Diesel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</p:spPr>
        <p:txBody>
          <a:bodyPr/>
          <a:lstStyle/>
          <a:p>
            <a:fld id="{8D9B3667-6574-45E9-8435-160C7A8E87F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3" descr="Diesel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151" y="748630"/>
            <a:ext cx="4446062" cy="3335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71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Rundgang durch ein RZ - Löschanlage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</p:spPr>
        <p:txBody>
          <a:bodyPr/>
          <a:lstStyle/>
          <a:p>
            <a:fld id="{8D9B3667-6574-45E9-8435-160C7A8E87F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 descr="inergen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402" y="886171"/>
            <a:ext cx="4505056" cy="33785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470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9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1385647" y="2193708"/>
            <a:ext cx="2538281" cy="1890210"/>
          </a:xfrm>
        </p:spPr>
        <p:txBody>
          <a:bodyPr/>
          <a:lstStyle/>
          <a:p>
            <a:pPr algn="l"/>
            <a:r>
              <a:rPr lang="de-DE" dirty="0" smtClean="0"/>
              <a:t>Physik: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trike="sngStrike" dirty="0" smtClean="0"/>
              <a:t>Mainframes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Server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Storage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Netzwerk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8191" y="249535"/>
            <a:ext cx="8704080" cy="1560287"/>
          </a:xfrm>
        </p:spPr>
        <p:txBody>
          <a:bodyPr/>
          <a:lstStyle/>
          <a:p>
            <a:r>
              <a:rPr lang="de-DE" dirty="0" smtClean="0"/>
              <a:t>Was steht denn im RZ drin?</a:t>
            </a:r>
            <a:endParaRPr lang="en-US" dirty="0"/>
          </a:p>
        </p:txBody>
      </p:sp>
      <p:sp>
        <p:nvSpPr>
          <p:cNvPr id="4" name="Untertitel 1"/>
          <p:cNvSpPr txBox="1">
            <a:spLocks/>
          </p:cNvSpPr>
          <p:nvPr/>
        </p:nvSpPr>
        <p:spPr bwMode="black">
          <a:xfrm>
            <a:off x="4463988" y="2193708"/>
            <a:ext cx="3348372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0" bIns="3429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A3DC"/>
              </a:buClr>
              <a:defRPr/>
            </a:pPr>
            <a:r>
              <a:rPr lang="de-DE" sz="1800" kern="0" dirty="0"/>
              <a:t>Logik: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rgbClr val="00A3DC"/>
              </a:buClr>
              <a:buFont typeface="Arial" panose="020B0604020202020204" pitchFamily="34" charset="0"/>
              <a:buChar char="•"/>
              <a:defRPr/>
            </a:pPr>
            <a:r>
              <a:rPr lang="de-DE" sz="1800" kern="0" dirty="0" smtClean="0"/>
              <a:t>Applikationen</a:t>
            </a:r>
            <a:endParaRPr lang="de-DE" sz="1800" kern="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rgbClr val="00A3DC"/>
              </a:buClr>
              <a:buFont typeface="Arial" panose="020B0604020202020204" pitchFamily="34" charset="0"/>
              <a:buChar char="•"/>
              <a:defRPr/>
            </a:pPr>
            <a:r>
              <a:rPr lang="de-DE" sz="1800" kern="0" dirty="0" smtClean="0"/>
              <a:t>Middleware</a:t>
            </a:r>
            <a:endParaRPr lang="en-US" sz="1800" kern="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rgbClr val="00A3DC"/>
              </a:buClr>
              <a:buFont typeface="Arial" panose="020B0604020202020204" pitchFamily="34" charset="0"/>
              <a:buChar char="•"/>
              <a:defRPr/>
            </a:pPr>
            <a:r>
              <a:rPr lang="de-DE" sz="1800" kern="0" dirty="0" smtClean="0"/>
              <a:t>Datenbanken</a:t>
            </a:r>
            <a:endParaRPr lang="de-DE" sz="1800" kern="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rgbClr val="00A3DC"/>
              </a:buClr>
              <a:buFont typeface="Arial" panose="020B0604020202020204" pitchFamily="34" charset="0"/>
              <a:buChar char="•"/>
              <a:defRPr/>
            </a:pPr>
            <a:r>
              <a:rPr lang="de-DE" sz="1800" kern="0" dirty="0" smtClean="0"/>
              <a:t>Virtualisierung</a:t>
            </a:r>
            <a:endParaRPr lang="de-DE" sz="1800" kern="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rgbClr val="00A3DC"/>
              </a:buClr>
              <a:buFont typeface="Arial" panose="020B0604020202020204" pitchFamily="34" charset="0"/>
              <a:buChar char="•"/>
              <a:defRPr/>
            </a:pPr>
            <a:r>
              <a:rPr lang="de-DE" sz="1800" kern="0" dirty="0" smtClean="0"/>
              <a:t>Security</a:t>
            </a:r>
            <a:endParaRPr lang="de-DE" sz="1800" kern="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rgbClr val="00A3DC"/>
              </a:buClr>
              <a:buFont typeface="Arial" panose="020B0604020202020204" pitchFamily="34" charset="0"/>
              <a:buChar char="•"/>
              <a:defRPr/>
            </a:pPr>
            <a:r>
              <a:rPr lang="de-DE" sz="1800" kern="0" dirty="0" smtClean="0"/>
              <a:t>Management</a:t>
            </a:r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208246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Infrastruktur</a:t>
            </a:r>
            <a:r>
              <a:rPr lang="en-US" dirty="0" smtClean="0"/>
              <a:t> Management </a:t>
            </a:r>
            <a:r>
              <a:rPr lang="en-US" dirty="0" err="1" smtClean="0"/>
              <a:t>im</a:t>
            </a:r>
            <a:r>
              <a:rPr lang="en-US" dirty="0" smtClean="0"/>
              <a:t> Datacenter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</p:spPr>
        <p:txBody>
          <a:bodyPr/>
          <a:lstStyle/>
          <a:p>
            <a:fld id="{8D9B3667-6574-45E9-8435-160C7A8E87FD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850038" y="778123"/>
            <a:ext cx="2140744" cy="511968"/>
            <a:chOff x="116" y="1056"/>
            <a:chExt cx="1798" cy="43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16" y="1056"/>
              <a:ext cx="1798" cy="426"/>
            </a:xfrm>
            <a:prstGeom prst="rect">
              <a:avLst/>
            </a:prstGeom>
            <a:gradFill rotWithShape="1">
              <a:gsLst>
                <a:gs pos="0">
                  <a:srgbClr val="BEBCB2">
                    <a:gamma/>
                    <a:tint val="45098"/>
                    <a:invGamma/>
                  </a:srgbClr>
                </a:gs>
                <a:gs pos="100000">
                  <a:srgbClr val="BEBCB2"/>
                </a:gs>
              </a:gsLst>
              <a:lin ang="5400000" scaled="1"/>
            </a:gradFill>
            <a:ln w="9525" algn="ctr">
              <a:solidFill>
                <a:srgbClr val="9A91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gray">
            <a:xfrm>
              <a:off x="635" y="1285"/>
              <a:ext cx="761" cy="2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 anchorCtr="1">
              <a:spAutoFit/>
            </a:bodyPr>
            <a:lstStyle/>
            <a:p>
              <a:pPr algn="ctr" ea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125" b="1">
                  <a:solidFill>
                    <a:schemeClr val="hlink"/>
                  </a:solidFill>
                  <a:cs typeface="Arial" charset="0"/>
                </a:rPr>
                <a:t>Databases</a:t>
              </a:r>
            </a:p>
          </p:txBody>
        </p:sp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1189" y="1141"/>
              <a:ext cx="274" cy="120"/>
              <a:chOff x="3627" y="3434"/>
              <a:chExt cx="229" cy="71"/>
            </a:xfrm>
          </p:grpSpPr>
          <p:sp>
            <p:nvSpPr>
              <p:cNvPr id="24" name="Oval 6"/>
              <p:cNvSpPr>
                <a:spLocks noChangeArrowheads="1"/>
              </p:cNvSpPr>
              <p:nvPr/>
            </p:nvSpPr>
            <p:spPr bwMode="auto">
              <a:xfrm>
                <a:off x="3803" y="3434"/>
                <a:ext cx="10" cy="10"/>
              </a:xfrm>
              <a:prstGeom prst="ellipse">
                <a:avLst/>
              </a:prstGeom>
              <a:solidFill>
                <a:srgbClr val="FE370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793" y="3448"/>
                <a:ext cx="16" cy="32"/>
              </a:xfrm>
              <a:custGeom>
                <a:avLst/>
                <a:gdLst/>
                <a:ahLst/>
                <a:cxnLst>
                  <a:cxn ang="0">
                    <a:pos x="45" y="24"/>
                  </a:cxn>
                  <a:cxn ang="0">
                    <a:pos x="27" y="71"/>
                  </a:cxn>
                  <a:cxn ang="0">
                    <a:pos x="25" y="79"/>
                  </a:cxn>
                  <a:cxn ang="0">
                    <a:pos x="28" y="81"/>
                  </a:cxn>
                  <a:cxn ang="0">
                    <a:pos x="46" y="63"/>
                  </a:cxn>
                  <a:cxn ang="0">
                    <a:pos x="49" y="64"/>
                  </a:cxn>
                  <a:cxn ang="0">
                    <a:pos x="13" y="96"/>
                  </a:cxn>
                  <a:cxn ang="0">
                    <a:pos x="1" y="85"/>
                  </a:cxn>
                  <a:cxn ang="0">
                    <a:pos x="4" y="69"/>
                  </a:cxn>
                  <a:cxn ang="0">
                    <a:pos x="22" y="24"/>
                  </a:cxn>
                  <a:cxn ang="0">
                    <a:pos x="24" y="17"/>
                  </a:cxn>
                  <a:cxn ang="0">
                    <a:pos x="20" y="14"/>
                  </a:cxn>
                  <a:cxn ang="0">
                    <a:pos x="3" y="33"/>
                  </a:cxn>
                  <a:cxn ang="0">
                    <a:pos x="0" y="31"/>
                  </a:cxn>
                  <a:cxn ang="0">
                    <a:pos x="36" y="0"/>
                  </a:cxn>
                  <a:cxn ang="0">
                    <a:pos x="48" y="8"/>
                  </a:cxn>
                  <a:cxn ang="0">
                    <a:pos x="45" y="24"/>
                  </a:cxn>
                </a:cxnLst>
                <a:rect l="0" t="0" r="r" b="b"/>
                <a:pathLst>
                  <a:path w="49" h="96">
                    <a:moveTo>
                      <a:pt x="45" y="24"/>
                    </a:moveTo>
                    <a:cubicBezTo>
                      <a:pt x="27" y="71"/>
                      <a:pt x="27" y="71"/>
                      <a:pt x="27" y="71"/>
                    </a:cubicBezTo>
                    <a:cubicBezTo>
                      <a:pt x="26" y="73"/>
                      <a:pt x="25" y="77"/>
                      <a:pt x="25" y="79"/>
                    </a:cubicBezTo>
                    <a:cubicBezTo>
                      <a:pt x="24" y="82"/>
                      <a:pt x="26" y="82"/>
                      <a:pt x="28" y="81"/>
                    </a:cubicBezTo>
                    <a:cubicBezTo>
                      <a:pt x="35" y="79"/>
                      <a:pt x="42" y="67"/>
                      <a:pt x="46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2" y="77"/>
                      <a:pt x="29" y="96"/>
                      <a:pt x="13" y="96"/>
                    </a:cubicBezTo>
                    <a:cubicBezTo>
                      <a:pt x="6" y="96"/>
                      <a:pt x="1" y="91"/>
                      <a:pt x="1" y="85"/>
                    </a:cubicBezTo>
                    <a:cubicBezTo>
                      <a:pt x="1" y="79"/>
                      <a:pt x="3" y="74"/>
                      <a:pt x="4" y="69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2"/>
                      <a:pt x="24" y="19"/>
                      <a:pt x="24" y="17"/>
                    </a:cubicBezTo>
                    <a:cubicBezTo>
                      <a:pt x="25" y="14"/>
                      <a:pt x="23" y="13"/>
                      <a:pt x="20" y="14"/>
                    </a:cubicBezTo>
                    <a:cubicBezTo>
                      <a:pt x="14" y="17"/>
                      <a:pt x="6" y="29"/>
                      <a:pt x="3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7" y="19"/>
                      <a:pt x="20" y="0"/>
                      <a:pt x="36" y="0"/>
                    </a:cubicBezTo>
                    <a:cubicBezTo>
                      <a:pt x="43" y="0"/>
                      <a:pt x="46" y="3"/>
                      <a:pt x="48" y="8"/>
                    </a:cubicBezTo>
                    <a:cubicBezTo>
                      <a:pt x="48" y="12"/>
                      <a:pt x="48" y="17"/>
                      <a:pt x="45" y="24"/>
                    </a:cubicBezTo>
                    <a:close/>
                  </a:path>
                </a:pathLst>
              </a:custGeom>
              <a:solidFill>
                <a:srgbClr val="FE370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728" y="3448"/>
                <a:ext cx="20" cy="31"/>
              </a:xfrm>
              <a:custGeom>
                <a:avLst/>
                <a:gdLst/>
                <a:ahLst/>
                <a:cxnLst>
                  <a:cxn ang="0">
                    <a:pos x="59" y="24"/>
                  </a:cxn>
                  <a:cxn ang="0">
                    <a:pos x="45" y="22"/>
                  </a:cxn>
                  <a:cxn ang="0">
                    <a:pos x="23" y="47"/>
                  </a:cxn>
                  <a:cxn ang="0">
                    <a:pos x="23" y="94"/>
                  </a:cxn>
                  <a:cxn ang="0">
                    <a:pos x="0" y="94"/>
                  </a:cxn>
                  <a:cxn ang="0">
                    <a:pos x="0" y="2"/>
                  </a:cxn>
                  <a:cxn ang="0">
                    <a:pos x="23" y="2"/>
                  </a:cxn>
                  <a:cxn ang="0">
                    <a:pos x="23" y="12"/>
                  </a:cxn>
                  <a:cxn ang="0">
                    <a:pos x="44" y="0"/>
                  </a:cxn>
                  <a:cxn ang="0">
                    <a:pos x="59" y="3"/>
                  </a:cxn>
                  <a:cxn ang="0">
                    <a:pos x="59" y="24"/>
                  </a:cxn>
                </a:cxnLst>
                <a:rect l="0" t="0" r="r" b="b"/>
                <a:pathLst>
                  <a:path w="59" h="94">
                    <a:moveTo>
                      <a:pt x="59" y="24"/>
                    </a:moveTo>
                    <a:cubicBezTo>
                      <a:pt x="56" y="23"/>
                      <a:pt x="52" y="22"/>
                      <a:pt x="45" y="22"/>
                    </a:cubicBezTo>
                    <a:cubicBezTo>
                      <a:pt x="31" y="22"/>
                      <a:pt x="23" y="34"/>
                      <a:pt x="23" y="47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8" y="4"/>
                      <a:pt x="37" y="1"/>
                      <a:pt x="44" y="0"/>
                    </a:cubicBezTo>
                    <a:cubicBezTo>
                      <a:pt x="51" y="0"/>
                      <a:pt x="55" y="1"/>
                      <a:pt x="59" y="3"/>
                    </a:cubicBezTo>
                    <a:cubicBezTo>
                      <a:pt x="59" y="24"/>
                      <a:pt x="59" y="24"/>
                      <a:pt x="59" y="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7" name="Freeform 9"/>
              <p:cNvSpPr>
                <a:spLocks/>
              </p:cNvSpPr>
              <p:nvPr/>
            </p:nvSpPr>
            <p:spPr bwMode="auto">
              <a:xfrm>
                <a:off x="3627" y="3435"/>
                <a:ext cx="8" cy="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0"/>
                  </a:cxn>
                  <a:cxn ang="0">
                    <a:pos x="55" y="311"/>
                  </a:cxn>
                  <a:cxn ang="0">
                    <a:pos x="0" y="31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" h="311">
                    <a:moveTo>
                      <a:pt x="0" y="0"/>
                    </a:moveTo>
                    <a:lnTo>
                      <a:pt x="55" y="0"/>
                    </a:lnTo>
                    <a:lnTo>
                      <a:pt x="55" y="311"/>
                    </a:lnTo>
                    <a:lnTo>
                      <a:pt x="0" y="3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3673" y="3435"/>
                <a:ext cx="19" cy="44"/>
              </a:xfrm>
              <a:custGeom>
                <a:avLst/>
                <a:gdLst/>
                <a:ahLst/>
                <a:cxnLst>
                  <a:cxn ang="0">
                    <a:pos x="58" y="59"/>
                  </a:cxn>
                  <a:cxn ang="0">
                    <a:pos x="34" y="59"/>
                  </a:cxn>
                  <a:cxn ang="0">
                    <a:pos x="34" y="132"/>
                  </a:cxn>
                  <a:cxn ang="0">
                    <a:pos x="11" y="132"/>
                  </a:cxn>
                  <a:cxn ang="0">
                    <a:pos x="11" y="59"/>
                  </a:cxn>
                  <a:cxn ang="0">
                    <a:pos x="0" y="59"/>
                  </a:cxn>
                  <a:cxn ang="0">
                    <a:pos x="0" y="40"/>
                  </a:cxn>
                  <a:cxn ang="0">
                    <a:pos x="11" y="40"/>
                  </a:cxn>
                  <a:cxn ang="0">
                    <a:pos x="11" y="32"/>
                  </a:cxn>
                  <a:cxn ang="0">
                    <a:pos x="47" y="0"/>
                  </a:cxn>
                  <a:cxn ang="0">
                    <a:pos x="58" y="0"/>
                  </a:cxn>
                  <a:cxn ang="0">
                    <a:pos x="58" y="20"/>
                  </a:cxn>
                  <a:cxn ang="0">
                    <a:pos x="52" y="20"/>
                  </a:cxn>
                  <a:cxn ang="0">
                    <a:pos x="34" y="38"/>
                  </a:cxn>
                  <a:cxn ang="0">
                    <a:pos x="34" y="40"/>
                  </a:cxn>
                  <a:cxn ang="0">
                    <a:pos x="58" y="40"/>
                  </a:cxn>
                  <a:cxn ang="0">
                    <a:pos x="58" y="59"/>
                  </a:cxn>
                </a:cxnLst>
                <a:rect l="0" t="0" r="r" b="b"/>
                <a:pathLst>
                  <a:path w="58" h="132">
                    <a:moveTo>
                      <a:pt x="58" y="59"/>
                    </a:moveTo>
                    <a:cubicBezTo>
                      <a:pt x="34" y="59"/>
                      <a:pt x="34" y="59"/>
                      <a:pt x="34" y="59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33"/>
                      <a:pt x="11" y="32"/>
                    </a:cubicBezTo>
                    <a:cubicBezTo>
                      <a:pt x="11" y="13"/>
                      <a:pt x="25" y="0"/>
                      <a:pt x="4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37" y="20"/>
                      <a:pt x="34" y="25"/>
                      <a:pt x="34" y="38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59"/>
                      <a:pt x="58" y="59"/>
                      <a:pt x="58" y="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" name="Freeform 11"/>
              <p:cNvSpPr>
                <a:spLocks noEditPoints="1"/>
              </p:cNvSpPr>
              <p:nvPr/>
            </p:nvSpPr>
            <p:spPr bwMode="auto">
              <a:xfrm>
                <a:off x="3693" y="3448"/>
                <a:ext cx="31" cy="32"/>
              </a:xfrm>
              <a:custGeom>
                <a:avLst/>
                <a:gdLst/>
                <a:ahLst/>
                <a:cxnLst>
                  <a:cxn ang="0">
                    <a:pos x="91" y="48"/>
                  </a:cxn>
                  <a:cxn ang="0">
                    <a:pos x="46" y="96"/>
                  </a:cxn>
                  <a:cxn ang="0">
                    <a:pos x="0" y="48"/>
                  </a:cxn>
                  <a:cxn ang="0">
                    <a:pos x="46" y="0"/>
                  </a:cxn>
                  <a:cxn ang="0">
                    <a:pos x="91" y="48"/>
                  </a:cxn>
                  <a:cxn ang="0">
                    <a:pos x="69" y="48"/>
                  </a:cxn>
                  <a:cxn ang="0">
                    <a:pos x="46" y="19"/>
                  </a:cxn>
                  <a:cxn ang="0">
                    <a:pos x="22" y="48"/>
                  </a:cxn>
                  <a:cxn ang="0">
                    <a:pos x="46" y="76"/>
                  </a:cxn>
                  <a:cxn ang="0">
                    <a:pos x="69" y="48"/>
                  </a:cxn>
                </a:cxnLst>
                <a:rect l="0" t="0" r="r" b="b"/>
                <a:pathLst>
                  <a:path w="91" h="96">
                    <a:moveTo>
                      <a:pt x="91" y="48"/>
                    </a:moveTo>
                    <a:cubicBezTo>
                      <a:pt x="91" y="75"/>
                      <a:pt x="74" y="96"/>
                      <a:pt x="46" y="96"/>
                    </a:cubicBezTo>
                    <a:cubicBezTo>
                      <a:pt x="17" y="96"/>
                      <a:pt x="0" y="75"/>
                      <a:pt x="0" y="48"/>
                    </a:cubicBezTo>
                    <a:cubicBezTo>
                      <a:pt x="0" y="20"/>
                      <a:pt x="17" y="0"/>
                      <a:pt x="46" y="0"/>
                    </a:cubicBezTo>
                    <a:cubicBezTo>
                      <a:pt x="74" y="0"/>
                      <a:pt x="91" y="20"/>
                      <a:pt x="91" y="48"/>
                    </a:cubicBezTo>
                    <a:close/>
                    <a:moveTo>
                      <a:pt x="69" y="48"/>
                    </a:moveTo>
                    <a:cubicBezTo>
                      <a:pt x="69" y="33"/>
                      <a:pt x="62" y="19"/>
                      <a:pt x="46" y="19"/>
                    </a:cubicBezTo>
                    <a:cubicBezTo>
                      <a:pt x="29" y="19"/>
                      <a:pt x="22" y="33"/>
                      <a:pt x="22" y="48"/>
                    </a:cubicBezTo>
                    <a:cubicBezTo>
                      <a:pt x="22" y="63"/>
                      <a:pt x="28" y="76"/>
                      <a:pt x="46" y="76"/>
                    </a:cubicBezTo>
                    <a:cubicBezTo>
                      <a:pt x="63" y="76"/>
                      <a:pt x="69" y="63"/>
                      <a:pt x="69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3642" y="3448"/>
                <a:ext cx="28" cy="31"/>
              </a:xfrm>
              <a:custGeom>
                <a:avLst/>
                <a:gdLst/>
                <a:ahLst/>
                <a:cxnLst>
                  <a:cxn ang="0">
                    <a:pos x="83" y="94"/>
                  </a:cxn>
                  <a:cxn ang="0">
                    <a:pos x="61" y="94"/>
                  </a:cxn>
                  <a:cxn ang="0">
                    <a:pos x="61" y="43"/>
                  </a:cxn>
                  <a:cxn ang="0">
                    <a:pos x="42" y="21"/>
                  </a:cxn>
                  <a:cxn ang="0">
                    <a:pos x="23" y="44"/>
                  </a:cxn>
                  <a:cxn ang="0">
                    <a:pos x="23" y="94"/>
                  </a:cxn>
                  <a:cxn ang="0">
                    <a:pos x="0" y="94"/>
                  </a:cxn>
                  <a:cxn ang="0">
                    <a:pos x="0" y="2"/>
                  </a:cxn>
                  <a:cxn ang="0">
                    <a:pos x="23" y="2"/>
                  </a:cxn>
                  <a:cxn ang="0">
                    <a:pos x="23" y="9"/>
                  </a:cxn>
                  <a:cxn ang="0">
                    <a:pos x="48" y="0"/>
                  </a:cxn>
                  <a:cxn ang="0">
                    <a:pos x="83" y="37"/>
                  </a:cxn>
                  <a:cxn ang="0">
                    <a:pos x="83" y="94"/>
                  </a:cxn>
                </a:cxnLst>
                <a:rect l="0" t="0" r="r" b="b"/>
                <a:pathLst>
                  <a:path w="83" h="94">
                    <a:moveTo>
                      <a:pt x="83" y="94"/>
                    </a:moveTo>
                    <a:cubicBezTo>
                      <a:pt x="61" y="94"/>
                      <a:pt x="61" y="94"/>
                      <a:pt x="61" y="94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30"/>
                      <a:pt x="56" y="21"/>
                      <a:pt x="42" y="21"/>
                    </a:cubicBezTo>
                    <a:cubicBezTo>
                      <a:pt x="30" y="21"/>
                      <a:pt x="23" y="29"/>
                      <a:pt x="23" y="4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9" y="3"/>
                      <a:pt x="39" y="0"/>
                      <a:pt x="48" y="0"/>
                    </a:cubicBezTo>
                    <a:cubicBezTo>
                      <a:pt x="69" y="0"/>
                      <a:pt x="83" y="15"/>
                      <a:pt x="83" y="37"/>
                    </a:cubicBezTo>
                    <a:cubicBezTo>
                      <a:pt x="83" y="94"/>
                      <a:pt x="83" y="94"/>
                      <a:pt x="83" y="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1" name="Freeform 13"/>
              <p:cNvSpPr>
                <a:spLocks/>
              </p:cNvSpPr>
              <p:nvPr/>
            </p:nvSpPr>
            <p:spPr bwMode="auto">
              <a:xfrm>
                <a:off x="3751" y="3448"/>
                <a:ext cx="37" cy="31"/>
              </a:xfrm>
              <a:custGeom>
                <a:avLst/>
                <a:gdLst/>
                <a:ahLst/>
                <a:cxnLst>
                  <a:cxn ang="0">
                    <a:pos x="22" y="94"/>
                  </a:cxn>
                  <a:cxn ang="0">
                    <a:pos x="22" y="39"/>
                  </a:cxn>
                  <a:cxn ang="0">
                    <a:pos x="34" y="21"/>
                  </a:cxn>
                  <a:cxn ang="0">
                    <a:pos x="43" y="36"/>
                  </a:cxn>
                  <a:cxn ang="0">
                    <a:pos x="43" y="94"/>
                  </a:cxn>
                  <a:cxn ang="0">
                    <a:pos x="66" y="94"/>
                  </a:cxn>
                  <a:cxn ang="0">
                    <a:pos x="66" y="39"/>
                  </a:cxn>
                  <a:cxn ang="0">
                    <a:pos x="77" y="21"/>
                  </a:cxn>
                  <a:cxn ang="0">
                    <a:pos x="87" y="36"/>
                  </a:cxn>
                  <a:cxn ang="0">
                    <a:pos x="87" y="94"/>
                  </a:cxn>
                  <a:cxn ang="0">
                    <a:pos x="109" y="94"/>
                  </a:cxn>
                  <a:cxn ang="0">
                    <a:pos x="109" y="27"/>
                  </a:cxn>
                  <a:cxn ang="0">
                    <a:pos x="102" y="8"/>
                  </a:cxn>
                  <a:cxn ang="0">
                    <a:pos x="82" y="0"/>
                  </a:cxn>
                  <a:cxn ang="0">
                    <a:pos x="61" y="8"/>
                  </a:cxn>
                  <a:cxn ang="0">
                    <a:pos x="41" y="0"/>
                  </a:cxn>
                  <a:cxn ang="0">
                    <a:pos x="22" y="8"/>
                  </a:cxn>
                  <a:cxn ang="0">
                    <a:pos x="22" y="2"/>
                  </a:cxn>
                  <a:cxn ang="0">
                    <a:pos x="0" y="2"/>
                  </a:cxn>
                  <a:cxn ang="0">
                    <a:pos x="0" y="94"/>
                  </a:cxn>
                  <a:cxn ang="0">
                    <a:pos x="22" y="94"/>
                  </a:cxn>
                </a:cxnLst>
                <a:rect l="0" t="0" r="r" b="b"/>
                <a:pathLst>
                  <a:path w="109" h="94">
                    <a:moveTo>
                      <a:pt x="22" y="94"/>
                    </a:move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29"/>
                      <a:pt x="24" y="21"/>
                      <a:pt x="34" y="21"/>
                    </a:cubicBezTo>
                    <a:cubicBezTo>
                      <a:pt x="40" y="21"/>
                      <a:pt x="43" y="24"/>
                      <a:pt x="43" y="36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29"/>
                      <a:pt x="67" y="21"/>
                      <a:pt x="77" y="21"/>
                    </a:cubicBezTo>
                    <a:cubicBezTo>
                      <a:pt x="83" y="21"/>
                      <a:pt x="87" y="24"/>
                      <a:pt x="87" y="36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109" y="94"/>
                      <a:pt x="109" y="94"/>
                      <a:pt x="109" y="94"/>
                    </a:cubicBezTo>
                    <a:cubicBezTo>
                      <a:pt x="109" y="27"/>
                      <a:pt x="109" y="27"/>
                      <a:pt x="109" y="27"/>
                    </a:cubicBezTo>
                    <a:cubicBezTo>
                      <a:pt x="109" y="20"/>
                      <a:pt x="108" y="14"/>
                      <a:pt x="102" y="8"/>
                    </a:cubicBezTo>
                    <a:cubicBezTo>
                      <a:pt x="97" y="3"/>
                      <a:pt x="91" y="0"/>
                      <a:pt x="82" y="0"/>
                    </a:cubicBezTo>
                    <a:cubicBezTo>
                      <a:pt x="74" y="0"/>
                      <a:pt x="67" y="3"/>
                      <a:pt x="61" y="8"/>
                    </a:cubicBezTo>
                    <a:cubicBezTo>
                      <a:pt x="54" y="2"/>
                      <a:pt x="49" y="0"/>
                      <a:pt x="41" y="0"/>
                    </a:cubicBezTo>
                    <a:cubicBezTo>
                      <a:pt x="35" y="0"/>
                      <a:pt x="27" y="3"/>
                      <a:pt x="22" y="8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" y="94"/>
                      <a:pt x="22" y="94"/>
                      <a:pt x="22" y="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2" name="Freeform 14"/>
              <p:cNvSpPr>
                <a:spLocks/>
              </p:cNvSpPr>
              <p:nvPr/>
            </p:nvSpPr>
            <p:spPr bwMode="auto">
              <a:xfrm>
                <a:off x="3809" y="3448"/>
                <a:ext cx="40" cy="31"/>
              </a:xfrm>
              <a:custGeom>
                <a:avLst/>
                <a:gdLst/>
                <a:ahLst/>
                <a:cxnLst>
                  <a:cxn ang="0">
                    <a:pos x="0" y="217"/>
                  </a:cxn>
                  <a:cxn ang="0">
                    <a:pos x="107" y="201"/>
                  </a:cxn>
                  <a:cxn ang="0">
                    <a:pos x="19" y="194"/>
                  </a:cxn>
                  <a:cxn ang="0">
                    <a:pos x="123" y="177"/>
                  </a:cxn>
                  <a:cxn ang="0">
                    <a:pos x="36" y="170"/>
                  </a:cxn>
                  <a:cxn ang="0">
                    <a:pos x="140" y="154"/>
                  </a:cxn>
                  <a:cxn ang="0">
                    <a:pos x="50" y="147"/>
                  </a:cxn>
                  <a:cxn ang="0">
                    <a:pos x="156" y="132"/>
                  </a:cxn>
                  <a:cxn ang="0">
                    <a:pos x="66" y="121"/>
                  </a:cxn>
                  <a:cxn ang="0">
                    <a:pos x="173" y="109"/>
                  </a:cxn>
                  <a:cxn ang="0">
                    <a:pos x="69" y="97"/>
                  </a:cxn>
                  <a:cxn ang="0">
                    <a:pos x="156" y="85"/>
                  </a:cxn>
                  <a:cxn ang="0">
                    <a:pos x="52" y="71"/>
                  </a:cxn>
                  <a:cxn ang="0">
                    <a:pos x="142" y="64"/>
                  </a:cxn>
                  <a:cxn ang="0">
                    <a:pos x="38" y="47"/>
                  </a:cxn>
                  <a:cxn ang="0">
                    <a:pos x="125" y="40"/>
                  </a:cxn>
                  <a:cxn ang="0">
                    <a:pos x="22" y="24"/>
                  </a:cxn>
                  <a:cxn ang="0">
                    <a:pos x="109" y="17"/>
                  </a:cxn>
                  <a:cxn ang="0">
                    <a:pos x="5" y="0"/>
                  </a:cxn>
                  <a:cxn ang="0">
                    <a:pos x="123" y="0"/>
                  </a:cxn>
                  <a:cxn ang="0">
                    <a:pos x="166" y="62"/>
                  </a:cxn>
                  <a:cxn ang="0">
                    <a:pos x="203" y="0"/>
                  </a:cxn>
                  <a:cxn ang="0">
                    <a:pos x="272" y="0"/>
                  </a:cxn>
                  <a:cxn ang="0">
                    <a:pos x="196" y="109"/>
                  </a:cxn>
                  <a:cxn ang="0">
                    <a:pos x="279" y="217"/>
                  </a:cxn>
                  <a:cxn ang="0">
                    <a:pos x="211" y="217"/>
                  </a:cxn>
                  <a:cxn ang="0">
                    <a:pos x="166" y="151"/>
                  </a:cxn>
                  <a:cxn ang="0">
                    <a:pos x="118" y="217"/>
                  </a:cxn>
                  <a:cxn ang="0">
                    <a:pos x="0" y="217"/>
                  </a:cxn>
                  <a:cxn ang="0">
                    <a:pos x="0" y="217"/>
                  </a:cxn>
                </a:cxnLst>
                <a:rect l="0" t="0" r="r" b="b"/>
                <a:pathLst>
                  <a:path w="279" h="217">
                    <a:moveTo>
                      <a:pt x="0" y="217"/>
                    </a:moveTo>
                    <a:lnTo>
                      <a:pt x="107" y="201"/>
                    </a:lnTo>
                    <a:lnTo>
                      <a:pt x="19" y="194"/>
                    </a:lnTo>
                    <a:lnTo>
                      <a:pt x="123" y="177"/>
                    </a:lnTo>
                    <a:lnTo>
                      <a:pt x="36" y="170"/>
                    </a:lnTo>
                    <a:lnTo>
                      <a:pt x="140" y="154"/>
                    </a:lnTo>
                    <a:lnTo>
                      <a:pt x="50" y="147"/>
                    </a:lnTo>
                    <a:lnTo>
                      <a:pt x="156" y="132"/>
                    </a:lnTo>
                    <a:lnTo>
                      <a:pt x="66" y="121"/>
                    </a:lnTo>
                    <a:lnTo>
                      <a:pt x="173" y="109"/>
                    </a:lnTo>
                    <a:lnTo>
                      <a:pt x="69" y="97"/>
                    </a:lnTo>
                    <a:lnTo>
                      <a:pt x="156" y="85"/>
                    </a:lnTo>
                    <a:lnTo>
                      <a:pt x="52" y="71"/>
                    </a:lnTo>
                    <a:lnTo>
                      <a:pt x="142" y="64"/>
                    </a:lnTo>
                    <a:lnTo>
                      <a:pt x="38" y="47"/>
                    </a:lnTo>
                    <a:lnTo>
                      <a:pt x="125" y="40"/>
                    </a:lnTo>
                    <a:lnTo>
                      <a:pt x="22" y="24"/>
                    </a:lnTo>
                    <a:lnTo>
                      <a:pt x="109" y="17"/>
                    </a:lnTo>
                    <a:lnTo>
                      <a:pt x="5" y="0"/>
                    </a:lnTo>
                    <a:lnTo>
                      <a:pt x="123" y="0"/>
                    </a:lnTo>
                    <a:lnTo>
                      <a:pt x="166" y="62"/>
                    </a:lnTo>
                    <a:lnTo>
                      <a:pt x="203" y="0"/>
                    </a:lnTo>
                    <a:lnTo>
                      <a:pt x="272" y="0"/>
                    </a:lnTo>
                    <a:lnTo>
                      <a:pt x="196" y="109"/>
                    </a:lnTo>
                    <a:lnTo>
                      <a:pt x="279" y="217"/>
                    </a:lnTo>
                    <a:lnTo>
                      <a:pt x="211" y="217"/>
                    </a:lnTo>
                    <a:lnTo>
                      <a:pt x="166" y="151"/>
                    </a:lnTo>
                    <a:lnTo>
                      <a:pt x="118" y="217"/>
                    </a:lnTo>
                    <a:lnTo>
                      <a:pt x="0" y="217"/>
                    </a:lnTo>
                    <a:lnTo>
                      <a:pt x="0" y="217"/>
                    </a:lnTo>
                    <a:close/>
                  </a:path>
                </a:pathLst>
              </a:custGeom>
              <a:solidFill>
                <a:srgbClr val="21449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3" name="Freeform 15"/>
              <p:cNvSpPr>
                <a:spLocks noEditPoints="1"/>
              </p:cNvSpPr>
              <p:nvPr/>
            </p:nvSpPr>
            <p:spPr bwMode="auto">
              <a:xfrm>
                <a:off x="3849" y="3445"/>
                <a:ext cx="7" cy="6"/>
              </a:xfrm>
              <a:custGeom>
                <a:avLst/>
                <a:gdLst/>
                <a:ahLst/>
                <a:cxnLst>
                  <a:cxn ang="0">
                    <a:pos x="7" y="9"/>
                  </a:cxn>
                  <a:cxn ang="0">
                    <a:pos x="10" y="9"/>
                  </a:cxn>
                  <a:cxn ang="0">
                    <a:pos x="13" y="7"/>
                  </a:cxn>
                  <a:cxn ang="0">
                    <a:pos x="11" y="5"/>
                  </a:cxn>
                  <a:cxn ang="0">
                    <a:pos x="7" y="5"/>
                  </a:cxn>
                  <a:cxn ang="0">
                    <a:pos x="7" y="9"/>
                  </a:cxn>
                  <a:cxn ang="0">
                    <a:pos x="11" y="4"/>
                  </a:cxn>
                  <a:cxn ang="0">
                    <a:pos x="15" y="7"/>
                  </a:cxn>
                  <a:cxn ang="0">
                    <a:pos x="14" y="9"/>
                  </a:cxn>
                  <a:cxn ang="0">
                    <a:pos x="14" y="9"/>
                  </a:cxn>
                  <a:cxn ang="0">
                    <a:pos x="14" y="10"/>
                  </a:cxn>
                  <a:cxn ang="0">
                    <a:pos x="15" y="12"/>
                  </a:cxn>
                  <a:cxn ang="0">
                    <a:pos x="15" y="13"/>
                  </a:cxn>
                  <a:cxn ang="0">
                    <a:pos x="15" y="13"/>
                  </a:cxn>
                  <a:cxn ang="0">
                    <a:pos x="15" y="13"/>
                  </a:cxn>
                  <a:cxn ang="0">
                    <a:pos x="15" y="14"/>
                  </a:cxn>
                  <a:cxn ang="0">
                    <a:pos x="15" y="14"/>
                  </a:cxn>
                  <a:cxn ang="0">
                    <a:pos x="14" y="14"/>
                  </a:cxn>
                  <a:cxn ang="0">
                    <a:pos x="13" y="13"/>
                  </a:cxn>
                  <a:cxn ang="0">
                    <a:pos x="10" y="10"/>
                  </a:cxn>
                  <a:cxn ang="0">
                    <a:pos x="7" y="10"/>
                  </a:cxn>
                  <a:cxn ang="0">
                    <a:pos x="7" y="14"/>
                  </a:cxn>
                  <a:cxn ang="0">
                    <a:pos x="6" y="14"/>
                  </a:cxn>
                  <a:cxn ang="0">
                    <a:pos x="6" y="4"/>
                  </a:cxn>
                  <a:cxn ang="0">
                    <a:pos x="11" y="4"/>
                  </a:cxn>
                  <a:cxn ang="0">
                    <a:pos x="2" y="9"/>
                  </a:cxn>
                  <a:cxn ang="0">
                    <a:pos x="11" y="17"/>
                  </a:cxn>
                  <a:cxn ang="0">
                    <a:pos x="19" y="9"/>
                  </a:cxn>
                  <a:cxn ang="0">
                    <a:pos x="11" y="1"/>
                  </a:cxn>
                  <a:cxn ang="0">
                    <a:pos x="2" y="9"/>
                  </a:cxn>
                  <a:cxn ang="0">
                    <a:pos x="21" y="9"/>
                  </a:cxn>
                  <a:cxn ang="0">
                    <a:pos x="11" y="19"/>
                  </a:cxn>
                  <a:cxn ang="0">
                    <a:pos x="0" y="9"/>
                  </a:cxn>
                  <a:cxn ang="0">
                    <a:pos x="11" y="0"/>
                  </a:cxn>
                  <a:cxn ang="0">
                    <a:pos x="21" y="9"/>
                  </a:cxn>
                </a:cxnLst>
                <a:rect l="0" t="0" r="r" b="b"/>
                <a:pathLst>
                  <a:path w="21" h="19">
                    <a:moveTo>
                      <a:pt x="7" y="9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12" y="9"/>
                      <a:pt x="13" y="8"/>
                      <a:pt x="13" y="7"/>
                    </a:cubicBezTo>
                    <a:cubicBezTo>
                      <a:pt x="13" y="6"/>
                      <a:pt x="12" y="5"/>
                      <a:pt x="11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9"/>
                      <a:pt x="7" y="9"/>
                      <a:pt x="7" y="9"/>
                    </a:cubicBezTo>
                    <a:close/>
                    <a:moveTo>
                      <a:pt x="11" y="4"/>
                    </a:moveTo>
                    <a:cubicBezTo>
                      <a:pt x="14" y="4"/>
                      <a:pt x="15" y="5"/>
                      <a:pt x="15" y="7"/>
                    </a:cubicBezTo>
                    <a:cubicBezTo>
                      <a:pt x="15" y="8"/>
                      <a:pt x="15" y="8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1"/>
                      <a:pt x="15" y="11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3"/>
                    </a:cubicBezTo>
                    <a:cubicBezTo>
                      <a:pt x="13" y="10"/>
                      <a:pt x="13" y="10"/>
                      <a:pt x="10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1" y="4"/>
                      <a:pt x="11" y="4"/>
                      <a:pt x="11" y="4"/>
                    </a:cubicBezTo>
                    <a:close/>
                    <a:moveTo>
                      <a:pt x="2" y="9"/>
                    </a:moveTo>
                    <a:cubicBezTo>
                      <a:pt x="2" y="14"/>
                      <a:pt x="6" y="17"/>
                      <a:pt x="11" y="17"/>
                    </a:cubicBezTo>
                    <a:cubicBezTo>
                      <a:pt x="15" y="17"/>
                      <a:pt x="19" y="14"/>
                      <a:pt x="19" y="9"/>
                    </a:cubicBezTo>
                    <a:cubicBezTo>
                      <a:pt x="19" y="4"/>
                      <a:pt x="15" y="1"/>
                      <a:pt x="11" y="1"/>
                    </a:cubicBezTo>
                    <a:cubicBezTo>
                      <a:pt x="6" y="1"/>
                      <a:pt x="2" y="4"/>
                      <a:pt x="2" y="9"/>
                    </a:cubicBezTo>
                    <a:close/>
                    <a:moveTo>
                      <a:pt x="21" y="9"/>
                    </a:moveTo>
                    <a:cubicBezTo>
                      <a:pt x="21" y="14"/>
                      <a:pt x="16" y="19"/>
                      <a:pt x="11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6" y="0"/>
                      <a:pt x="21" y="4"/>
                      <a:pt x="21" y="9"/>
                    </a:cubicBezTo>
                    <a:close/>
                  </a:path>
                </a:pathLst>
              </a:custGeom>
              <a:solidFill>
                <a:srgbClr val="21449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3728" y="3491"/>
                <a:ext cx="10" cy="14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7"/>
                  </a:cxn>
                  <a:cxn ang="0">
                    <a:pos x="15" y="33"/>
                  </a:cxn>
                  <a:cxn ang="0">
                    <a:pos x="22" y="28"/>
                  </a:cxn>
                  <a:cxn ang="0">
                    <a:pos x="18" y="23"/>
                  </a:cxn>
                  <a:cxn ang="0">
                    <a:pos x="13" y="22"/>
                  </a:cxn>
                  <a:cxn ang="0">
                    <a:pos x="1" y="12"/>
                  </a:cxn>
                  <a:cxn ang="0">
                    <a:pos x="16" y="0"/>
                  </a:cxn>
                  <a:cxn ang="0">
                    <a:pos x="30" y="11"/>
                  </a:cxn>
                  <a:cxn ang="0">
                    <a:pos x="22" y="11"/>
                  </a:cxn>
                  <a:cxn ang="0">
                    <a:pos x="16" y="5"/>
                  </a:cxn>
                  <a:cxn ang="0">
                    <a:pos x="9" y="10"/>
                  </a:cxn>
                  <a:cxn ang="0">
                    <a:pos x="14" y="15"/>
                  </a:cxn>
                  <a:cxn ang="0">
                    <a:pos x="19" y="16"/>
                  </a:cxn>
                  <a:cxn ang="0">
                    <a:pos x="29" y="21"/>
                  </a:cxn>
                  <a:cxn ang="0">
                    <a:pos x="30" y="27"/>
                  </a:cxn>
                  <a:cxn ang="0">
                    <a:pos x="14" y="39"/>
                  </a:cxn>
                  <a:cxn ang="0">
                    <a:pos x="0" y="28"/>
                  </a:cxn>
                  <a:cxn ang="0">
                    <a:pos x="0" y="26"/>
                  </a:cxn>
                  <a:cxn ang="0">
                    <a:pos x="8" y="26"/>
                  </a:cxn>
                </a:cxnLst>
                <a:rect l="0" t="0" r="r" b="b"/>
                <a:pathLst>
                  <a:path w="30" h="39">
                    <a:moveTo>
                      <a:pt x="8" y="26"/>
                    </a:moveTo>
                    <a:cubicBezTo>
                      <a:pt x="8" y="26"/>
                      <a:pt x="8" y="26"/>
                      <a:pt x="8" y="27"/>
                    </a:cubicBezTo>
                    <a:cubicBezTo>
                      <a:pt x="8" y="31"/>
                      <a:pt x="10" y="33"/>
                      <a:pt x="15" y="33"/>
                    </a:cubicBezTo>
                    <a:cubicBezTo>
                      <a:pt x="19" y="33"/>
                      <a:pt x="22" y="31"/>
                      <a:pt x="22" y="28"/>
                    </a:cubicBezTo>
                    <a:cubicBezTo>
                      <a:pt x="22" y="25"/>
                      <a:pt x="21" y="24"/>
                      <a:pt x="18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5" y="20"/>
                      <a:pt x="1" y="17"/>
                      <a:pt x="1" y="12"/>
                    </a:cubicBezTo>
                    <a:cubicBezTo>
                      <a:pt x="1" y="5"/>
                      <a:pt x="7" y="0"/>
                      <a:pt x="16" y="0"/>
                    </a:cubicBezTo>
                    <a:cubicBezTo>
                      <a:pt x="25" y="0"/>
                      <a:pt x="29" y="4"/>
                      <a:pt x="30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7"/>
                      <a:pt x="20" y="5"/>
                      <a:pt x="16" y="5"/>
                    </a:cubicBezTo>
                    <a:cubicBezTo>
                      <a:pt x="11" y="5"/>
                      <a:pt x="9" y="7"/>
                      <a:pt x="9" y="10"/>
                    </a:cubicBezTo>
                    <a:cubicBezTo>
                      <a:pt x="9" y="13"/>
                      <a:pt x="10" y="14"/>
                      <a:pt x="14" y="1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5" y="18"/>
                      <a:pt x="27" y="19"/>
                      <a:pt x="29" y="21"/>
                    </a:cubicBezTo>
                    <a:cubicBezTo>
                      <a:pt x="30" y="23"/>
                      <a:pt x="30" y="25"/>
                      <a:pt x="30" y="27"/>
                    </a:cubicBezTo>
                    <a:cubicBezTo>
                      <a:pt x="30" y="34"/>
                      <a:pt x="24" y="39"/>
                      <a:pt x="14" y="39"/>
                    </a:cubicBezTo>
                    <a:cubicBezTo>
                      <a:pt x="5" y="39"/>
                      <a:pt x="0" y="34"/>
                      <a:pt x="0" y="28"/>
                    </a:cubicBezTo>
                    <a:cubicBezTo>
                      <a:pt x="0" y="27"/>
                      <a:pt x="0" y="26"/>
                      <a:pt x="0" y="26"/>
                    </a:cubicBezTo>
                    <a:cubicBezTo>
                      <a:pt x="8" y="26"/>
                      <a:pt x="8" y="26"/>
                      <a:pt x="8" y="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3744" y="3491"/>
                <a:ext cx="11" cy="1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19"/>
                  </a:cxn>
                  <a:cxn ang="0">
                    <a:pos x="18" y="6"/>
                  </a:cxn>
                  <a:cxn ang="0">
                    <a:pos x="28" y="20"/>
                  </a:cxn>
                  <a:cxn ang="0">
                    <a:pos x="18" y="33"/>
                  </a:cxn>
                  <a:cxn ang="0">
                    <a:pos x="8" y="20"/>
                  </a:cxn>
                  <a:cxn ang="0">
                    <a:pos x="0" y="20"/>
                  </a:cxn>
                  <a:cxn ang="0">
                    <a:pos x="18" y="39"/>
                  </a:cxn>
                  <a:cxn ang="0">
                    <a:pos x="36" y="20"/>
                  </a:cxn>
                  <a:cxn ang="0">
                    <a:pos x="18" y="0"/>
                  </a:cxn>
                  <a:cxn ang="0">
                    <a:pos x="0" y="20"/>
                  </a:cxn>
                </a:cxnLst>
                <a:rect l="0" t="0" r="r" b="b"/>
                <a:pathLst>
                  <a:path w="36" h="39">
                    <a:moveTo>
                      <a:pt x="8" y="20"/>
                    </a:moveTo>
                    <a:cubicBezTo>
                      <a:pt x="8" y="20"/>
                      <a:pt x="8" y="19"/>
                      <a:pt x="8" y="19"/>
                    </a:cubicBezTo>
                    <a:cubicBezTo>
                      <a:pt x="8" y="11"/>
                      <a:pt x="12" y="6"/>
                      <a:pt x="18" y="6"/>
                    </a:cubicBezTo>
                    <a:cubicBezTo>
                      <a:pt x="25" y="6"/>
                      <a:pt x="28" y="10"/>
                      <a:pt x="28" y="20"/>
                    </a:cubicBezTo>
                    <a:cubicBezTo>
                      <a:pt x="28" y="28"/>
                      <a:pt x="25" y="33"/>
                      <a:pt x="18" y="33"/>
                    </a:cubicBezTo>
                    <a:cubicBezTo>
                      <a:pt x="12" y="33"/>
                      <a:pt x="9" y="29"/>
                      <a:pt x="8" y="20"/>
                    </a:cubicBezTo>
                    <a:close/>
                    <a:moveTo>
                      <a:pt x="0" y="20"/>
                    </a:moveTo>
                    <a:cubicBezTo>
                      <a:pt x="0" y="31"/>
                      <a:pt x="7" y="39"/>
                      <a:pt x="18" y="39"/>
                    </a:cubicBezTo>
                    <a:cubicBezTo>
                      <a:pt x="30" y="39"/>
                      <a:pt x="36" y="31"/>
                      <a:pt x="36" y="20"/>
                    </a:cubicBezTo>
                    <a:cubicBezTo>
                      <a:pt x="36" y="7"/>
                      <a:pt x="30" y="0"/>
                      <a:pt x="18" y="0"/>
                    </a:cubicBezTo>
                    <a:cubicBezTo>
                      <a:pt x="7" y="0"/>
                      <a:pt x="0" y="7"/>
                      <a:pt x="0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6" name="Freeform 18"/>
              <p:cNvSpPr>
                <a:spLocks/>
              </p:cNvSpPr>
              <p:nvPr/>
            </p:nvSpPr>
            <p:spPr bwMode="auto">
              <a:xfrm>
                <a:off x="3761" y="3491"/>
                <a:ext cx="8" cy="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7" y="0"/>
                  </a:cxn>
                  <a:cxn ang="0">
                    <a:pos x="57" y="14"/>
                  </a:cxn>
                  <a:cxn ang="0">
                    <a:pos x="17" y="14"/>
                  </a:cxn>
                  <a:cxn ang="0">
                    <a:pos x="17" y="35"/>
                  </a:cxn>
                  <a:cxn ang="0">
                    <a:pos x="55" y="35"/>
                  </a:cxn>
                  <a:cxn ang="0">
                    <a:pos x="55" y="47"/>
                  </a:cxn>
                  <a:cxn ang="0">
                    <a:pos x="17" y="47"/>
                  </a:cxn>
                  <a:cxn ang="0">
                    <a:pos x="17" y="87"/>
                  </a:cxn>
                  <a:cxn ang="0">
                    <a:pos x="0" y="8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7" h="87">
                    <a:moveTo>
                      <a:pt x="0" y="0"/>
                    </a:moveTo>
                    <a:lnTo>
                      <a:pt x="57" y="0"/>
                    </a:lnTo>
                    <a:lnTo>
                      <a:pt x="57" y="14"/>
                    </a:lnTo>
                    <a:lnTo>
                      <a:pt x="17" y="14"/>
                    </a:lnTo>
                    <a:lnTo>
                      <a:pt x="17" y="35"/>
                    </a:lnTo>
                    <a:lnTo>
                      <a:pt x="55" y="35"/>
                    </a:lnTo>
                    <a:lnTo>
                      <a:pt x="55" y="47"/>
                    </a:lnTo>
                    <a:lnTo>
                      <a:pt x="17" y="47"/>
                    </a:lnTo>
                    <a:lnTo>
                      <a:pt x="17" y="87"/>
                    </a:lnTo>
                    <a:lnTo>
                      <a:pt x="0" y="8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7" name="Freeform 19"/>
              <p:cNvSpPr>
                <a:spLocks/>
              </p:cNvSpPr>
              <p:nvPr/>
            </p:nvSpPr>
            <p:spPr bwMode="auto">
              <a:xfrm>
                <a:off x="3773" y="3491"/>
                <a:ext cx="11" cy="14"/>
              </a:xfrm>
              <a:custGeom>
                <a:avLst/>
                <a:gdLst/>
                <a:ahLst/>
                <a:cxnLst>
                  <a:cxn ang="0">
                    <a:pos x="47" y="87"/>
                  </a:cxn>
                  <a:cxn ang="0">
                    <a:pos x="28" y="87"/>
                  </a:cxn>
                  <a:cxn ang="0">
                    <a:pos x="28" y="14"/>
                  </a:cxn>
                  <a:cxn ang="0">
                    <a:pos x="0" y="1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4"/>
                  </a:cxn>
                  <a:cxn ang="0">
                    <a:pos x="47" y="14"/>
                  </a:cxn>
                  <a:cxn ang="0">
                    <a:pos x="47" y="87"/>
                  </a:cxn>
                  <a:cxn ang="0">
                    <a:pos x="47" y="87"/>
                  </a:cxn>
                </a:cxnLst>
                <a:rect l="0" t="0" r="r" b="b"/>
                <a:pathLst>
                  <a:path w="75" h="87">
                    <a:moveTo>
                      <a:pt x="47" y="87"/>
                    </a:moveTo>
                    <a:lnTo>
                      <a:pt x="28" y="87"/>
                    </a:lnTo>
                    <a:lnTo>
                      <a:pt x="28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4"/>
                    </a:lnTo>
                    <a:lnTo>
                      <a:pt x="47" y="14"/>
                    </a:lnTo>
                    <a:lnTo>
                      <a:pt x="47" y="87"/>
                    </a:lnTo>
                    <a:lnTo>
                      <a:pt x="47" y="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8" name="Freeform 20"/>
              <p:cNvSpPr>
                <a:spLocks/>
              </p:cNvSpPr>
              <p:nvPr/>
            </p:nvSpPr>
            <p:spPr bwMode="auto">
              <a:xfrm>
                <a:off x="3788" y="3491"/>
                <a:ext cx="18" cy="14"/>
              </a:xfrm>
              <a:custGeom>
                <a:avLst/>
                <a:gdLst/>
                <a:ahLst/>
                <a:cxnLst>
                  <a:cxn ang="0">
                    <a:pos x="106" y="87"/>
                  </a:cxn>
                  <a:cxn ang="0">
                    <a:pos x="87" y="87"/>
                  </a:cxn>
                  <a:cxn ang="0">
                    <a:pos x="66" y="21"/>
                  </a:cxn>
                  <a:cxn ang="0">
                    <a:pos x="45" y="87"/>
                  </a:cxn>
                  <a:cxn ang="0">
                    <a:pos x="26" y="87"/>
                  </a:cxn>
                  <a:cxn ang="0">
                    <a:pos x="0" y="0"/>
                  </a:cxn>
                  <a:cxn ang="0">
                    <a:pos x="19" y="0"/>
                  </a:cxn>
                  <a:cxn ang="0">
                    <a:pos x="38" y="61"/>
                  </a:cxn>
                  <a:cxn ang="0">
                    <a:pos x="57" y="0"/>
                  </a:cxn>
                  <a:cxn ang="0">
                    <a:pos x="78" y="0"/>
                  </a:cxn>
                  <a:cxn ang="0">
                    <a:pos x="97" y="61"/>
                  </a:cxn>
                  <a:cxn ang="0">
                    <a:pos x="113" y="0"/>
                  </a:cxn>
                  <a:cxn ang="0">
                    <a:pos x="132" y="0"/>
                  </a:cxn>
                  <a:cxn ang="0">
                    <a:pos x="106" y="87"/>
                  </a:cxn>
                  <a:cxn ang="0">
                    <a:pos x="106" y="87"/>
                  </a:cxn>
                </a:cxnLst>
                <a:rect l="0" t="0" r="r" b="b"/>
                <a:pathLst>
                  <a:path w="132" h="87">
                    <a:moveTo>
                      <a:pt x="106" y="87"/>
                    </a:moveTo>
                    <a:lnTo>
                      <a:pt x="87" y="87"/>
                    </a:lnTo>
                    <a:lnTo>
                      <a:pt x="66" y="21"/>
                    </a:lnTo>
                    <a:lnTo>
                      <a:pt x="45" y="87"/>
                    </a:lnTo>
                    <a:lnTo>
                      <a:pt x="26" y="87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8" y="61"/>
                    </a:lnTo>
                    <a:lnTo>
                      <a:pt x="57" y="0"/>
                    </a:lnTo>
                    <a:lnTo>
                      <a:pt x="78" y="0"/>
                    </a:lnTo>
                    <a:lnTo>
                      <a:pt x="97" y="61"/>
                    </a:lnTo>
                    <a:lnTo>
                      <a:pt x="113" y="0"/>
                    </a:lnTo>
                    <a:lnTo>
                      <a:pt x="132" y="0"/>
                    </a:lnTo>
                    <a:lnTo>
                      <a:pt x="106" y="87"/>
                    </a:lnTo>
                    <a:lnTo>
                      <a:pt x="106" y="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9" name="Freeform 21"/>
              <p:cNvSpPr>
                <a:spLocks noEditPoints="1"/>
              </p:cNvSpPr>
              <p:nvPr/>
            </p:nvSpPr>
            <p:spPr bwMode="auto">
              <a:xfrm>
                <a:off x="3808" y="3491"/>
                <a:ext cx="13" cy="14"/>
              </a:xfrm>
              <a:custGeom>
                <a:avLst/>
                <a:gdLst/>
                <a:ahLst/>
                <a:cxnLst>
                  <a:cxn ang="0">
                    <a:pos x="31" y="54"/>
                  </a:cxn>
                  <a:cxn ang="0">
                    <a:pos x="45" y="14"/>
                  </a:cxn>
                  <a:cxn ang="0">
                    <a:pos x="59" y="54"/>
                  </a:cxn>
                  <a:cxn ang="0">
                    <a:pos x="31" y="54"/>
                  </a:cxn>
                  <a:cxn ang="0">
                    <a:pos x="31" y="54"/>
                  </a:cxn>
                  <a:cxn ang="0">
                    <a:pos x="23" y="68"/>
                  </a:cxn>
                  <a:cxn ang="0">
                    <a:pos x="64" y="68"/>
                  </a:cxn>
                  <a:cxn ang="0">
                    <a:pos x="71" y="87"/>
                  </a:cxn>
                  <a:cxn ang="0">
                    <a:pos x="90" y="87"/>
                  </a:cxn>
                  <a:cxn ang="0">
                    <a:pos x="57" y="0"/>
                  </a:cxn>
                  <a:cxn ang="0">
                    <a:pos x="33" y="0"/>
                  </a:cxn>
                  <a:cxn ang="0">
                    <a:pos x="0" y="87"/>
                  </a:cxn>
                  <a:cxn ang="0">
                    <a:pos x="19" y="87"/>
                  </a:cxn>
                  <a:cxn ang="0">
                    <a:pos x="23" y="68"/>
                  </a:cxn>
                  <a:cxn ang="0">
                    <a:pos x="23" y="68"/>
                  </a:cxn>
                </a:cxnLst>
                <a:rect l="0" t="0" r="r" b="b"/>
                <a:pathLst>
                  <a:path w="90" h="87">
                    <a:moveTo>
                      <a:pt x="31" y="54"/>
                    </a:moveTo>
                    <a:lnTo>
                      <a:pt x="45" y="14"/>
                    </a:lnTo>
                    <a:lnTo>
                      <a:pt x="59" y="54"/>
                    </a:lnTo>
                    <a:lnTo>
                      <a:pt x="31" y="54"/>
                    </a:lnTo>
                    <a:lnTo>
                      <a:pt x="31" y="54"/>
                    </a:lnTo>
                    <a:close/>
                    <a:moveTo>
                      <a:pt x="23" y="68"/>
                    </a:moveTo>
                    <a:lnTo>
                      <a:pt x="64" y="68"/>
                    </a:lnTo>
                    <a:lnTo>
                      <a:pt x="71" y="87"/>
                    </a:lnTo>
                    <a:lnTo>
                      <a:pt x="90" y="87"/>
                    </a:lnTo>
                    <a:lnTo>
                      <a:pt x="57" y="0"/>
                    </a:lnTo>
                    <a:lnTo>
                      <a:pt x="33" y="0"/>
                    </a:lnTo>
                    <a:lnTo>
                      <a:pt x="0" y="87"/>
                    </a:lnTo>
                    <a:lnTo>
                      <a:pt x="19" y="87"/>
                    </a:lnTo>
                    <a:lnTo>
                      <a:pt x="23" y="68"/>
                    </a:lnTo>
                    <a:lnTo>
                      <a:pt x="23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40" name="Freeform 22"/>
              <p:cNvSpPr>
                <a:spLocks noEditPoints="1"/>
              </p:cNvSpPr>
              <p:nvPr/>
            </p:nvSpPr>
            <p:spPr bwMode="auto">
              <a:xfrm>
                <a:off x="3825" y="3491"/>
                <a:ext cx="10" cy="14"/>
              </a:xfrm>
              <a:custGeom>
                <a:avLst/>
                <a:gdLst/>
                <a:ahLst/>
                <a:cxnLst>
                  <a:cxn ang="0">
                    <a:pos x="7" y="16"/>
                  </a:cxn>
                  <a:cxn ang="0">
                    <a:pos x="7" y="6"/>
                  </a:cxn>
                  <a:cxn ang="0">
                    <a:pos x="14" y="6"/>
                  </a:cxn>
                  <a:cxn ang="0">
                    <a:pos x="21" y="11"/>
                  </a:cxn>
                  <a:cxn ang="0">
                    <a:pos x="14" y="16"/>
                  </a:cxn>
                  <a:cxn ang="0">
                    <a:pos x="7" y="16"/>
                  </a:cxn>
                  <a:cxn ang="0">
                    <a:pos x="7" y="22"/>
                  </a:cxn>
                  <a:cxn ang="0">
                    <a:pos x="14" y="22"/>
                  </a:cxn>
                  <a:cxn ang="0">
                    <a:pos x="20" y="27"/>
                  </a:cxn>
                  <a:cxn ang="0">
                    <a:pos x="20" y="31"/>
                  </a:cxn>
                  <a:cxn ang="0">
                    <a:pos x="21" y="33"/>
                  </a:cxn>
                  <a:cxn ang="0">
                    <a:pos x="21" y="37"/>
                  </a:cxn>
                  <a:cxn ang="0">
                    <a:pos x="29" y="37"/>
                  </a:cxn>
                  <a:cxn ang="0">
                    <a:pos x="28" y="32"/>
                  </a:cxn>
                  <a:cxn ang="0">
                    <a:pos x="28" y="30"/>
                  </a:cxn>
                  <a:cxn ang="0">
                    <a:pos x="28" y="26"/>
                  </a:cxn>
                  <a:cxn ang="0">
                    <a:pos x="21" y="18"/>
                  </a:cxn>
                  <a:cxn ang="0">
                    <a:pos x="26" y="16"/>
                  </a:cxn>
                  <a:cxn ang="0">
                    <a:pos x="29" y="9"/>
                  </a:cxn>
                  <a:cxn ang="0">
                    <a:pos x="25" y="3"/>
                  </a:cxn>
                  <a:cxn ang="0">
                    <a:pos x="16" y="0"/>
                  </a:cxn>
                  <a:cxn ang="0">
                    <a:pos x="0" y="0"/>
                  </a:cxn>
                  <a:cxn ang="0">
                    <a:pos x="0" y="37"/>
                  </a:cxn>
                  <a:cxn ang="0">
                    <a:pos x="7" y="37"/>
                  </a:cxn>
                  <a:cxn ang="0">
                    <a:pos x="7" y="22"/>
                  </a:cxn>
                </a:cxnLst>
                <a:rect l="0" t="0" r="r" b="b"/>
                <a:pathLst>
                  <a:path w="29" h="37">
                    <a:moveTo>
                      <a:pt x="7" y="16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9" y="6"/>
                      <a:pt x="21" y="7"/>
                      <a:pt x="21" y="11"/>
                    </a:cubicBezTo>
                    <a:cubicBezTo>
                      <a:pt x="21" y="14"/>
                      <a:pt x="18" y="16"/>
                      <a:pt x="14" y="16"/>
                    </a:cubicBezTo>
                    <a:cubicBezTo>
                      <a:pt x="7" y="16"/>
                      <a:pt x="7" y="16"/>
                      <a:pt x="7" y="16"/>
                    </a:cubicBezTo>
                    <a:close/>
                    <a:moveTo>
                      <a:pt x="7" y="22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8" y="22"/>
                      <a:pt x="20" y="23"/>
                      <a:pt x="20" y="27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5"/>
                      <a:pt x="21" y="36"/>
                      <a:pt x="21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5"/>
                      <a:pt x="29" y="35"/>
                      <a:pt x="28" y="3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1"/>
                      <a:pt x="25" y="19"/>
                      <a:pt x="21" y="18"/>
                    </a:cubicBezTo>
                    <a:cubicBezTo>
                      <a:pt x="23" y="18"/>
                      <a:pt x="24" y="17"/>
                      <a:pt x="26" y="16"/>
                    </a:cubicBezTo>
                    <a:cubicBezTo>
                      <a:pt x="28" y="14"/>
                      <a:pt x="29" y="12"/>
                      <a:pt x="29" y="9"/>
                    </a:cubicBezTo>
                    <a:cubicBezTo>
                      <a:pt x="29" y="7"/>
                      <a:pt x="28" y="4"/>
                      <a:pt x="25" y="3"/>
                    </a:cubicBezTo>
                    <a:cubicBezTo>
                      <a:pt x="23" y="1"/>
                      <a:pt x="21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22"/>
                      <a:pt x="7" y="22"/>
                      <a:pt x="7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841" y="3491"/>
                <a:ext cx="8" cy="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9" y="0"/>
                  </a:cxn>
                  <a:cxn ang="0">
                    <a:pos x="59" y="14"/>
                  </a:cxn>
                  <a:cxn ang="0">
                    <a:pos x="16" y="14"/>
                  </a:cxn>
                  <a:cxn ang="0">
                    <a:pos x="16" y="35"/>
                  </a:cxn>
                  <a:cxn ang="0">
                    <a:pos x="57" y="35"/>
                  </a:cxn>
                  <a:cxn ang="0">
                    <a:pos x="57" y="47"/>
                  </a:cxn>
                  <a:cxn ang="0">
                    <a:pos x="16" y="47"/>
                  </a:cxn>
                  <a:cxn ang="0">
                    <a:pos x="16" y="73"/>
                  </a:cxn>
                  <a:cxn ang="0">
                    <a:pos x="59" y="73"/>
                  </a:cxn>
                  <a:cxn ang="0">
                    <a:pos x="59" y="87"/>
                  </a:cxn>
                  <a:cxn ang="0">
                    <a:pos x="0" y="8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9" h="87">
                    <a:moveTo>
                      <a:pt x="0" y="0"/>
                    </a:moveTo>
                    <a:lnTo>
                      <a:pt x="59" y="0"/>
                    </a:lnTo>
                    <a:lnTo>
                      <a:pt x="59" y="14"/>
                    </a:lnTo>
                    <a:lnTo>
                      <a:pt x="16" y="14"/>
                    </a:lnTo>
                    <a:lnTo>
                      <a:pt x="16" y="35"/>
                    </a:lnTo>
                    <a:lnTo>
                      <a:pt x="57" y="35"/>
                    </a:lnTo>
                    <a:lnTo>
                      <a:pt x="57" y="47"/>
                    </a:lnTo>
                    <a:lnTo>
                      <a:pt x="16" y="47"/>
                    </a:lnTo>
                    <a:lnTo>
                      <a:pt x="16" y="73"/>
                    </a:lnTo>
                    <a:lnTo>
                      <a:pt x="59" y="73"/>
                    </a:lnTo>
                    <a:lnTo>
                      <a:pt x="59" y="87"/>
                    </a:lnTo>
                    <a:lnTo>
                      <a:pt x="0" y="8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1553" y="1141"/>
              <a:ext cx="217" cy="143"/>
              <a:chOff x="3960" y="3422"/>
              <a:chExt cx="181" cy="95"/>
            </a:xfrm>
          </p:grpSpPr>
          <p:sp>
            <p:nvSpPr>
              <p:cNvPr id="16" name="Freeform 25"/>
              <p:cNvSpPr>
                <a:spLocks/>
              </p:cNvSpPr>
              <p:nvPr/>
            </p:nvSpPr>
            <p:spPr bwMode="auto">
              <a:xfrm>
                <a:off x="3960" y="3481"/>
                <a:ext cx="41" cy="28"/>
              </a:xfrm>
              <a:custGeom>
                <a:avLst/>
                <a:gdLst/>
                <a:ahLst/>
                <a:cxnLst>
                  <a:cxn ang="0">
                    <a:pos x="0" y="113"/>
                  </a:cxn>
                  <a:cxn ang="0">
                    <a:pos x="23" y="113"/>
                  </a:cxn>
                  <a:cxn ang="0">
                    <a:pos x="23" y="21"/>
                  </a:cxn>
                  <a:cxn ang="0">
                    <a:pos x="59" y="101"/>
                  </a:cxn>
                  <a:cxn ang="0">
                    <a:pos x="81" y="114"/>
                  </a:cxn>
                  <a:cxn ang="0">
                    <a:pos x="102" y="101"/>
                  </a:cxn>
                  <a:cxn ang="0">
                    <a:pos x="138" y="21"/>
                  </a:cxn>
                  <a:cxn ang="0">
                    <a:pos x="138" y="113"/>
                  </a:cxn>
                  <a:cxn ang="0">
                    <a:pos x="162" y="113"/>
                  </a:cxn>
                  <a:cxn ang="0">
                    <a:pos x="162" y="21"/>
                  </a:cxn>
                  <a:cxn ang="0">
                    <a:pos x="150" y="5"/>
                  </a:cxn>
                  <a:cxn ang="0">
                    <a:pos x="116" y="17"/>
                  </a:cxn>
                  <a:cxn ang="0">
                    <a:pos x="80" y="96"/>
                  </a:cxn>
                  <a:cxn ang="0">
                    <a:pos x="46" y="17"/>
                  </a:cxn>
                  <a:cxn ang="0">
                    <a:pos x="11" y="5"/>
                  </a:cxn>
                  <a:cxn ang="0">
                    <a:pos x="0" y="21"/>
                  </a:cxn>
                  <a:cxn ang="0">
                    <a:pos x="0" y="113"/>
                  </a:cxn>
                </a:cxnLst>
                <a:rect l="0" t="0" r="r" b="b"/>
                <a:pathLst>
                  <a:path w="162" h="114">
                    <a:moveTo>
                      <a:pt x="0" y="113"/>
                    </a:move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64" y="111"/>
                      <a:pt x="69" y="114"/>
                      <a:pt x="81" y="114"/>
                    </a:cubicBezTo>
                    <a:cubicBezTo>
                      <a:pt x="92" y="114"/>
                      <a:pt x="98" y="111"/>
                      <a:pt x="102" y="101"/>
                    </a:cubicBezTo>
                    <a:cubicBezTo>
                      <a:pt x="138" y="21"/>
                      <a:pt x="138" y="21"/>
                      <a:pt x="138" y="21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62" y="113"/>
                      <a:pt x="162" y="113"/>
                      <a:pt x="162" y="113"/>
                    </a:cubicBezTo>
                    <a:cubicBezTo>
                      <a:pt x="162" y="21"/>
                      <a:pt x="162" y="21"/>
                      <a:pt x="162" y="21"/>
                    </a:cubicBezTo>
                    <a:cubicBezTo>
                      <a:pt x="162" y="12"/>
                      <a:pt x="158" y="8"/>
                      <a:pt x="150" y="5"/>
                    </a:cubicBezTo>
                    <a:cubicBezTo>
                      <a:pt x="133" y="0"/>
                      <a:pt x="121" y="5"/>
                      <a:pt x="116" y="17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1" y="5"/>
                      <a:pt x="29" y="0"/>
                      <a:pt x="11" y="5"/>
                    </a:cubicBezTo>
                    <a:cubicBezTo>
                      <a:pt x="4" y="8"/>
                      <a:pt x="0" y="12"/>
                      <a:pt x="0" y="21"/>
                    </a:cubicBezTo>
                    <a:cubicBezTo>
                      <a:pt x="0" y="113"/>
                      <a:pt x="0" y="113"/>
                      <a:pt x="0" y="113"/>
                    </a:cubicBezTo>
                    <a:close/>
                  </a:path>
                </a:pathLst>
              </a:custGeom>
              <a:solidFill>
                <a:srgbClr val="004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7" name="Freeform 26"/>
              <p:cNvSpPr>
                <a:spLocks/>
              </p:cNvSpPr>
              <p:nvPr/>
            </p:nvSpPr>
            <p:spPr bwMode="auto">
              <a:xfrm>
                <a:off x="4007" y="3490"/>
                <a:ext cx="28" cy="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0"/>
                  </a:cxn>
                  <a:cxn ang="0">
                    <a:pos x="23" y="51"/>
                  </a:cxn>
                  <a:cxn ang="0">
                    <a:pos x="37" y="60"/>
                  </a:cxn>
                  <a:cxn ang="0">
                    <a:pos x="87" y="60"/>
                  </a:cxn>
                  <a:cxn ang="0">
                    <a:pos x="87" y="0"/>
                  </a:cxn>
                  <a:cxn ang="0">
                    <a:pos x="111" y="0"/>
                  </a:cxn>
                  <a:cxn ang="0">
                    <a:pos x="111" y="82"/>
                  </a:cxn>
                  <a:cxn ang="0">
                    <a:pos x="74" y="107"/>
                  </a:cxn>
                  <a:cxn ang="0">
                    <a:pos x="0" y="107"/>
                  </a:cxn>
                  <a:cxn ang="0">
                    <a:pos x="0" y="92"/>
                  </a:cxn>
                  <a:cxn ang="0">
                    <a:pos x="74" y="92"/>
                  </a:cxn>
                  <a:cxn ang="0">
                    <a:pos x="87" y="80"/>
                  </a:cxn>
                  <a:cxn ang="0">
                    <a:pos x="87" y="74"/>
                  </a:cxn>
                  <a:cxn ang="0">
                    <a:pos x="38" y="74"/>
                  </a:cxn>
                  <a:cxn ang="0">
                    <a:pos x="0" y="52"/>
                  </a:cxn>
                  <a:cxn ang="0">
                    <a:pos x="0" y="0"/>
                  </a:cxn>
                </a:cxnLst>
                <a:rect l="0" t="0" r="r" b="b"/>
                <a:pathLst>
                  <a:path w="111" h="107">
                    <a:moveTo>
                      <a:pt x="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3"/>
                      <a:pt x="24" y="60"/>
                      <a:pt x="37" y="60"/>
                    </a:cubicBezTo>
                    <a:cubicBezTo>
                      <a:pt x="43" y="60"/>
                      <a:pt x="87" y="60"/>
                      <a:pt x="87" y="6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111" y="82"/>
                      <a:pt x="111" y="82"/>
                    </a:cubicBezTo>
                    <a:cubicBezTo>
                      <a:pt x="111" y="103"/>
                      <a:pt x="86" y="107"/>
                      <a:pt x="74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92"/>
                      <a:pt x="74" y="92"/>
                      <a:pt x="74" y="92"/>
                    </a:cubicBezTo>
                    <a:cubicBezTo>
                      <a:pt x="89" y="90"/>
                      <a:pt x="87" y="83"/>
                      <a:pt x="87" y="80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15" y="74"/>
                      <a:pt x="0" y="64"/>
                      <a:pt x="0" y="52"/>
                    </a:cubicBezTo>
                    <a:cubicBezTo>
                      <a:pt x="0" y="5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4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8" name="Freeform 27"/>
              <p:cNvSpPr>
                <a:spLocks/>
              </p:cNvSpPr>
              <p:nvPr/>
            </p:nvSpPr>
            <p:spPr bwMode="auto">
              <a:xfrm>
                <a:off x="4072" y="3422"/>
                <a:ext cx="69" cy="68"/>
              </a:xfrm>
              <a:custGeom>
                <a:avLst/>
                <a:gdLst/>
                <a:ahLst/>
                <a:cxnLst>
                  <a:cxn ang="0">
                    <a:pos x="211" y="214"/>
                  </a:cxn>
                  <a:cxn ang="0">
                    <a:pos x="206" y="224"/>
                  </a:cxn>
                  <a:cxn ang="0">
                    <a:pos x="227" y="243"/>
                  </a:cxn>
                  <a:cxn ang="0">
                    <a:pos x="260" y="262"/>
                  </a:cxn>
                  <a:cxn ang="0">
                    <a:pos x="266" y="266"/>
                  </a:cxn>
                  <a:cxn ang="0">
                    <a:pos x="258" y="255"/>
                  </a:cxn>
                  <a:cxn ang="0">
                    <a:pos x="219" y="222"/>
                  </a:cxn>
                  <a:cxn ang="0">
                    <a:pos x="231" y="218"/>
                  </a:cxn>
                  <a:cxn ang="0">
                    <a:pos x="257" y="213"/>
                  </a:cxn>
                  <a:cxn ang="0">
                    <a:pos x="248" y="201"/>
                  </a:cxn>
                  <a:cxn ang="0">
                    <a:pos x="200" y="170"/>
                  </a:cxn>
                  <a:cxn ang="0">
                    <a:pos x="186" y="153"/>
                  </a:cxn>
                  <a:cxn ang="0">
                    <a:pos x="162" y="101"/>
                  </a:cxn>
                  <a:cxn ang="0">
                    <a:pos x="70" y="27"/>
                  </a:cxn>
                  <a:cxn ang="0">
                    <a:pos x="49" y="20"/>
                  </a:cxn>
                  <a:cxn ang="0">
                    <a:pos x="16" y="47"/>
                  </a:cxn>
                  <a:cxn ang="0">
                    <a:pos x="28" y="70"/>
                  </a:cxn>
                  <a:cxn ang="0">
                    <a:pos x="44" y="105"/>
                  </a:cxn>
                  <a:cxn ang="0">
                    <a:pos x="44" y="125"/>
                  </a:cxn>
                  <a:cxn ang="0">
                    <a:pos x="68" y="195"/>
                  </a:cxn>
                  <a:cxn ang="0">
                    <a:pos x="78" y="168"/>
                  </a:cxn>
                  <a:cxn ang="0">
                    <a:pos x="85" y="183"/>
                  </a:cxn>
                  <a:cxn ang="0">
                    <a:pos x="121" y="218"/>
                  </a:cxn>
                  <a:cxn ang="0">
                    <a:pos x="121" y="217"/>
                  </a:cxn>
                  <a:cxn ang="0">
                    <a:pos x="108" y="203"/>
                  </a:cxn>
                  <a:cxn ang="0">
                    <a:pos x="80" y="153"/>
                  </a:cxn>
                  <a:cxn ang="0">
                    <a:pos x="69" y="159"/>
                  </a:cxn>
                  <a:cxn ang="0">
                    <a:pos x="63" y="186"/>
                  </a:cxn>
                  <a:cxn ang="0">
                    <a:pos x="51" y="126"/>
                  </a:cxn>
                  <a:cxn ang="0">
                    <a:pos x="49" y="99"/>
                  </a:cxn>
                  <a:cxn ang="0">
                    <a:pos x="32" y="57"/>
                  </a:cxn>
                  <a:cxn ang="0">
                    <a:pos x="13" y="29"/>
                  </a:cxn>
                  <a:cxn ang="0">
                    <a:pos x="15" y="19"/>
                  </a:cxn>
                  <a:cxn ang="0">
                    <a:pos x="44" y="30"/>
                  </a:cxn>
                  <a:cxn ang="0">
                    <a:pos x="56" y="36"/>
                  </a:cxn>
                  <a:cxn ang="0">
                    <a:pos x="99" y="50"/>
                  </a:cxn>
                  <a:cxn ang="0">
                    <a:pos x="160" y="123"/>
                  </a:cxn>
                  <a:cxn ang="0">
                    <a:pos x="185" y="174"/>
                  </a:cxn>
                  <a:cxn ang="0">
                    <a:pos x="215" y="186"/>
                  </a:cxn>
                  <a:cxn ang="0">
                    <a:pos x="245" y="209"/>
                  </a:cxn>
                </a:cxnLst>
                <a:rect l="0" t="0" r="r" b="b"/>
                <a:pathLst>
                  <a:path w="266" h="267">
                    <a:moveTo>
                      <a:pt x="245" y="209"/>
                    </a:moveTo>
                    <a:cubicBezTo>
                      <a:pt x="231" y="208"/>
                      <a:pt x="220" y="210"/>
                      <a:pt x="211" y="214"/>
                    </a:cubicBezTo>
                    <a:cubicBezTo>
                      <a:pt x="208" y="215"/>
                      <a:pt x="204" y="215"/>
                      <a:pt x="203" y="218"/>
                    </a:cubicBezTo>
                    <a:cubicBezTo>
                      <a:pt x="205" y="219"/>
                      <a:pt x="205" y="222"/>
                      <a:pt x="206" y="224"/>
                    </a:cubicBezTo>
                    <a:cubicBezTo>
                      <a:pt x="208" y="227"/>
                      <a:pt x="212" y="232"/>
                      <a:pt x="216" y="235"/>
                    </a:cubicBezTo>
                    <a:cubicBezTo>
                      <a:pt x="219" y="237"/>
                      <a:pt x="223" y="240"/>
                      <a:pt x="227" y="243"/>
                    </a:cubicBezTo>
                    <a:cubicBezTo>
                      <a:pt x="234" y="247"/>
                      <a:pt x="242" y="250"/>
                      <a:pt x="249" y="254"/>
                    </a:cubicBezTo>
                    <a:cubicBezTo>
                      <a:pt x="252" y="256"/>
                      <a:pt x="256" y="260"/>
                      <a:pt x="260" y="262"/>
                    </a:cubicBezTo>
                    <a:cubicBezTo>
                      <a:pt x="262" y="264"/>
                      <a:pt x="264" y="266"/>
                      <a:pt x="266" y="267"/>
                    </a:cubicBezTo>
                    <a:cubicBezTo>
                      <a:pt x="266" y="267"/>
                      <a:pt x="266" y="267"/>
                      <a:pt x="266" y="266"/>
                    </a:cubicBezTo>
                    <a:cubicBezTo>
                      <a:pt x="265" y="265"/>
                      <a:pt x="264" y="262"/>
                      <a:pt x="263" y="261"/>
                    </a:cubicBezTo>
                    <a:cubicBezTo>
                      <a:pt x="261" y="259"/>
                      <a:pt x="260" y="257"/>
                      <a:pt x="258" y="255"/>
                    </a:cubicBezTo>
                    <a:cubicBezTo>
                      <a:pt x="253" y="249"/>
                      <a:pt x="246" y="242"/>
                      <a:pt x="239" y="237"/>
                    </a:cubicBezTo>
                    <a:cubicBezTo>
                      <a:pt x="234" y="234"/>
                      <a:pt x="221" y="228"/>
                      <a:pt x="219" y="222"/>
                    </a:cubicBezTo>
                    <a:cubicBezTo>
                      <a:pt x="219" y="222"/>
                      <a:pt x="219" y="221"/>
                      <a:pt x="218" y="221"/>
                    </a:cubicBezTo>
                    <a:cubicBezTo>
                      <a:pt x="222" y="221"/>
                      <a:pt x="227" y="219"/>
                      <a:pt x="231" y="218"/>
                    </a:cubicBezTo>
                    <a:cubicBezTo>
                      <a:pt x="237" y="217"/>
                      <a:pt x="242" y="217"/>
                      <a:pt x="249" y="216"/>
                    </a:cubicBezTo>
                    <a:cubicBezTo>
                      <a:pt x="251" y="215"/>
                      <a:pt x="254" y="214"/>
                      <a:pt x="257" y="213"/>
                    </a:cubicBezTo>
                    <a:cubicBezTo>
                      <a:pt x="257" y="212"/>
                      <a:pt x="257" y="212"/>
                      <a:pt x="257" y="211"/>
                    </a:cubicBezTo>
                    <a:cubicBezTo>
                      <a:pt x="254" y="208"/>
                      <a:pt x="252" y="204"/>
                      <a:pt x="248" y="201"/>
                    </a:cubicBezTo>
                    <a:cubicBezTo>
                      <a:pt x="239" y="193"/>
                      <a:pt x="229" y="185"/>
                      <a:pt x="219" y="179"/>
                    </a:cubicBezTo>
                    <a:cubicBezTo>
                      <a:pt x="213" y="175"/>
                      <a:pt x="206" y="173"/>
                      <a:pt x="200" y="170"/>
                    </a:cubicBezTo>
                    <a:cubicBezTo>
                      <a:pt x="198" y="169"/>
                      <a:pt x="194" y="168"/>
                      <a:pt x="193" y="167"/>
                    </a:cubicBezTo>
                    <a:cubicBezTo>
                      <a:pt x="190" y="163"/>
                      <a:pt x="188" y="158"/>
                      <a:pt x="186" y="153"/>
                    </a:cubicBezTo>
                    <a:cubicBezTo>
                      <a:pt x="181" y="143"/>
                      <a:pt x="176" y="132"/>
                      <a:pt x="171" y="122"/>
                    </a:cubicBezTo>
                    <a:cubicBezTo>
                      <a:pt x="168" y="115"/>
                      <a:pt x="166" y="108"/>
                      <a:pt x="162" y="101"/>
                    </a:cubicBezTo>
                    <a:cubicBezTo>
                      <a:pt x="144" y="71"/>
                      <a:pt x="124" y="53"/>
                      <a:pt x="93" y="35"/>
                    </a:cubicBezTo>
                    <a:cubicBezTo>
                      <a:pt x="86" y="31"/>
                      <a:pt x="79" y="29"/>
                      <a:pt x="70" y="27"/>
                    </a:cubicBezTo>
                    <a:cubicBezTo>
                      <a:pt x="66" y="27"/>
                      <a:pt x="61" y="27"/>
                      <a:pt x="57" y="27"/>
                    </a:cubicBezTo>
                    <a:cubicBezTo>
                      <a:pt x="54" y="25"/>
                      <a:pt x="51" y="22"/>
                      <a:pt x="49" y="20"/>
                    </a:cubicBezTo>
                    <a:cubicBezTo>
                      <a:pt x="38" y="14"/>
                      <a:pt x="12" y="0"/>
                      <a:pt x="5" y="18"/>
                    </a:cubicBezTo>
                    <a:cubicBezTo>
                      <a:pt x="0" y="30"/>
                      <a:pt x="12" y="41"/>
                      <a:pt x="16" y="47"/>
                    </a:cubicBezTo>
                    <a:cubicBezTo>
                      <a:pt x="19" y="51"/>
                      <a:pt x="23" y="56"/>
                      <a:pt x="25" y="61"/>
                    </a:cubicBezTo>
                    <a:cubicBezTo>
                      <a:pt x="26" y="64"/>
                      <a:pt x="27" y="67"/>
                      <a:pt x="28" y="70"/>
                    </a:cubicBezTo>
                    <a:cubicBezTo>
                      <a:pt x="31" y="78"/>
                      <a:pt x="33" y="87"/>
                      <a:pt x="37" y="94"/>
                    </a:cubicBezTo>
                    <a:cubicBezTo>
                      <a:pt x="39" y="98"/>
                      <a:pt x="41" y="102"/>
                      <a:pt x="44" y="105"/>
                    </a:cubicBezTo>
                    <a:cubicBezTo>
                      <a:pt x="45" y="107"/>
                      <a:pt x="48" y="108"/>
                      <a:pt x="48" y="111"/>
                    </a:cubicBezTo>
                    <a:cubicBezTo>
                      <a:pt x="46" y="115"/>
                      <a:pt x="46" y="120"/>
                      <a:pt x="44" y="125"/>
                    </a:cubicBezTo>
                    <a:cubicBezTo>
                      <a:pt x="38" y="145"/>
                      <a:pt x="40" y="170"/>
                      <a:pt x="49" y="185"/>
                    </a:cubicBezTo>
                    <a:cubicBezTo>
                      <a:pt x="52" y="189"/>
                      <a:pt x="59" y="199"/>
                      <a:pt x="68" y="195"/>
                    </a:cubicBezTo>
                    <a:cubicBezTo>
                      <a:pt x="76" y="192"/>
                      <a:pt x="74" y="182"/>
                      <a:pt x="77" y="173"/>
                    </a:cubicBezTo>
                    <a:cubicBezTo>
                      <a:pt x="77" y="171"/>
                      <a:pt x="77" y="169"/>
                      <a:pt x="78" y="168"/>
                    </a:cubicBezTo>
                    <a:cubicBezTo>
                      <a:pt x="78" y="168"/>
                      <a:pt x="78" y="168"/>
                      <a:pt x="78" y="168"/>
                    </a:cubicBezTo>
                    <a:cubicBezTo>
                      <a:pt x="80" y="173"/>
                      <a:pt x="83" y="178"/>
                      <a:pt x="85" y="183"/>
                    </a:cubicBezTo>
                    <a:cubicBezTo>
                      <a:pt x="91" y="192"/>
                      <a:pt x="100" y="201"/>
                      <a:pt x="108" y="207"/>
                    </a:cubicBezTo>
                    <a:cubicBezTo>
                      <a:pt x="113" y="210"/>
                      <a:pt x="116" y="216"/>
                      <a:pt x="121" y="218"/>
                    </a:cubicBezTo>
                    <a:cubicBezTo>
                      <a:pt x="121" y="217"/>
                      <a:pt x="121" y="217"/>
                      <a:pt x="121" y="217"/>
                    </a:cubicBezTo>
                    <a:cubicBezTo>
                      <a:pt x="121" y="217"/>
                      <a:pt x="121" y="217"/>
                      <a:pt x="121" y="217"/>
                    </a:cubicBezTo>
                    <a:cubicBezTo>
                      <a:pt x="120" y="216"/>
                      <a:pt x="118" y="215"/>
                      <a:pt x="117" y="214"/>
                    </a:cubicBezTo>
                    <a:cubicBezTo>
                      <a:pt x="114" y="210"/>
                      <a:pt x="110" y="206"/>
                      <a:pt x="108" y="203"/>
                    </a:cubicBezTo>
                    <a:cubicBezTo>
                      <a:pt x="100" y="193"/>
                      <a:pt x="94" y="182"/>
                      <a:pt x="88" y="170"/>
                    </a:cubicBezTo>
                    <a:cubicBezTo>
                      <a:pt x="85" y="165"/>
                      <a:pt x="82" y="159"/>
                      <a:pt x="80" y="153"/>
                    </a:cubicBezTo>
                    <a:cubicBezTo>
                      <a:pt x="79" y="151"/>
                      <a:pt x="79" y="148"/>
                      <a:pt x="77" y="147"/>
                    </a:cubicBezTo>
                    <a:cubicBezTo>
                      <a:pt x="75" y="151"/>
                      <a:pt x="71" y="154"/>
                      <a:pt x="69" y="159"/>
                    </a:cubicBezTo>
                    <a:cubicBezTo>
                      <a:pt x="65" y="167"/>
                      <a:pt x="65" y="176"/>
                      <a:pt x="64" y="186"/>
                    </a:cubicBezTo>
                    <a:cubicBezTo>
                      <a:pt x="63" y="186"/>
                      <a:pt x="63" y="186"/>
                      <a:pt x="63" y="186"/>
                    </a:cubicBezTo>
                    <a:cubicBezTo>
                      <a:pt x="57" y="185"/>
                      <a:pt x="55" y="179"/>
                      <a:pt x="53" y="174"/>
                    </a:cubicBezTo>
                    <a:cubicBezTo>
                      <a:pt x="48" y="161"/>
                      <a:pt x="47" y="141"/>
                      <a:pt x="51" y="126"/>
                    </a:cubicBezTo>
                    <a:cubicBezTo>
                      <a:pt x="53" y="123"/>
                      <a:pt x="58" y="111"/>
                      <a:pt x="56" y="107"/>
                    </a:cubicBezTo>
                    <a:cubicBezTo>
                      <a:pt x="55" y="104"/>
                      <a:pt x="51" y="102"/>
                      <a:pt x="49" y="99"/>
                    </a:cubicBezTo>
                    <a:cubicBezTo>
                      <a:pt x="47" y="96"/>
                      <a:pt x="45" y="91"/>
                      <a:pt x="43" y="88"/>
                    </a:cubicBezTo>
                    <a:cubicBezTo>
                      <a:pt x="39" y="78"/>
                      <a:pt x="36" y="67"/>
                      <a:pt x="32" y="57"/>
                    </a:cubicBezTo>
                    <a:cubicBezTo>
                      <a:pt x="30" y="52"/>
                      <a:pt x="26" y="47"/>
                      <a:pt x="23" y="43"/>
                    </a:cubicBezTo>
                    <a:cubicBezTo>
                      <a:pt x="20" y="38"/>
                      <a:pt x="16" y="35"/>
                      <a:pt x="13" y="29"/>
                    </a:cubicBezTo>
                    <a:cubicBezTo>
                      <a:pt x="12" y="27"/>
                      <a:pt x="11" y="24"/>
                      <a:pt x="12" y="22"/>
                    </a:cubicBezTo>
                    <a:cubicBezTo>
                      <a:pt x="13" y="20"/>
                      <a:pt x="13" y="20"/>
                      <a:pt x="15" y="19"/>
                    </a:cubicBezTo>
                    <a:cubicBezTo>
                      <a:pt x="17" y="17"/>
                      <a:pt x="24" y="20"/>
                      <a:pt x="26" y="21"/>
                    </a:cubicBezTo>
                    <a:cubicBezTo>
                      <a:pt x="33" y="24"/>
                      <a:pt x="38" y="26"/>
                      <a:pt x="44" y="30"/>
                    </a:cubicBezTo>
                    <a:cubicBezTo>
                      <a:pt x="46" y="32"/>
                      <a:pt x="49" y="35"/>
                      <a:pt x="52" y="36"/>
                    </a:cubicBezTo>
                    <a:cubicBezTo>
                      <a:pt x="53" y="36"/>
                      <a:pt x="55" y="36"/>
                      <a:pt x="56" y="36"/>
                    </a:cubicBezTo>
                    <a:cubicBezTo>
                      <a:pt x="62" y="37"/>
                      <a:pt x="68" y="36"/>
                      <a:pt x="73" y="38"/>
                    </a:cubicBezTo>
                    <a:cubicBezTo>
                      <a:pt x="83" y="41"/>
                      <a:pt x="91" y="45"/>
                      <a:pt x="99" y="50"/>
                    </a:cubicBezTo>
                    <a:cubicBezTo>
                      <a:pt x="123" y="65"/>
                      <a:pt x="142" y="86"/>
                      <a:pt x="155" y="111"/>
                    </a:cubicBezTo>
                    <a:cubicBezTo>
                      <a:pt x="157" y="115"/>
                      <a:pt x="158" y="119"/>
                      <a:pt x="160" y="123"/>
                    </a:cubicBezTo>
                    <a:cubicBezTo>
                      <a:pt x="164" y="132"/>
                      <a:pt x="168" y="141"/>
                      <a:pt x="172" y="150"/>
                    </a:cubicBezTo>
                    <a:cubicBezTo>
                      <a:pt x="176" y="158"/>
                      <a:pt x="179" y="167"/>
                      <a:pt x="185" y="174"/>
                    </a:cubicBezTo>
                    <a:cubicBezTo>
                      <a:pt x="187" y="177"/>
                      <a:pt x="198" y="179"/>
                      <a:pt x="203" y="181"/>
                    </a:cubicBezTo>
                    <a:cubicBezTo>
                      <a:pt x="206" y="183"/>
                      <a:pt x="212" y="184"/>
                      <a:pt x="215" y="186"/>
                    </a:cubicBezTo>
                    <a:cubicBezTo>
                      <a:pt x="221" y="190"/>
                      <a:pt x="227" y="194"/>
                      <a:pt x="233" y="198"/>
                    </a:cubicBezTo>
                    <a:cubicBezTo>
                      <a:pt x="236" y="201"/>
                      <a:pt x="245" y="205"/>
                      <a:pt x="245" y="209"/>
                    </a:cubicBezTo>
                    <a:close/>
                  </a:path>
                </a:pathLst>
              </a:custGeom>
              <a:solidFill>
                <a:srgbClr val="004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9" name="Freeform 28"/>
              <p:cNvSpPr>
                <a:spLocks/>
              </p:cNvSpPr>
              <p:nvPr/>
            </p:nvSpPr>
            <p:spPr bwMode="auto">
              <a:xfrm>
                <a:off x="4087" y="3436"/>
                <a:ext cx="3" cy="4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9"/>
                  </a:cxn>
                  <a:cxn ang="0">
                    <a:pos x="10" y="18"/>
                  </a:cxn>
                  <a:cxn ang="0">
                    <a:pos x="10" y="17"/>
                  </a:cxn>
                  <a:cxn ang="0">
                    <a:pos x="14" y="8"/>
                  </a:cxn>
                  <a:cxn ang="0">
                    <a:pos x="12" y="5"/>
                  </a:cxn>
                  <a:cxn ang="0">
                    <a:pos x="7" y="0"/>
                  </a:cxn>
                </a:cxnLst>
                <a:rect l="0" t="0" r="r" b="b"/>
                <a:pathLst>
                  <a:path w="14" h="18">
                    <a:moveTo>
                      <a:pt x="7" y="0"/>
                    </a:moveTo>
                    <a:cubicBezTo>
                      <a:pt x="4" y="0"/>
                      <a:pt x="2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5"/>
                      <a:pt x="4" y="7"/>
                      <a:pt x="6" y="9"/>
                    </a:cubicBezTo>
                    <a:cubicBezTo>
                      <a:pt x="7" y="12"/>
                      <a:pt x="9" y="15"/>
                      <a:pt x="10" y="18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5"/>
                      <a:pt x="14" y="13"/>
                      <a:pt x="14" y="8"/>
                    </a:cubicBezTo>
                    <a:cubicBezTo>
                      <a:pt x="13" y="7"/>
                      <a:pt x="13" y="6"/>
                      <a:pt x="12" y="5"/>
                    </a:cubicBezTo>
                    <a:cubicBezTo>
                      <a:pt x="11" y="3"/>
                      <a:pt x="9" y="2"/>
                      <a:pt x="7" y="0"/>
                    </a:cubicBezTo>
                    <a:close/>
                  </a:path>
                </a:pathLst>
              </a:custGeom>
              <a:solidFill>
                <a:srgbClr val="004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0" name="Freeform 29"/>
              <p:cNvSpPr>
                <a:spLocks/>
              </p:cNvSpPr>
              <p:nvPr/>
            </p:nvSpPr>
            <p:spPr bwMode="auto">
              <a:xfrm>
                <a:off x="4039" y="3481"/>
                <a:ext cx="28" cy="28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67" y="108"/>
                  </a:cxn>
                  <a:cxn ang="0">
                    <a:pos x="88" y="103"/>
                  </a:cxn>
                  <a:cxn ang="0">
                    <a:pos x="103" y="84"/>
                  </a:cxn>
                  <a:cxn ang="0">
                    <a:pos x="103" y="67"/>
                  </a:cxn>
                  <a:cxn ang="0">
                    <a:pos x="87" y="50"/>
                  </a:cxn>
                  <a:cxn ang="0">
                    <a:pos x="67" y="47"/>
                  </a:cxn>
                  <a:cxn ang="0">
                    <a:pos x="39" y="47"/>
                  </a:cxn>
                  <a:cxn ang="0">
                    <a:pos x="23" y="38"/>
                  </a:cxn>
                  <a:cxn ang="0">
                    <a:pos x="23" y="35"/>
                  </a:cxn>
                  <a:cxn ang="0">
                    <a:pos x="23" y="25"/>
                  </a:cxn>
                  <a:cxn ang="0">
                    <a:pos x="23" y="23"/>
                  </a:cxn>
                  <a:cxn ang="0">
                    <a:pos x="35" y="16"/>
                  </a:cxn>
                  <a:cxn ang="0">
                    <a:pos x="37" y="16"/>
                  </a:cxn>
                  <a:cxn ang="0">
                    <a:pos x="104" y="16"/>
                  </a:cxn>
                  <a:cxn ang="0">
                    <a:pos x="104" y="0"/>
                  </a:cxn>
                  <a:cxn ang="0">
                    <a:pos x="39" y="0"/>
                  </a:cxn>
                  <a:cxn ang="0">
                    <a:pos x="20" y="2"/>
                  </a:cxn>
                  <a:cxn ang="0">
                    <a:pos x="0" y="25"/>
                  </a:cxn>
                  <a:cxn ang="0">
                    <a:pos x="0" y="39"/>
                  </a:cxn>
                  <a:cxn ang="0">
                    <a:pos x="32" y="61"/>
                  </a:cxn>
                  <a:cxn ang="0">
                    <a:pos x="39" y="61"/>
                  </a:cxn>
                  <a:cxn ang="0">
                    <a:pos x="63" y="61"/>
                  </a:cxn>
                  <a:cxn ang="0">
                    <a:pos x="65" y="61"/>
                  </a:cxn>
                  <a:cxn ang="0">
                    <a:pos x="78" y="66"/>
                  </a:cxn>
                  <a:cxn ang="0">
                    <a:pos x="80" y="70"/>
                  </a:cxn>
                  <a:cxn ang="0">
                    <a:pos x="80" y="83"/>
                  </a:cxn>
                  <a:cxn ang="0">
                    <a:pos x="76" y="89"/>
                  </a:cxn>
                  <a:cxn ang="0">
                    <a:pos x="66" y="92"/>
                  </a:cxn>
                  <a:cxn ang="0">
                    <a:pos x="64" y="92"/>
                  </a:cxn>
                  <a:cxn ang="0">
                    <a:pos x="0" y="92"/>
                  </a:cxn>
                  <a:cxn ang="0">
                    <a:pos x="0" y="108"/>
                  </a:cxn>
                </a:cxnLst>
                <a:rect l="0" t="0" r="r" b="b"/>
                <a:pathLst>
                  <a:path w="104" h="108">
                    <a:moveTo>
                      <a:pt x="0" y="108"/>
                    </a:moveTo>
                    <a:cubicBezTo>
                      <a:pt x="67" y="108"/>
                      <a:pt x="67" y="108"/>
                      <a:pt x="67" y="108"/>
                    </a:cubicBezTo>
                    <a:cubicBezTo>
                      <a:pt x="75" y="108"/>
                      <a:pt x="82" y="106"/>
                      <a:pt x="88" y="103"/>
                    </a:cubicBezTo>
                    <a:cubicBezTo>
                      <a:pt x="98" y="99"/>
                      <a:pt x="103" y="93"/>
                      <a:pt x="103" y="84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1"/>
                      <a:pt x="98" y="54"/>
                      <a:pt x="87" y="50"/>
                    </a:cubicBezTo>
                    <a:cubicBezTo>
                      <a:pt x="81" y="48"/>
                      <a:pt x="74" y="47"/>
                      <a:pt x="67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29" y="47"/>
                      <a:pt x="25" y="44"/>
                      <a:pt x="23" y="38"/>
                    </a:cubicBezTo>
                    <a:cubicBezTo>
                      <a:pt x="23" y="37"/>
                      <a:pt x="23" y="36"/>
                      <a:pt x="23" y="3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4"/>
                      <a:pt x="23" y="24"/>
                      <a:pt x="23" y="23"/>
                    </a:cubicBezTo>
                    <a:cubicBezTo>
                      <a:pt x="25" y="18"/>
                      <a:pt x="27" y="17"/>
                      <a:pt x="35" y="16"/>
                    </a:cubicBezTo>
                    <a:cubicBezTo>
                      <a:pt x="36" y="16"/>
                      <a:pt x="37" y="16"/>
                      <a:pt x="37" y="16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29" y="0"/>
                      <a:pt x="24" y="1"/>
                      <a:pt x="20" y="2"/>
                    </a:cubicBezTo>
                    <a:cubicBezTo>
                      <a:pt x="6" y="7"/>
                      <a:pt x="0" y="13"/>
                      <a:pt x="0" y="2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9"/>
                      <a:pt x="12" y="58"/>
                      <a:pt x="32" y="61"/>
                    </a:cubicBezTo>
                    <a:cubicBezTo>
                      <a:pt x="34" y="61"/>
                      <a:pt x="36" y="61"/>
                      <a:pt x="39" y="61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4" y="61"/>
                      <a:pt x="64" y="61"/>
                      <a:pt x="65" y="61"/>
                    </a:cubicBezTo>
                    <a:cubicBezTo>
                      <a:pt x="72" y="62"/>
                      <a:pt x="76" y="63"/>
                      <a:pt x="78" y="66"/>
                    </a:cubicBezTo>
                    <a:cubicBezTo>
                      <a:pt x="79" y="67"/>
                      <a:pt x="80" y="68"/>
                      <a:pt x="80" y="70"/>
                    </a:cubicBezTo>
                    <a:cubicBezTo>
                      <a:pt x="80" y="83"/>
                      <a:pt x="80" y="83"/>
                      <a:pt x="80" y="83"/>
                    </a:cubicBezTo>
                    <a:cubicBezTo>
                      <a:pt x="80" y="85"/>
                      <a:pt x="79" y="87"/>
                      <a:pt x="76" y="89"/>
                    </a:cubicBezTo>
                    <a:cubicBezTo>
                      <a:pt x="74" y="91"/>
                      <a:pt x="71" y="92"/>
                      <a:pt x="66" y="92"/>
                    </a:cubicBezTo>
                    <a:cubicBezTo>
                      <a:pt x="66" y="92"/>
                      <a:pt x="65" y="92"/>
                      <a:pt x="64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08"/>
                      <a:pt x="0" y="108"/>
                      <a:pt x="0" y="108"/>
                    </a:cubicBezTo>
                    <a:close/>
                  </a:path>
                </a:pathLst>
              </a:custGeom>
              <a:solidFill>
                <a:srgbClr val="E87B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1" name="Freeform 30"/>
              <p:cNvSpPr>
                <a:spLocks/>
              </p:cNvSpPr>
              <p:nvPr/>
            </p:nvSpPr>
            <p:spPr bwMode="auto">
              <a:xfrm>
                <a:off x="4104" y="3481"/>
                <a:ext cx="26" cy="28"/>
              </a:xfrm>
              <a:custGeom>
                <a:avLst/>
                <a:gdLst/>
                <a:ahLst/>
                <a:cxnLst>
                  <a:cxn ang="0">
                    <a:pos x="0" y="81"/>
                  </a:cxn>
                  <a:cxn ang="0">
                    <a:pos x="36" y="108"/>
                  </a:cxn>
                  <a:cxn ang="0">
                    <a:pos x="43" y="108"/>
                  </a:cxn>
                  <a:cxn ang="0">
                    <a:pos x="104" y="108"/>
                  </a:cxn>
                  <a:cxn ang="0">
                    <a:pos x="104" y="92"/>
                  </a:cxn>
                  <a:cxn ang="0">
                    <a:pos x="43" y="92"/>
                  </a:cxn>
                  <a:cxn ang="0">
                    <a:pos x="24" y="81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81"/>
                  </a:cxn>
                </a:cxnLst>
                <a:rect l="0" t="0" r="r" b="b"/>
                <a:pathLst>
                  <a:path w="104" h="108">
                    <a:moveTo>
                      <a:pt x="0" y="81"/>
                    </a:moveTo>
                    <a:cubicBezTo>
                      <a:pt x="0" y="97"/>
                      <a:pt x="12" y="106"/>
                      <a:pt x="36" y="108"/>
                    </a:cubicBezTo>
                    <a:cubicBezTo>
                      <a:pt x="39" y="108"/>
                      <a:pt x="41" y="108"/>
                      <a:pt x="43" y="108"/>
                    </a:cubicBezTo>
                    <a:cubicBezTo>
                      <a:pt x="104" y="108"/>
                      <a:pt x="104" y="108"/>
                      <a:pt x="104" y="108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92"/>
                      <a:pt x="24" y="89"/>
                      <a:pt x="24" y="8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lose/>
                  </a:path>
                </a:pathLst>
              </a:custGeom>
              <a:solidFill>
                <a:srgbClr val="E87B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2" name="Freeform 31"/>
              <p:cNvSpPr>
                <a:spLocks noEditPoints="1"/>
              </p:cNvSpPr>
              <p:nvPr/>
            </p:nvSpPr>
            <p:spPr bwMode="auto">
              <a:xfrm>
                <a:off x="4069" y="3481"/>
                <a:ext cx="33" cy="32"/>
              </a:xfrm>
              <a:custGeom>
                <a:avLst/>
                <a:gdLst/>
                <a:ahLst/>
                <a:cxnLst>
                  <a:cxn ang="0">
                    <a:pos x="0" y="81"/>
                  </a:cxn>
                  <a:cxn ang="0">
                    <a:pos x="0" y="25"/>
                  </a:cxn>
                  <a:cxn ang="0">
                    <a:pos x="29" y="0"/>
                  </a:cxn>
                  <a:cxn ang="0">
                    <a:pos x="36" y="0"/>
                  </a:cxn>
                  <a:cxn ang="0">
                    <a:pos x="80" y="0"/>
                  </a:cxn>
                  <a:cxn ang="0">
                    <a:pos x="87" y="0"/>
                  </a:cxn>
                  <a:cxn ang="0">
                    <a:pos x="116" y="25"/>
                  </a:cxn>
                  <a:cxn ang="0">
                    <a:pos x="116" y="81"/>
                  </a:cxn>
                  <a:cxn ang="0">
                    <a:pos x="102" y="102"/>
                  </a:cxn>
                  <a:cxn ang="0">
                    <a:pos x="125" y="123"/>
                  </a:cxn>
                  <a:cxn ang="0">
                    <a:pos x="98" y="123"/>
                  </a:cxn>
                  <a:cxn ang="0">
                    <a:pos x="79" y="106"/>
                  </a:cxn>
                  <a:cxn ang="0">
                    <a:pos x="61" y="107"/>
                  </a:cxn>
                  <a:cxn ang="0">
                    <a:pos x="36" y="107"/>
                  </a:cxn>
                  <a:cxn ang="0">
                    <a:pos x="22" y="105"/>
                  </a:cxn>
                  <a:cxn ang="0">
                    <a:pos x="0" y="81"/>
                  </a:cxn>
                  <a:cxn ang="0">
                    <a:pos x="25" y="79"/>
                  </a:cxn>
                  <a:cxn ang="0">
                    <a:pos x="26" y="82"/>
                  </a:cxn>
                  <a:cxn ang="0">
                    <a:pos x="42" y="92"/>
                  </a:cxn>
                  <a:cxn ang="0">
                    <a:pos x="63" y="92"/>
                  </a:cxn>
                  <a:cxn ang="0">
                    <a:pos x="44" y="74"/>
                  </a:cxn>
                  <a:cxn ang="0">
                    <a:pos x="71" y="74"/>
                  </a:cxn>
                  <a:cxn ang="0">
                    <a:pos x="88" y="90"/>
                  </a:cxn>
                  <a:cxn ang="0">
                    <a:pos x="94" y="82"/>
                  </a:cxn>
                  <a:cxn ang="0">
                    <a:pos x="94" y="80"/>
                  </a:cxn>
                  <a:cxn ang="0">
                    <a:pos x="94" y="27"/>
                  </a:cxn>
                  <a:cxn ang="0">
                    <a:pos x="94" y="25"/>
                  </a:cxn>
                  <a:cxn ang="0">
                    <a:pos x="77" y="15"/>
                  </a:cxn>
                  <a:cxn ang="0">
                    <a:pos x="42" y="15"/>
                  </a:cxn>
                  <a:cxn ang="0">
                    <a:pos x="25" y="27"/>
                  </a:cxn>
                  <a:cxn ang="0">
                    <a:pos x="25" y="79"/>
                  </a:cxn>
                </a:cxnLst>
                <a:rect l="0" t="0" r="r" b="b"/>
                <a:pathLst>
                  <a:path w="125" h="123">
                    <a:moveTo>
                      <a:pt x="0" y="81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0" y="3"/>
                      <a:pt x="29" y="0"/>
                    </a:cubicBezTo>
                    <a:cubicBezTo>
                      <a:pt x="32" y="0"/>
                      <a:pt x="34" y="0"/>
                      <a:pt x="36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2" y="0"/>
                      <a:pt x="84" y="0"/>
                      <a:pt x="87" y="0"/>
                    </a:cubicBezTo>
                    <a:cubicBezTo>
                      <a:pt x="106" y="3"/>
                      <a:pt x="116" y="11"/>
                      <a:pt x="116" y="25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92"/>
                      <a:pt x="112" y="98"/>
                      <a:pt x="102" y="102"/>
                    </a:cubicBezTo>
                    <a:cubicBezTo>
                      <a:pt x="125" y="123"/>
                      <a:pt x="125" y="123"/>
                      <a:pt x="125" y="123"/>
                    </a:cubicBezTo>
                    <a:cubicBezTo>
                      <a:pt x="98" y="123"/>
                      <a:pt x="98" y="123"/>
                      <a:pt x="98" y="123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32" y="107"/>
                      <a:pt x="27" y="107"/>
                      <a:pt x="22" y="105"/>
                    </a:cubicBezTo>
                    <a:cubicBezTo>
                      <a:pt x="7" y="101"/>
                      <a:pt x="0" y="93"/>
                      <a:pt x="0" y="81"/>
                    </a:cubicBezTo>
                    <a:close/>
                    <a:moveTo>
                      <a:pt x="25" y="79"/>
                    </a:moveTo>
                    <a:cubicBezTo>
                      <a:pt x="25" y="80"/>
                      <a:pt x="26" y="81"/>
                      <a:pt x="26" y="82"/>
                    </a:cubicBezTo>
                    <a:cubicBezTo>
                      <a:pt x="27" y="88"/>
                      <a:pt x="33" y="92"/>
                      <a:pt x="42" y="92"/>
                    </a:cubicBezTo>
                    <a:cubicBezTo>
                      <a:pt x="63" y="92"/>
                      <a:pt x="63" y="92"/>
                      <a:pt x="63" y="92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91" y="88"/>
                      <a:pt x="93" y="85"/>
                      <a:pt x="94" y="82"/>
                    </a:cubicBezTo>
                    <a:cubicBezTo>
                      <a:pt x="94" y="81"/>
                      <a:pt x="94" y="80"/>
                      <a:pt x="94" y="80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6"/>
                      <a:pt x="94" y="25"/>
                      <a:pt x="94" y="25"/>
                    </a:cubicBezTo>
                    <a:cubicBezTo>
                      <a:pt x="93" y="19"/>
                      <a:pt x="87" y="15"/>
                      <a:pt x="77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32" y="15"/>
                      <a:pt x="25" y="20"/>
                      <a:pt x="25" y="27"/>
                    </a:cubicBezTo>
                    <a:cubicBezTo>
                      <a:pt x="25" y="79"/>
                      <a:pt x="25" y="79"/>
                      <a:pt x="25" y="79"/>
                    </a:cubicBezTo>
                    <a:close/>
                  </a:path>
                </a:pathLst>
              </a:custGeom>
              <a:solidFill>
                <a:srgbClr val="E87B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3" name="Freeform 32"/>
              <p:cNvSpPr>
                <a:spLocks noEditPoints="1"/>
              </p:cNvSpPr>
              <p:nvPr/>
            </p:nvSpPr>
            <p:spPr bwMode="auto">
              <a:xfrm>
                <a:off x="4131" y="3505"/>
                <a:ext cx="9" cy="4"/>
              </a:xfrm>
              <a:custGeom>
                <a:avLst/>
                <a:gdLst/>
                <a:ahLst/>
                <a:cxnLst>
                  <a:cxn ang="0">
                    <a:pos x="1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4" y="1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9" y="5"/>
                  </a:cxn>
                  <a:cxn ang="0">
                    <a:pos x="10" y="5"/>
                  </a:cxn>
                  <a:cxn ang="0">
                    <a:pos x="10" y="0"/>
                  </a:cxn>
                  <a:cxn ang="0">
                    <a:pos x="9" y="0"/>
                  </a:cxn>
                  <a:cxn ang="0">
                    <a:pos x="8" y="3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5"/>
                  </a:cxn>
                  <a:cxn ang="0">
                    <a:pos x="6" y="5"/>
                  </a:cxn>
                  <a:cxn ang="0">
                    <a:pos x="6" y="1"/>
                  </a:cxn>
                  <a:cxn ang="0">
                    <a:pos x="6" y="1"/>
                  </a:cxn>
                  <a:cxn ang="0">
                    <a:pos x="7" y="5"/>
                  </a:cxn>
                  <a:cxn ang="0">
                    <a:pos x="8" y="5"/>
                  </a:cxn>
                  <a:cxn ang="0">
                    <a:pos x="9" y="1"/>
                  </a:cxn>
                  <a:cxn ang="0">
                    <a:pos x="9" y="1"/>
                  </a:cxn>
                  <a:cxn ang="0">
                    <a:pos x="9" y="5"/>
                  </a:cxn>
                  <a:cxn ang="0">
                    <a:pos x="9" y="5"/>
                  </a:cxn>
                </a:cxnLst>
                <a:rect l="0" t="0" r="r" b="b"/>
                <a:pathLst>
                  <a:path w="10" h="5">
                    <a:moveTo>
                      <a:pt x="1" y="5"/>
                    </a:moveTo>
                    <a:lnTo>
                      <a:pt x="2" y="5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  <a:moveTo>
                      <a:pt x="9" y="5"/>
                    </a:moveTo>
                    <a:lnTo>
                      <a:pt x="10" y="5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3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7" y="5"/>
                    </a:lnTo>
                    <a:lnTo>
                      <a:pt x="8" y="5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5"/>
                    </a:ln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E87B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grpSp>
          <p:nvGrpSpPr>
            <p:cNvPr id="9" name="Group 33"/>
            <p:cNvGrpSpPr>
              <a:grpSpLocks/>
            </p:cNvGrpSpPr>
            <p:nvPr/>
          </p:nvGrpSpPr>
          <p:grpSpPr bwMode="auto">
            <a:xfrm>
              <a:off x="148" y="1128"/>
              <a:ext cx="275" cy="48"/>
              <a:chOff x="3640" y="3586"/>
              <a:chExt cx="251" cy="31"/>
            </a:xfrm>
          </p:grpSpPr>
          <p:sp>
            <p:nvSpPr>
              <p:cNvPr id="14" name="Freeform 34"/>
              <p:cNvSpPr>
                <a:spLocks noEditPoints="1"/>
              </p:cNvSpPr>
              <p:nvPr/>
            </p:nvSpPr>
            <p:spPr bwMode="auto">
              <a:xfrm>
                <a:off x="3640" y="3586"/>
                <a:ext cx="242" cy="31"/>
              </a:xfrm>
              <a:custGeom>
                <a:avLst/>
                <a:gdLst/>
                <a:ahLst/>
                <a:cxnLst>
                  <a:cxn ang="0">
                    <a:pos x="329" y="56"/>
                  </a:cxn>
                  <a:cxn ang="0">
                    <a:pos x="264" y="86"/>
                  </a:cxn>
                  <a:cxn ang="0">
                    <a:pos x="296" y="6"/>
                  </a:cxn>
                  <a:cxn ang="0">
                    <a:pos x="316" y="6"/>
                  </a:cxn>
                  <a:cxn ang="0">
                    <a:pos x="348" y="86"/>
                  </a:cxn>
                  <a:cxn ang="0">
                    <a:pos x="295" y="71"/>
                  </a:cxn>
                  <a:cxn ang="0">
                    <a:pos x="486" y="71"/>
                  </a:cxn>
                  <a:cxn ang="0">
                    <a:pos x="470" y="1"/>
                  </a:cxn>
                  <a:cxn ang="0">
                    <a:pos x="472" y="84"/>
                  </a:cxn>
                  <a:cxn ang="0">
                    <a:pos x="553" y="86"/>
                  </a:cxn>
                  <a:cxn ang="0">
                    <a:pos x="486" y="71"/>
                  </a:cxn>
                  <a:cxn ang="0">
                    <a:pos x="244" y="30"/>
                  </a:cxn>
                  <a:cxn ang="0">
                    <a:pos x="143" y="1"/>
                  </a:cxn>
                  <a:cxn ang="0">
                    <a:pos x="160" y="86"/>
                  </a:cxn>
                  <a:cxn ang="0">
                    <a:pos x="214" y="16"/>
                  </a:cxn>
                  <a:cxn ang="0">
                    <a:pos x="214" y="44"/>
                  </a:cxn>
                  <a:cxn ang="0">
                    <a:pos x="216" y="86"/>
                  </a:cxn>
                  <a:cxn ang="0">
                    <a:pos x="207" y="59"/>
                  </a:cxn>
                  <a:cxn ang="0">
                    <a:pos x="42" y="86"/>
                  </a:cxn>
                  <a:cxn ang="0">
                    <a:pos x="42" y="1"/>
                  </a:cxn>
                  <a:cxn ang="0">
                    <a:pos x="134" y="44"/>
                  </a:cxn>
                  <a:cxn ang="0">
                    <a:pos x="42" y="86"/>
                  </a:cxn>
                  <a:cxn ang="0">
                    <a:pos x="118" y="44"/>
                  </a:cxn>
                  <a:cxn ang="0">
                    <a:pos x="43" y="16"/>
                  </a:cxn>
                  <a:cxn ang="0">
                    <a:pos x="43" y="71"/>
                  </a:cxn>
                  <a:cxn ang="0">
                    <a:pos x="402" y="86"/>
                  </a:cxn>
                  <a:cxn ang="0">
                    <a:pos x="402" y="1"/>
                  </a:cxn>
                  <a:cxn ang="0">
                    <a:pos x="451" y="16"/>
                  </a:cxn>
                  <a:cxn ang="0">
                    <a:pos x="375" y="44"/>
                  </a:cxn>
                  <a:cxn ang="0">
                    <a:pos x="462" y="71"/>
                  </a:cxn>
                  <a:cxn ang="0">
                    <a:pos x="402" y="86"/>
                  </a:cxn>
                  <a:cxn ang="0">
                    <a:pos x="576" y="51"/>
                  </a:cxn>
                  <a:cxn ang="0">
                    <a:pos x="656" y="36"/>
                  </a:cxn>
                  <a:cxn ang="0">
                    <a:pos x="602" y="16"/>
                  </a:cxn>
                  <a:cxn ang="0">
                    <a:pos x="660" y="1"/>
                  </a:cxn>
                  <a:cxn ang="0">
                    <a:pos x="559" y="44"/>
                  </a:cxn>
                  <a:cxn ang="0">
                    <a:pos x="652" y="86"/>
                  </a:cxn>
                  <a:cxn ang="0">
                    <a:pos x="602" y="71"/>
                  </a:cxn>
                </a:cxnLst>
                <a:rect l="0" t="0" r="r" b="b"/>
                <a:pathLst>
                  <a:path w="661" h="86">
                    <a:moveTo>
                      <a:pt x="285" y="56"/>
                    </a:moveTo>
                    <a:cubicBezTo>
                      <a:pt x="329" y="56"/>
                      <a:pt x="329" y="56"/>
                      <a:pt x="329" y="56"/>
                    </a:cubicBezTo>
                    <a:cubicBezTo>
                      <a:pt x="306" y="19"/>
                      <a:pt x="306" y="19"/>
                      <a:pt x="306" y="19"/>
                    </a:cubicBezTo>
                    <a:cubicBezTo>
                      <a:pt x="264" y="86"/>
                      <a:pt x="264" y="86"/>
                      <a:pt x="264" y="86"/>
                    </a:cubicBezTo>
                    <a:cubicBezTo>
                      <a:pt x="244" y="86"/>
                      <a:pt x="244" y="86"/>
                      <a:pt x="244" y="86"/>
                    </a:cubicBezTo>
                    <a:cubicBezTo>
                      <a:pt x="296" y="6"/>
                      <a:pt x="296" y="6"/>
                      <a:pt x="296" y="6"/>
                    </a:cubicBezTo>
                    <a:cubicBezTo>
                      <a:pt x="298" y="2"/>
                      <a:pt x="302" y="0"/>
                      <a:pt x="306" y="0"/>
                    </a:cubicBezTo>
                    <a:cubicBezTo>
                      <a:pt x="310" y="0"/>
                      <a:pt x="314" y="2"/>
                      <a:pt x="316" y="6"/>
                    </a:cubicBezTo>
                    <a:cubicBezTo>
                      <a:pt x="368" y="86"/>
                      <a:pt x="368" y="86"/>
                      <a:pt x="368" y="86"/>
                    </a:cubicBezTo>
                    <a:cubicBezTo>
                      <a:pt x="348" y="86"/>
                      <a:pt x="348" y="86"/>
                      <a:pt x="348" y="86"/>
                    </a:cubicBezTo>
                    <a:cubicBezTo>
                      <a:pt x="339" y="71"/>
                      <a:pt x="339" y="71"/>
                      <a:pt x="339" y="71"/>
                    </a:cubicBezTo>
                    <a:cubicBezTo>
                      <a:pt x="295" y="71"/>
                      <a:pt x="295" y="71"/>
                      <a:pt x="295" y="71"/>
                    </a:cubicBezTo>
                    <a:cubicBezTo>
                      <a:pt x="285" y="56"/>
                      <a:pt x="285" y="56"/>
                      <a:pt x="285" y="56"/>
                    </a:cubicBezTo>
                    <a:close/>
                    <a:moveTo>
                      <a:pt x="486" y="71"/>
                    </a:moveTo>
                    <a:cubicBezTo>
                      <a:pt x="486" y="1"/>
                      <a:pt x="486" y="1"/>
                      <a:pt x="486" y="1"/>
                    </a:cubicBezTo>
                    <a:cubicBezTo>
                      <a:pt x="470" y="1"/>
                      <a:pt x="470" y="1"/>
                      <a:pt x="470" y="1"/>
                    </a:cubicBezTo>
                    <a:cubicBezTo>
                      <a:pt x="470" y="78"/>
                      <a:pt x="470" y="78"/>
                      <a:pt x="470" y="78"/>
                    </a:cubicBezTo>
                    <a:cubicBezTo>
                      <a:pt x="470" y="80"/>
                      <a:pt x="470" y="82"/>
                      <a:pt x="472" y="84"/>
                    </a:cubicBezTo>
                    <a:cubicBezTo>
                      <a:pt x="474" y="86"/>
                      <a:pt x="476" y="86"/>
                      <a:pt x="478" y="86"/>
                    </a:cubicBezTo>
                    <a:cubicBezTo>
                      <a:pt x="553" y="86"/>
                      <a:pt x="553" y="86"/>
                      <a:pt x="553" y="86"/>
                    </a:cubicBezTo>
                    <a:cubicBezTo>
                      <a:pt x="562" y="71"/>
                      <a:pt x="562" y="71"/>
                      <a:pt x="562" y="71"/>
                    </a:cubicBezTo>
                    <a:cubicBezTo>
                      <a:pt x="486" y="71"/>
                      <a:pt x="486" y="71"/>
                      <a:pt x="486" y="71"/>
                    </a:cubicBezTo>
                    <a:close/>
                    <a:moveTo>
                      <a:pt x="215" y="59"/>
                    </a:moveTo>
                    <a:cubicBezTo>
                      <a:pt x="231" y="59"/>
                      <a:pt x="244" y="46"/>
                      <a:pt x="244" y="30"/>
                    </a:cubicBezTo>
                    <a:cubicBezTo>
                      <a:pt x="244" y="14"/>
                      <a:pt x="231" y="1"/>
                      <a:pt x="215" y="1"/>
                    </a:cubicBezTo>
                    <a:cubicBezTo>
                      <a:pt x="143" y="1"/>
                      <a:pt x="143" y="1"/>
                      <a:pt x="143" y="1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60" y="86"/>
                      <a:pt x="160" y="86"/>
                      <a:pt x="160" y="86"/>
                    </a:cubicBezTo>
                    <a:cubicBezTo>
                      <a:pt x="160" y="16"/>
                      <a:pt x="160" y="16"/>
                      <a:pt x="160" y="16"/>
                    </a:cubicBezTo>
                    <a:cubicBezTo>
                      <a:pt x="214" y="16"/>
                      <a:pt x="214" y="16"/>
                      <a:pt x="214" y="16"/>
                    </a:cubicBezTo>
                    <a:cubicBezTo>
                      <a:pt x="221" y="16"/>
                      <a:pt x="228" y="22"/>
                      <a:pt x="228" y="30"/>
                    </a:cubicBezTo>
                    <a:cubicBezTo>
                      <a:pt x="228" y="38"/>
                      <a:pt x="221" y="44"/>
                      <a:pt x="214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216" y="86"/>
                      <a:pt x="216" y="86"/>
                      <a:pt x="216" y="86"/>
                    </a:cubicBezTo>
                    <a:cubicBezTo>
                      <a:pt x="240" y="86"/>
                      <a:pt x="240" y="86"/>
                      <a:pt x="240" y="86"/>
                    </a:cubicBezTo>
                    <a:cubicBezTo>
                      <a:pt x="207" y="59"/>
                      <a:pt x="207" y="59"/>
                      <a:pt x="207" y="59"/>
                    </a:cubicBezTo>
                    <a:cubicBezTo>
                      <a:pt x="215" y="59"/>
                      <a:pt x="215" y="59"/>
                      <a:pt x="215" y="59"/>
                    </a:cubicBezTo>
                    <a:close/>
                    <a:moveTo>
                      <a:pt x="42" y="86"/>
                    </a:moveTo>
                    <a:cubicBezTo>
                      <a:pt x="19" y="86"/>
                      <a:pt x="0" y="67"/>
                      <a:pt x="0" y="44"/>
                    </a:cubicBezTo>
                    <a:cubicBezTo>
                      <a:pt x="0" y="20"/>
                      <a:pt x="19" y="1"/>
                      <a:pt x="42" y="1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115" y="1"/>
                      <a:pt x="134" y="20"/>
                      <a:pt x="134" y="44"/>
                    </a:cubicBezTo>
                    <a:cubicBezTo>
                      <a:pt x="134" y="67"/>
                      <a:pt x="115" y="86"/>
                      <a:pt x="92" y="86"/>
                    </a:cubicBezTo>
                    <a:cubicBezTo>
                      <a:pt x="42" y="86"/>
                      <a:pt x="42" y="86"/>
                      <a:pt x="42" y="86"/>
                    </a:cubicBezTo>
                    <a:close/>
                    <a:moveTo>
                      <a:pt x="91" y="71"/>
                    </a:moveTo>
                    <a:cubicBezTo>
                      <a:pt x="106" y="71"/>
                      <a:pt x="118" y="59"/>
                      <a:pt x="118" y="44"/>
                    </a:cubicBezTo>
                    <a:cubicBezTo>
                      <a:pt x="118" y="29"/>
                      <a:pt x="106" y="16"/>
                      <a:pt x="91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28" y="16"/>
                      <a:pt x="16" y="29"/>
                      <a:pt x="16" y="44"/>
                    </a:cubicBezTo>
                    <a:cubicBezTo>
                      <a:pt x="16" y="59"/>
                      <a:pt x="28" y="71"/>
                      <a:pt x="43" y="71"/>
                    </a:cubicBezTo>
                    <a:cubicBezTo>
                      <a:pt x="91" y="71"/>
                      <a:pt x="91" y="71"/>
                      <a:pt x="91" y="71"/>
                    </a:cubicBezTo>
                    <a:close/>
                    <a:moveTo>
                      <a:pt x="402" y="86"/>
                    </a:moveTo>
                    <a:cubicBezTo>
                      <a:pt x="378" y="86"/>
                      <a:pt x="359" y="67"/>
                      <a:pt x="359" y="44"/>
                    </a:cubicBezTo>
                    <a:cubicBezTo>
                      <a:pt x="359" y="20"/>
                      <a:pt x="378" y="1"/>
                      <a:pt x="402" y="1"/>
                    </a:cubicBezTo>
                    <a:cubicBezTo>
                      <a:pt x="461" y="1"/>
                      <a:pt x="461" y="1"/>
                      <a:pt x="461" y="1"/>
                    </a:cubicBezTo>
                    <a:cubicBezTo>
                      <a:pt x="451" y="16"/>
                      <a:pt x="451" y="16"/>
                      <a:pt x="451" y="16"/>
                    </a:cubicBezTo>
                    <a:cubicBezTo>
                      <a:pt x="403" y="16"/>
                      <a:pt x="403" y="16"/>
                      <a:pt x="403" y="16"/>
                    </a:cubicBezTo>
                    <a:cubicBezTo>
                      <a:pt x="388" y="16"/>
                      <a:pt x="375" y="29"/>
                      <a:pt x="375" y="44"/>
                    </a:cubicBezTo>
                    <a:cubicBezTo>
                      <a:pt x="375" y="59"/>
                      <a:pt x="388" y="71"/>
                      <a:pt x="403" y="71"/>
                    </a:cubicBezTo>
                    <a:cubicBezTo>
                      <a:pt x="462" y="71"/>
                      <a:pt x="462" y="71"/>
                      <a:pt x="462" y="71"/>
                    </a:cubicBezTo>
                    <a:cubicBezTo>
                      <a:pt x="452" y="86"/>
                      <a:pt x="452" y="86"/>
                      <a:pt x="452" y="86"/>
                    </a:cubicBezTo>
                    <a:cubicBezTo>
                      <a:pt x="402" y="86"/>
                      <a:pt x="402" y="86"/>
                      <a:pt x="402" y="86"/>
                    </a:cubicBezTo>
                    <a:close/>
                    <a:moveTo>
                      <a:pt x="602" y="71"/>
                    </a:moveTo>
                    <a:cubicBezTo>
                      <a:pt x="590" y="71"/>
                      <a:pt x="579" y="63"/>
                      <a:pt x="576" y="51"/>
                    </a:cubicBezTo>
                    <a:cubicBezTo>
                      <a:pt x="646" y="51"/>
                      <a:pt x="646" y="51"/>
                      <a:pt x="646" y="51"/>
                    </a:cubicBezTo>
                    <a:cubicBezTo>
                      <a:pt x="656" y="36"/>
                      <a:pt x="656" y="36"/>
                      <a:pt x="656" y="36"/>
                    </a:cubicBezTo>
                    <a:cubicBezTo>
                      <a:pt x="576" y="36"/>
                      <a:pt x="576" y="36"/>
                      <a:pt x="576" y="36"/>
                    </a:cubicBezTo>
                    <a:cubicBezTo>
                      <a:pt x="579" y="25"/>
                      <a:pt x="590" y="16"/>
                      <a:pt x="602" y="16"/>
                    </a:cubicBezTo>
                    <a:cubicBezTo>
                      <a:pt x="650" y="16"/>
                      <a:pt x="650" y="16"/>
                      <a:pt x="650" y="16"/>
                    </a:cubicBezTo>
                    <a:cubicBezTo>
                      <a:pt x="660" y="1"/>
                      <a:pt x="660" y="1"/>
                      <a:pt x="660" y="1"/>
                    </a:cubicBezTo>
                    <a:cubicBezTo>
                      <a:pt x="601" y="1"/>
                      <a:pt x="601" y="1"/>
                      <a:pt x="601" y="1"/>
                    </a:cubicBezTo>
                    <a:cubicBezTo>
                      <a:pt x="578" y="1"/>
                      <a:pt x="559" y="20"/>
                      <a:pt x="559" y="44"/>
                    </a:cubicBezTo>
                    <a:cubicBezTo>
                      <a:pt x="559" y="67"/>
                      <a:pt x="578" y="86"/>
                      <a:pt x="601" y="86"/>
                    </a:cubicBezTo>
                    <a:cubicBezTo>
                      <a:pt x="652" y="86"/>
                      <a:pt x="652" y="86"/>
                      <a:pt x="652" y="86"/>
                    </a:cubicBezTo>
                    <a:cubicBezTo>
                      <a:pt x="661" y="71"/>
                      <a:pt x="661" y="71"/>
                      <a:pt x="661" y="71"/>
                    </a:cubicBezTo>
                    <a:cubicBezTo>
                      <a:pt x="602" y="71"/>
                      <a:pt x="602" y="71"/>
                      <a:pt x="602" y="71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5" name="Freeform 35"/>
              <p:cNvSpPr>
                <a:spLocks noEditPoints="1"/>
              </p:cNvSpPr>
              <p:nvPr/>
            </p:nvSpPr>
            <p:spPr bwMode="auto">
              <a:xfrm>
                <a:off x="3884" y="3586"/>
                <a:ext cx="7" cy="7"/>
              </a:xfrm>
              <a:custGeom>
                <a:avLst/>
                <a:gdLst/>
                <a:ahLst/>
                <a:cxnLst>
                  <a:cxn ang="0">
                    <a:pos x="2" y="9"/>
                  </a:cxn>
                  <a:cxn ang="0">
                    <a:pos x="9" y="2"/>
                  </a:cxn>
                  <a:cxn ang="0">
                    <a:pos x="17" y="9"/>
                  </a:cxn>
                  <a:cxn ang="0">
                    <a:pos x="9" y="17"/>
                  </a:cxn>
                  <a:cxn ang="0">
                    <a:pos x="2" y="9"/>
                  </a:cxn>
                  <a:cxn ang="0">
                    <a:pos x="9" y="19"/>
                  </a:cxn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9" y="19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3" y="7"/>
                  </a:cxn>
                  <a:cxn ang="0">
                    <a:pos x="13" y="8"/>
                  </a:cxn>
                  <a:cxn ang="0">
                    <a:pos x="12" y="10"/>
                  </a:cxn>
                  <a:cxn ang="0">
                    <a:pos x="11" y="10"/>
                  </a:cxn>
                  <a:cxn ang="0">
                    <a:pos x="14" y="14"/>
                  </a:cxn>
                  <a:cxn ang="0">
                    <a:pos x="12" y="14"/>
                  </a:cxn>
                  <a:cxn ang="0">
                    <a:pos x="9" y="10"/>
                  </a:cxn>
                  <a:cxn ang="0">
                    <a:pos x="8" y="10"/>
                  </a:cxn>
                  <a:cxn ang="0">
                    <a:pos x="8" y="14"/>
                  </a:cxn>
                  <a:cxn ang="0">
                    <a:pos x="6" y="14"/>
                  </a:cxn>
                  <a:cxn ang="0">
                    <a:pos x="6" y="4"/>
                  </a:cxn>
                  <a:cxn ang="0">
                    <a:pos x="9" y="4"/>
                  </a:cxn>
                  <a:cxn ang="0">
                    <a:pos x="9" y="9"/>
                  </a:cxn>
                  <a:cxn ang="0">
                    <a:pos x="11" y="8"/>
                  </a:cxn>
                  <a:cxn ang="0">
                    <a:pos x="11" y="7"/>
                  </a:cxn>
                  <a:cxn ang="0">
                    <a:pos x="10" y="6"/>
                  </a:cxn>
                  <a:cxn ang="0">
                    <a:pos x="9" y="5"/>
                  </a:cxn>
                  <a:cxn ang="0">
                    <a:pos x="8" y="5"/>
                  </a:cxn>
                  <a:cxn ang="0">
                    <a:pos x="8" y="9"/>
                  </a:cxn>
                  <a:cxn ang="0">
                    <a:pos x="9" y="9"/>
                  </a:cxn>
                </a:cxnLst>
                <a:rect l="0" t="0" r="r" b="b"/>
                <a:pathLst>
                  <a:path w="19" h="19">
                    <a:moveTo>
                      <a:pt x="2" y="9"/>
                    </a:moveTo>
                    <a:cubicBezTo>
                      <a:pt x="2" y="5"/>
                      <a:pt x="5" y="2"/>
                      <a:pt x="9" y="2"/>
                    </a:cubicBezTo>
                    <a:cubicBezTo>
                      <a:pt x="14" y="2"/>
                      <a:pt x="17" y="5"/>
                      <a:pt x="17" y="9"/>
                    </a:cubicBezTo>
                    <a:cubicBezTo>
                      <a:pt x="17" y="14"/>
                      <a:pt x="14" y="17"/>
                      <a:pt x="9" y="17"/>
                    </a:cubicBezTo>
                    <a:cubicBezTo>
                      <a:pt x="5" y="17"/>
                      <a:pt x="2" y="14"/>
                      <a:pt x="2" y="9"/>
                    </a:cubicBezTo>
                    <a:close/>
                    <a:moveTo>
                      <a:pt x="9" y="19"/>
                    </a:move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9" y="19"/>
                    </a:cubicBezTo>
                    <a:close/>
                    <a:moveTo>
                      <a:pt x="9" y="4"/>
                    </a:moveTo>
                    <a:cubicBezTo>
                      <a:pt x="10" y="4"/>
                      <a:pt x="11" y="4"/>
                      <a:pt x="11" y="4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0"/>
                      <a:pt x="12" y="10"/>
                      <a:pt x="11" y="10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9" y="4"/>
                      <a:pt x="9" y="4"/>
                      <a:pt x="9" y="4"/>
                    </a:cubicBezTo>
                    <a:close/>
                    <a:moveTo>
                      <a:pt x="9" y="9"/>
                    </a:moveTo>
                    <a:cubicBezTo>
                      <a:pt x="10" y="9"/>
                      <a:pt x="11" y="8"/>
                      <a:pt x="11" y="8"/>
                    </a:cubicBezTo>
                    <a:cubicBezTo>
                      <a:pt x="11" y="8"/>
                      <a:pt x="11" y="7"/>
                      <a:pt x="11" y="7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5"/>
                      <a:pt x="10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pic>
          <p:nvPicPr>
            <p:cNvPr id="11" name="Picture 36" descr="SQL_200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6" y="1110"/>
              <a:ext cx="413" cy="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7" descr="db2_mark"/>
            <p:cNvPicPr>
              <a:picLocks noChangeAspect="1" noChangeArrowheads="1"/>
            </p:cNvPicPr>
            <p:nvPr/>
          </p:nvPicPr>
          <p:blipFill>
            <a:blip r:embed="rId4" cstate="print"/>
            <a:srcRect r="82133" b="22858"/>
            <a:stretch>
              <a:fillRect/>
            </a:stretch>
          </p:blipFill>
          <p:spPr bwMode="auto">
            <a:xfrm>
              <a:off x="439" y="1201"/>
              <a:ext cx="161" cy="97"/>
            </a:xfrm>
            <a:prstGeom prst="rect">
              <a:avLst/>
            </a:prstGeom>
            <a:noFill/>
          </p:spPr>
        </p:pic>
        <p:pic>
          <p:nvPicPr>
            <p:cNvPr id="13" name="Picture 3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93" y="1216"/>
              <a:ext cx="244" cy="67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</p:pic>
      </p:grp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3065791" y="778124"/>
            <a:ext cx="2140744" cy="507206"/>
          </a:xfrm>
          <a:prstGeom prst="rect">
            <a:avLst/>
          </a:prstGeom>
          <a:gradFill rotWithShape="1">
            <a:gsLst>
              <a:gs pos="0">
                <a:srgbClr val="BEBCB2">
                  <a:gamma/>
                  <a:tint val="45098"/>
                  <a:invGamma/>
                </a:srgbClr>
              </a:gs>
              <a:gs pos="100000">
                <a:srgbClr val="BEBCB2"/>
              </a:gs>
            </a:gsLst>
            <a:lin ang="5400000" scaled="1"/>
          </a:gradFill>
          <a:ln w="9525" algn="ctr">
            <a:solidFill>
              <a:srgbClr val="9A918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gray">
          <a:xfrm>
            <a:off x="3650499" y="1050095"/>
            <a:ext cx="970138" cy="2394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ea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125" b="1">
                <a:solidFill>
                  <a:schemeClr val="hlink"/>
                </a:solidFill>
                <a:cs typeface="Arial" charset="0"/>
              </a:rPr>
              <a:t>Middleware</a:t>
            </a:r>
          </a:p>
        </p:txBody>
      </p: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3570616" y="849561"/>
            <a:ext cx="223838" cy="88106"/>
            <a:chOff x="1151" y="3677"/>
            <a:chExt cx="182" cy="70"/>
          </a:xfrm>
        </p:grpSpPr>
        <p:sp>
          <p:nvSpPr>
            <p:cNvPr id="81" name="AutoShape 43"/>
            <p:cNvSpPr>
              <a:spLocks noChangeAspect="1" noChangeArrowheads="1" noTextEdit="1"/>
            </p:cNvSpPr>
            <p:nvPr/>
          </p:nvSpPr>
          <p:spPr bwMode="auto">
            <a:xfrm>
              <a:off x="1151" y="3677"/>
              <a:ext cx="182" cy="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" name="Freeform 44"/>
            <p:cNvSpPr>
              <a:spLocks noEditPoints="1"/>
            </p:cNvSpPr>
            <p:nvPr/>
          </p:nvSpPr>
          <p:spPr bwMode="auto">
            <a:xfrm>
              <a:off x="1151" y="3677"/>
              <a:ext cx="182" cy="7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56" y="10"/>
                </a:cxn>
                <a:cxn ang="0">
                  <a:pos x="263" y="29"/>
                </a:cxn>
                <a:cxn ang="0">
                  <a:pos x="259" y="17"/>
                </a:cxn>
                <a:cxn ang="0">
                  <a:pos x="217" y="36"/>
                </a:cxn>
                <a:cxn ang="0">
                  <a:pos x="278" y="52"/>
                </a:cxn>
                <a:cxn ang="0">
                  <a:pos x="304" y="57"/>
                </a:cxn>
                <a:cxn ang="0">
                  <a:pos x="247" y="64"/>
                </a:cxn>
                <a:cxn ang="0">
                  <a:pos x="279" y="47"/>
                </a:cxn>
                <a:cxn ang="0">
                  <a:pos x="279" y="47"/>
                </a:cxn>
                <a:cxn ang="0">
                  <a:pos x="351" y="29"/>
                </a:cxn>
                <a:cxn ang="0">
                  <a:pos x="297" y="0"/>
                </a:cxn>
                <a:cxn ang="0">
                  <a:pos x="333" y="71"/>
                </a:cxn>
                <a:cxn ang="0">
                  <a:pos x="333" y="71"/>
                </a:cxn>
                <a:cxn ang="0">
                  <a:pos x="304" y="88"/>
                </a:cxn>
                <a:cxn ang="0">
                  <a:pos x="351" y="118"/>
                </a:cxn>
                <a:cxn ang="0">
                  <a:pos x="351" y="123"/>
                </a:cxn>
                <a:cxn ang="0">
                  <a:pos x="351" y="123"/>
                </a:cxn>
                <a:cxn ang="0">
                  <a:pos x="251" y="71"/>
                </a:cxn>
                <a:cxn ang="0">
                  <a:pos x="262" y="100"/>
                </a:cxn>
                <a:cxn ang="0">
                  <a:pos x="283" y="118"/>
                </a:cxn>
                <a:cxn ang="0">
                  <a:pos x="280" y="123"/>
                </a:cxn>
                <a:cxn ang="0">
                  <a:pos x="247" y="71"/>
                </a:cxn>
                <a:cxn ang="0">
                  <a:pos x="247" y="71"/>
                </a:cxn>
                <a:cxn ang="0">
                  <a:pos x="217" y="88"/>
                </a:cxn>
                <a:cxn ang="0">
                  <a:pos x="198" y="118"/>
                </a:cxn>
                <a:cxn ang="0">
                  <a:pos x="247" y="123"/>
                </a:cxn>
                <a:cxn ang="0">
                  <a:pos x="247" y="123"/>
                </a:cxn>
                <a:cxn ang="0">
                  <a:pos x="79" y="10"/>
                </a:cxn>
                <a:cxn ang="0">
                  <a:pos x="99" y="29"/>
                </a:cxn>
                <a:cxn ang="0">
                  <a:pos x="188" y="36"/>
                </a:cxn>
                <a:cxn ang="0">
                  <a:pos x="188" y="36"/>
                </a:cxn>
                <a:cxn ang="0">
                  <a:pos x="129" y="36"/>
                </a:cxn>
                <a:cxn ang="0">
                  <a:pos x="99" y="64"/>
                </a:cxn>
                <a:cxn ang="0">
                  <a:pos x="185" y="83"/>
                </a:cxn>
                <a:cxn ang="0">
                  <a:pos x="187" y="88"/>
                </a:cxn>
                <a:cxn ang="0">
                  <a:pos x="187" y="88"/>
                </a:cxn>
                <a:cxn ang="0">
                  <a:pos x="129" y="88"/>
                </a:cxn>
                <a:cxn ang="0">
                  <a:pos x="79" y="118"/>
                </a:cxn>
                <a:cxn ang="0">
                  <a:pos x="180" y="123"/>
                </a:cxn>
                <a:cxn ang="0">
                  <a:pos x="180" y="123"/>
                </a:cxn>
                <a:cxn ang="0">
                  <a:pos x="19" y="29"/>
                </a:cxn>
                <a:cxn ang="0">
                  <a:pos x="51" y="36"/>
                </a:cxn>
                <a:cxn ang="0">
                  <a:pos x="51" y="36"/>
                </a:cxn>
                <a:cxn ang="0">
                  <a:pos x="19" y="52"/>
                </a:cxn>
                <a:cxn ang="0">
                  <a:pos x="19" y="83"/>
                </a:cxn>
                <a:cxn ang="0">
                  <a:pos x="51" y="100"/>
                </a:cxn>
                <a:cxn ang="0">
                  <a:pos x="51" y="106"/>
                </a:cxn>
                <a:cxn ang="0">
                  <a:pos x="0" y="106"/>
                </a:cxn>
                <a:cxn ang="0">
                  <a:pos x="71" y="134"/>
                </a:cxn>
              </a:cxnLst>
              <a:rect l="0" t="0" r="r" b="b"/>
              <a:pathLst>
                <a:path w="351" h="135">
                  <a:moveTo>
                    <a:pt x="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98" y="0"/>
                  </a:moveTo>
                  <a:cubicBezTo>
                    <a:pt x="252" y="0"/>
                    <a:pt x="252" y="0"/>
                    <a:pt x="252" y="0"/>
                  </a:cubicBezTo>
                  <a:cubicBezTo>
                    <a:pt x="256" y="10"/>
                    <a:pt x="256" y="10"/>
                    <a:pt x="256" y="10"/>
                  </a:cubicBezTo>
                  <a:cubicBezTo>
                    <a:pt x="198" y="10"/>
                    <a:pt x="198" y="10"/>
                    <a:pt x="198" y="10"/>
                  </a:cubicBezTo>
                  <a:cubicBezTo>
                    <a:pt x="198" y="0"/>
                    <a:pt x="198" y="0"/>
                    <a:pt x="198" y="0"/>
                  </a:cubicBezTo>
                  <a:close/>
                  <a:moveTo>
                    <a:pt x="259" y="17"/>
                  </a:moveTo>
                  <a:cubicBezTo>
                    <a:pt x="263" y="29"/>
                    <a:pt x="263" y="29"/>
                    <a:pt x="263" y="29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65" y="36"/>
                  </a:moveTo>
                  <a:cubicBezTo>
                    <a:pt x="270" y="47"/>
                    <a:pt x="270" y="47"/>
                    <a:pt x="270" y="47"/>
                  </a:cubicBezTo>
                  <a:cubicBezTo>
                    <a:pt x="217" y="47"/>
                    <a:pt x="217" y="47"/>
                    <a:pt x="217" y="4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65" y="36"/>
                    <a:pt x="265" y="36"/>
                    <a:pt x="265" y="36"/>
                  </a:cubicBezTo>
                  <a:close/>
                  <a:moveTo>
                    <a:pt x="272" y="52"/>
                  </a:moveTo>
                  <a:cubicBezTo>
                    <a:pt x="274" y="60"/>
                    <a:pt x="274" y="60"/>
                    <a:pt x="274" y="60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333" y="52"/>
                    <a:pt x="333" y="52"/>
                    <a:pt x="333" y="52"/>
                  </a:cubicBezTo>
                  <a:cubicBezTo>
                    <a:pt x="333" y="64"/>
                    <a:pt x="333" y="64"/>
                    <a:pt x="333" y="64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1" y="64"/>
                    <a:pt x="301" y="64"/>
                    <a:pt x="301" y="64"/>
                  </a:cubicBezTo>
                  <a:cubicBezTo>
                    <a:pt x="249" y="64"/>
                    <a:pt x="249" y="64"/>
                    <a:pt x="249" y="64"/>
                  </a:cubicBezTo>
                  <a:cubicBezTo>
                    <a:pt x="247" y="57"/>
                    <a:pt x="247" y="57"/>
                    <a:pt x="247" y="57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17" y="64"/>
                    <a:pt x="217" y="64"/>
                    <a:pt x="217" y="64"/>
                  </a:cubicBezTo>
                  <a:cubicBezTo>
                    <a:pt x="217" y="52"/>
                    <a:pt x="217" y="52"/>
                    <a:pt x="217" y="52"/>
                  </a:cubicBezTo>
                  <a:cubicBezTo>
                    <a:pt x="272" y="52"/>
                    <a:pt x="272" y="52"/>
                    <a:pt x="272" y="52"/>
                  </a:cubicBezTo>
                  <a:close/>
                  <a:moveTo>
                    <a:pt x="279" y="47"/>
                  </a:moveTo>
                  <a:cubicBezTo>
                    <a:pt x="284" y="36"/>
                    <a:pt x="284" y="36"/>
                    <a:pt x="284" y="36"/>
                  </a:cubicBezTo>
                  <a:cubicBezTo>
                    <a:pt x="333" y="36"/>
                    <a:pt x="333" y="36"/>
                    <a:pt x="333" y="36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279" y="47"/>
                    <a:pt x="279" y="47"/>
                    <a:pt x="279" y="47"/>
                  </a:cubicBezTo>
                  <a:close/>
                  <a:moveTo>
                    <a:pt x="286" y="29"/>
                  </a:moveTo>
                  <a:cubicBezTo>
                    <a:pt x="290" y="17"/>
                    <a:pt x="290" y="17"/>
                    <a:pt x="290" y="17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33" y="29"/>
                    <a:pt x="333" y="29"/>
                    <a:pt x="333" y="29"/>
                  </a:cubicBezTo>
                  <a:cubicBezTo>
                    <a:pt x="286" y="29"/>
                    <a:pt x="286" y="29"/>
                    <a:pt x="286" y="29"/>
                  </a:cubicBezTo>
                  <a:close/>
                  <a:moveTo>
                    <a:pt x="293" y="10"/>
                  </a:moveTo>
                  <a:cubicBezTo>
                    <a:pt x="297" y="0"/>
                    <a:pt x="297" y="0"/>
                    <a:pt x="297" y="0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51" y="10"/>
                    <a:pt x="351" y="10"/>
                    <a:pt x="351" y="10"/>
                  </a:cubicBezTo>
                  <a:cubicBezTo>
                    <a:pt x="293" y="10"/>
                    <a:pt x="293" y="10"/>
                    <a:pt x="293" y="10"/>
                  </a:cubicBezTo>
                  <a:close/>
                  <a:moveTo>
                    <a:pt x="333" y="71"/>
                  </a:moveTo>
                  <a:cubicBezTo>
                    <a:pt x="333" y="83"/>
                    <a:pt x="333" y="83"/>
                    <a:pt x="333" y="83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04" y="71"/>
                    <a:pt x="304" y="71"/>
                    <a:pt x="304" y="71"/>
                  </a:cubicBezTo>
                  <a:cubicBezTo>
                    <a:pt x="333" y="71"/>
                    <a:pt x="333" y="71"/>
                    <a:pt x="333" y="71"/>
                  </a:cubicBezTo>
                  <a:close/>
                  <a:moveTo>
                    <a:pt x="333" y="88"/>
                  </a:moveTo>
                  <a:cubicBezTo>
                    <a:pt x="333" y="100"/>
                    <a:pt x="333" y="100"/>
                    <a:pt x="333" y="100"/>
                  </a:cubicBezTo>
                  <a:cubicBezTo>
                    <a:pt x="304" y="100"/>
                    <a:pt x="304" y="100"/>
                    <a:pt x="304" y="100"/>
                  </a:cubicBezTo>
                  <a:cubicBezTo>
                    <a:pt x="304" y="88"/>
                    <a:pt x="304" y="88"/>
                    <a:pt x="304" y="88"/>
                  </a:cubicBezTo>
                  <a:cubicBezTo>
                    <a:pt x="333" y="88"/>
                    <a:pt x="333" y="88"/>
                    <a:pt x="333" y="88"/>
                  </a:cubicBezTo>
                  <a:close/>
                  <a:moveTo>
                    <a:pt x="333" y="106"/>
                  </a:moveTo>
                  <a:cubicBezTo>
                    <a:pt x="351" y="106"/>
                    <a:pt x="351" y="106"/>
                    <a:pt x="351" y="106"/>
                  </a:cubicBezTo>
                  <a:cubicBezTo>
                    <a:pt x="351" y="118"/>
                    <a:pt x="351" y="118"/>
                    <a:pt x="351" y="118"/>
                  </a:cubicBezTo>
                  <a:cubicBezTo>
                    <a:pt x="304" y="118"/>
                    <a:pt x="304" y="118"/>
                    <a:pt x="304" y="118"/>
                  </a:cubicBezTo>
                  <a:cubicBezTo>
                    <a:pt x="304" y="106"/>
                    <a:pt x="304" y="106"/>
                    <a:pt x="304" y="106"/>
                  </a:cubicBezTo>
                  <a:cubicBezTo>
                    <a:pt x="333" y="106"/>
                    <a:pt x="333" y="106"/>
                    <a:pt x="333" y="106"/>
                  </a:cubicBezTo>
                  <a:close/>
                  <a:moveTo>
                    <a:pt x="351" y="123"/>
                  </a:moveTo>
                  <a:cubicBezTo>
                    <a:pt x="351" y="134"/>
                    <a:pt x="351" y="134"/>
                    <a:pt x="351" y="134"/>
                  </a:cubicBezTo>
                  <a:cubicBezTo>
                    <a:pt x="304" y="134"/>
                    <a:pt x="304" y="134"/>
                    <a:pt x="304" y="134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351" y="123"/>
                    <a:pt x="351" y="123"/>
                    <a:pt x="351" y="123"/>
                  </a:cubicBezTo>
                  <a:close/>
                  <a:moveTo>
                    <a:pt x="299" y="71"/>
                  </a:moveTo>
                  <a:cubicBezTo>
                    <a:pt x="294" y="83"/>
                    <a:pt x="294" y="83"/>
                    <a:pt x="294" y="83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99" y="71"/>
                    <a:pt x="299" y="71"/>
                    <a:pt x="299" y="71"/>
                  </a:cubicBezTo>
                  <a:close/>
                  <a:moveTo>
                    <a:pt x="292" y="88"/>
                  </a:moveTo>
                  <a:cubicBezTo>
                    <a:pt x="288" y="100"/>
                    <a:pt x="288" y="100"/>
                    <a:pt x="288" y="100"/>
                  </a:cubicBezTo>
                  <a:cubicBezTo>
                    <a:pt x="262" y="100"/>
                    <a:pt x="262" y="100"/>
                    <a:pt x="262" y="100"/>
                  </a:cubicBezTo>
                  <a:cubicBezTo>
                    <a:pt x="258" y="88"/>
                    <a:pt x="258" y="88"/>
                    <a:pt x="258" y="88"/>
                  </a:cubicBezTo>
                  <a:cubicBezTo>
                    <a:pt x="292" y="88"/>
                    <a:pt x="292" y="88"/>
                    <a:pt x="292" y="88"/>
                  </a:cubicBezTo>
                  <a:close/>
                  <a:moveTo>
                    <a:pt x="286" y="106"/>
                  </a:moveTo>
                  <a:cubicBezTo>
                    <a:pt x="283" y="118"/>
                    <a:pt x="283" y="118"/>
                    <a:pt x="283" y="118"/>
                  </a:cubicBezTo>
                  <a:cubicBezTo>
                    <a:pt x="269" y="118"/>
                    <a:pt x="269" y="118"/>
                    <a:pt x="269" y="118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86" y="106"/>
                    <a:pt x="286" y="106"/>
                    <a:pt x="286" y="106"/>
                  </a:cubicBezTo>
                  <a:close/>
                  <a:moveTo>
                    <a:pt x="280" y="123"/>
                  </a:moveTo>
                  <a:cubicBezTo>
                    <a:pt x="276" y="135"/>
                    <a:pt x="276" y="135"/>
                    <a:pt x="276" y="135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80" y="123"/>
                    <a:pt x="280" y="123"/>
                    <a:pt x="280" y="123"/>
                  </a:cubicBezTo>
                  <a:close/>
                  <a:moveTo>
                    <a:pt x="247" y="71"/>
                  </a:moveTo>
                  <a:cubicBezTo>
                    <a:pt x="247" y="83"/>
                    <a:pt x="247" y="83"/>
                    <a:pt x="247" y="83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7" y="71"/>
                    <a:pt x="217" y="71"/>
                    <a:pt x="217" y="71"/>
                  </a:cubicBezTo>
                  <a:cubicBezTo>
                    <a:pt x="247" y="71"/>
                    <a:pt x="247" y="71"/>
                    <a:pt x="247" y="71"/>
                  </a:cubicBezTo>
                  <a:close/>
                  <a:moveTo>
                    <a:pt x="247" y="88"/>
                  </a:moveTo>
                  <a:cubicBezTo>
                    <a:pt x="247" y="100"/>
                    <a:pt x="247" y="100"/>
                    <a:pt x="24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88"/>
                    <a:pt x="217" y="88"/>
                    <a:pt x="217" y="88"/>
                  </a:cubicBezTo>
                  <a:cubicBezTo>
                    <a:pt x="247" y="88"/>
                    <a:pt x="247" y="88"/>
                    <a:pt x="247" y="88"/>
                  </a:cubicBezTo>
                  <a:close/>
                  <a:moveTo>
                    <a:pt x="247" y="106"/>
                  </a:moveTo>
                  <a:cubicBezTo>
                    <a:pt x="247" y="118"/>
                    <a:pt x="247" y="118"/>
                    <a:pt x="247" y="118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06"/>
                    <a:pt x="198" y="106"/>
                    <a:pt x="198" y="106"/>
                  </a:cubicBezTo>
                  <a:cubicBezTo>
                    <a:pt x="217" y="106"/>
                    <a:pt x="217" y="106"/>
                    <a:pt x="217" y="106"/>
                  </a:cubicBezTo>
                  <a:cubicBezTo>
                    <a:pt x="247" y="106"/>
                    <a:pt x="247" y="106"/>
                    <a:pt x="247" y="106"/>
                  </a:cubicBezTo>
                  <a:close/>
                  <a:moveTo>
                    <a:pt x="247" y="123"/>
                  </a:moveTo>
                  <a:cubicBezTo>
                    <a:pt x="247" y="134"/>
                    <a:pt x="247" y="134"/>
                    <a:pt x="247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247" y="123"/>
                    <a:pt x="247" y="123"/>
                    <a:pt x="247" y="123"/>
                  </a:cubicBezTo>
                  <a:close/>
                  <a:moveTo>
                    <a:pt x="79" y="0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61" y="0"/>
                    <a:pt x="172" y="5"/>
                    <a:pt x="178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0"/>
                    <a:pt x="79" y="0"/>
                    <a:pt x="79" y="0"/>
                  </a:cubicBezTo>
                  <a:close/>
                  <a:moveTo>
                    <a:pt x="184" y="17"/>
                  </a:moveTo>
                  <a:cubicBezTo>
                    <a:pt x="186" y="21"/>
                    <a:pt x="187" y="24"/>
                    <a:pt x="187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184" y="17"/>
                    <a:pt x="184" y="17"/>
                    <a:pt x="184" y="17"/>
                  </a:cubicBezTo>
                  <a:close/>
                  <a:moveTo>
                    <a:pt x="188" y="36"/>
                  </a:moveTo>
                  <a:cubicBezTo>
                    <a:pt x="188" y="40"/>
                    <a:pt x="187" y="43"/>
                    <a:pt x="18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88" y="36"/>
                    <a:pt x="188" y="36"/>
                    <a:pt x="188" y="36"/>
                  </a:cubicBezTo>
                  <a:close/>
                  <a:moveTo>
                    <a:pt x="129" y="47"/>
                  </a:moveTo>
                  <a:cubicBezTo>
                    <a:pt x="99" y="47"/>
                    <a:pt x="99" y="47"/>
                    <a:pt x="99" y="47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9" y="47"/>
                    <a:pt x="129" y="47"/>
                    <a:pt x="129" y="47"/>
                  </a:cubicBezTo>
                  <a:close/>
                  <a:moveTo>
                    <a:pt x="184" y="52"/>
                  </a:moveTo>
                  <a:cubicBezTo>
                    <a:pt x="181" y="57"/>
                    <a:pt x="178" y="60"/>
                    <a:pt x="174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84" y="52"/>
                    <a:pt x="184" y="52"/>
                    <a:pt x="184" y="52"/>
                  </a:cubicBezTo>
                  <a:close/>
                  <a:moveTo>
                    <a:pt x="175" y="71"/>
                  </a:moveTo>
                  <a:cubicBezTo>
                    <a:pt x="179" y="74"/>
                    <a:pt x="182" y="78"/>
                    <a:pt x="185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75" y="71"/>
                    <a:pt x="175" y="71"/>
                    <a:pt x="175" y="71"/>
                  </a:cubicBezTo>
                  <a:close/>
                  <a:moveTo>
                    <a:pt x="187" y="88"/>
                  </a:moveTo>
                  <a:cubicBezTo>
                    <a:pt x="188" y="92"/>
                    <a:pt x="189" y="95"/>
                    <a:pt x="189" y="100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87" y="88"/>
                    <a:pt x="187" y="88"/>
                    <a:pt x="187" y="88"/>
                  </a:cubicBezTo>
                  <a:close/>
                  <a:moveTo>
                    <a:pt x="129" y="100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129" y="88"/>
                    <a:pt x="129" y="88"/>
                    <a:pt x="129" y="88"/>
                  </a:cubicBezTo>
                  <a:cubicBezTo>
                    <a:pt x="129" y="100"/>
                    <a:pt x="129" y="100"/>
                    <a:pt x="129" y="100"/>
                  </a:cubicBezTo>
                  <a:close/>
                  <a:moveTo>
                    <a:pt x="189" y="106"/>
                  </a:moveTo>
                  <a:cubicBezTo>
                    <a:pt x="188" y="109"/>
                    <a:pt x="187" y="114"/>
                    <a:pt x="185" y="118"/>
                  </a:cubicBezTo>
                  <a:cubicBezTo>
                    <a:pt x="79" y="118"/>
                    <a:pt x="79" y="118"/>
                    <a:pt x="79" y="118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89" y="106"/>
                    <a:pt x="189" y="106"/>
                    <a:pt x="189" y="106"/>
                  </a:cubicBezTo>
                  <a:close/>
                  <a:moveTo>
                    <a:pt x="180" y="123"/>
                  </a:moveTo>
                  <a:cubicBezTo>
                    <a:pt x="173" y="130"/>
                    <a:pt x="164" y="134"/>
                    <a:pt x="153" y="134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180" y="123"/>
                    <a:pt x="180" y="123"/>
                    <a:pt x="180" y="123"/>
                  </a:cubicBezTo>
                  <a:close/>
                  <a:moveTo>
                    <a:pt x="71" y="17"/>
                  </a:moveTo>
                  <a:cubicBezTo>
                    <a:pt x="71" y="29"/>
                    <a:pt x="71" y="29"/>
                    <a:pt x="71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51" y="36"/>
                  </a:moveTo>
                  <a:cubicBezTo>
                    <a:pt x="51" y="47"/>
                    <a:pt x="51" y="47"/>
                    <a:pt x="51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51" y="36"/>
                    <a:pt x="51" y="36"/>
                    <a:pt x="51" y="36"/>
                  </a:cubicBezTo>
                  <a:close/>
                  <a:moveTo>
                    <a:pt x="51" y="52"/>
                  </a:moveTo>
                  <a:cubicBezTo>
                    <a:pt x="51" y="64"/>
                    <a:pt x="51" y="64"/>
                    <a:pt x="51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51" y="52"/>
                    <a:pt x="51" y="52"/>
                    <a:pt x="51" y="52"/>
                  </a:cubicBezTo>
                  <a:close/>
                  <a:moveTo>
                    <a:pt x="51" y="71"/>
                  </a:moveTo>
                  <a:cubicBezTo>
                    <a:pt x="51" y="83"/>
                    <a:pt x="51" y="83"/>
                    <a:pt x="5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51" y="88"/>
                  </a:moveTo>
                  <a:cubicBezTo>
                    <a:pt x="51" y="100"/>
                    <a:pt x="51" y="100"/>
                    <a:pt x="51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51" y="88"/>
                    <a:pt x="51" y="88"/>
                    <a:pt x="51" y="88"/>
                  </a:cubicBezTo>
                  <a:close/>
                  <a:moveTo>
                    <a:pt x="51" y="106"/>
                  </a:moveTo>
                  <a:cubicBezTo>
                    <a:pt x="71" y="106"/>
                    <a:pt x="71" y="106"/>
                    <a:pt x="71" y="106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51" y="106"/>
                    <a:pt x="51" y="106"/>
                    <a:pt x="51" y="106"/>
                  </a:cubicBezTo>
                  <a:close/>
                  <a:moveTo>
                    <a:pt x="71" y="123"/>
                  </a:moveTo>
                  <a:cubicBezTo>
                    <a:pt x="71" y="134"/>
                    <a:pt x="71" y="134"/>
                    <a:pt x="71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71" y="123"/>
                    <a:pt x="71" y="123"/>
                    <a:pt x="71" y="123"/>
                  </a:cubicBezTo>
                  <a:close/>
                </a:path>
              </a:pathLst>
            </a:custGeom>
            <a:solidFill>
              <a:srgbClr val="2362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42" name="Group 45"/>
          <p:cNvGrpSpPr>
            <a:grpSpLocks/>
          </p:cNvGrpSpPr>
          <p:nvPr/>
        </p:nvGrpSpPr>
        <p:grpSpPr bwMode="auto">
          <a:xfrm>
            <a:off x="3221569" y="801327"/>
            <a:ext cx="197644" cy="125016"/>
            <a:chOff x="3632" y="3428"/>
            <a:chExt cx="233" cy="138"/>
          </a:xfrm>
        </p:grpSpPr>
        <p:sp>
          <p:nvSpPr>
            <p:cNvPr id="61" name="Freeform 46"/>
            <p:cNvSpPr>
              <a:spLocks/>
            </p:cNvSpPr>
            <p:nvPr/>
          </p:nvSpPr>
          <p:spPr bwMode="auto">
            <a:xfrm>
              <a:off x="3787" y="3489"/>
              <a:ext cx="8" cy="8"/>
            </a:xfrm>
            <a:custGeom>
              <a:avLst/>
              <a:gdLst/>
              <a:ahLst/>
              <a:cxnLst>
                <a:cxn ang="0">
                  <a:pos x="4" y="23"/>
                </a:cxn>
                <a:cxn ang="0">
                  <a:pos x="19" y="18"/>
                </a:cxn>
                <a:cxn ang="0">
                  <a:pos x="23" y="3"/>
                </a:cxn>
                <a:cxn ang="0">
                  <a:pos x="7" y="7"/>
                </a:cxn>
                <a:cxn ang="0">
                  <a:pos x="4" y="23"/>
                </a:cxn>
              </a:cxnLst>
              <a:rect l="0" t="0" r="r" b="b"/>
              <a:pathLst>
                <a:path w="26" h="25">
                  <a:moveTo>
                    <a:pt x="4" y="23"/>
                  </a:moveTo>
                  <a:cubicBezTo>
                    <a:pt x="8" y="25"/>
                    <a:pt x="14" y="23"/>
                    <a:pt x="19" y="18"/>
                  </a:cubicBezTo>
                  <a:cubicBezTo>
                    <a:pt x="24" y="12"/>
                    <a:pt x="26" y="6"/>
                    <a:pt x="23" y="3"/>
                  </a:cubicBezTo>
                  <a:cubicBezTo>
                    <a:pt x="21" y="0"/>
                    <a:pt x="13" y="1"/>
                    <a:pt x="7" y="7"/>
                  </a:cubicBezTo>
                  <a:cubicBezTo>
                    <a:pt x="1" y="14"/>
                    <a:pt x="0" y="20"/>
                    <a:pt x="4" y="23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62" name="Freeform 47"/>
            <p:cNvSpPr>
              <a:spLocks/>
            </p:cNvSpPr>
            <p:nvPr/>
          </p:nvSpPr>
          <p:spPr bwMode="auto">
            <a:xfrm>
              <a:off x="3793" y="3478"/>
              <a:ext cx="9" cy="10"/>
            </a:xfrm>
            <a:custGeom>
              <a:avLst/>
              <a:gdLst/>
              <a:ahLst/>
              <a:cxnLst>
                <a:cxn ang="0">
                  <a:pos x="4" y="26"/>
                </a:cxn>
                <a:cxn ang="0">
                  <a:pos x="20" y="22"/>
                </a:cxn>
                <a:cxn ang="0">
                  <a:pos x="27" y="5"/>
                </a:cxn>
                <a:cxn ang="0">
                  <a:pos x="9" y="8"/>
                </a:cxn>
                <a:cxn ang="0">
                  <a:pos x="4" y="26"/>
                </a:cxn>
              </a:cxnLst>
              <a:rect l="0" t="0" r="r" b="b"/>
              <a:pathLst>
                <a:path w="29" h="30">
                  <a:moveTo>
                    <a:pt x="4" y="26"/>
                  </a:moveTo>
                  <a:cubicBezTo>
                    <a:pt x="7" y="30"/>
                    <a:pt x="14" y="28"/>
                    <a:pt x="20" y="22"/>
                  </a:cubicBezTo>
                  <a:cubicBezTo>
                    <a:pt x="26" y="17"/>
                    <a:pt x="29" y="9"/>
                    <a:pt x="27" y="5"/>
                  </a:cubicBezTo>
                  <a:cubicBezTo>
                    <a:pt x="25" y="0"/>
                    <a:pt x="16" y="1"/>
                    <a:pt x="9" y="8"/>
                  </a:cubicBezTo>
                  <a:cubicBezTo>
                    <a:pt x="2" y="14"/>
                    <a:pt x="0" y="22"/>
                    <a:pt x="4" y="26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63" name="Freeform 48"/>
            <p:cNvSpPr>
              <a:spLocks/>
            </p:cNvSpPr>
            <p:nvPr/>
          </p:nvSpPr>
          <p:spPr bwMode="auto">
            <a:xfrm>
              <a:off x="3797" y="3466"/>
              <a:ext cx="11" cy="12"/>
            </a:xfrm>
            <a:custGeom>
              <a:avLst/>
              <a:gdLst/>
              <a:ahLst/>
              <a:cxnLst>
                <a:cxn ang="0">
                  <a:pos x="3" y="32"/>
                </a:cxn>
                <a:cxn ang="0">
                  <a:pos x="23" y="29"/>
                </a:cxn>
                <a:cxn ang="0">
                  <a:pos x="33" y="6"/>
                </a:cxn>
                <a:cxn ang="0">
                  <a:pos x="11" y="9"/>
                </a:cxn>
                <a:cxn ang="0">
                  <a:pos x="3" y="32"/>
                </a:cxn>
              </a:cxnLst>
              <a:rect l="0" t="0" r="r" b="b"/>
              <a:pathLst>
                <a:path w="35" h="37">
                  <a:moveTo>
                    <a:pt x="3" y="32"/>
                  </a:moveTo>
                  <a:cubicBezTo>
                    <a:pt x="8" y="37"/>
                    <a:pt x="15" y="35"/>
                    <a:pt x="23" y="29"/>
                  </a:cubicBezTo>
                  <a:cubicBezTo>
                    <a:pt x="30" y="22"/>
                    <a:pt x="35" y="13"/>
                    <a:pt x="33" y="6"/>
                  </a:cubicBezTo>
                  <a:cubicBezTo>
                    <a:pt x="30" y="0"/>
                    <a:pt x="20" y="1"/>
                    <a:pt x="11" y="9"/>
                  </a:cubicBezTo>
                  <a:cubicBezTo>
                    <a:pt x="2" y="17"/>
                    <a:pt x="0" y="27"/>
                    <a:pt x="3" y="32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64" name="Freeform 49"/>
            <p:cNvSpPr>
              <a:spLocks/>
            </p:cNvSpPr>
            <p:nvPr/>
          </p:nvSpPr>
          <p:spPr bwMode="auto">
            <a:xfrm>
              <a:off x="3795" y="3450"/>
              <a:ext cx="15" cy="16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30" y="37"/>
                </a:cxn>
                <a:cxn ang="0">
                  <a:pos x="42" y="8"/>
                </a:cxn>
                <a:cxn ang="0">
                  <a:pos x="15" y="12"/>
                </a:cxn>
                <a:cxn ang="0">
                  <a:pos x="5" y="41"/>
                </a:cxn>
              </a:cxnLst>
              <a:rect l="0" t="0" r="r" b="b"/>
              <a:pathLst>
                <a:path w="46" h="47">
                  <a:moveTo>
                    <a:pt x="5" y="41"/>
                  </a:moveTo>
                  <a:cubicBezTo>
                    <a:pt x="11" y="47"/>
                    <a:pt x="21" y="45"/>
                    <a:pt x="30" y="37"/>
                  </a:cubicBezTo>
                  <a:cubicBezTo>
                    <a:pt x="40" y="29"/>
                    <a:pt x="46" y="16"/>
                    <a:pt x="42" y="8"/>
                  </a:cubicBezTo>
                  <a:cubicBezTo>
                    <a:pt x="39" y="0"/>
                    <a:pt x="26" y="2"/>
                    <a:pt x="15" y="12"/>
                  </a:cubicBezTo>
                  <a:cubicBezTo>
                    <a:pt x="4" y="22"/>
                    <a:pt x="0" y="35"/>
                    <a:pt x="5" y="41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65" name="Freeform 50"/>
            <p:cNvSpPr>
              <a:spLocks/>
            </p:cNvSpPr>
            <p:nvPr/>
          </p:nvSpPr>
          <p:spPr bwMode="auto">
            <a:xfrm>
              <a:off x="3786" y="3437"/>
              <a:ext cx="18" cy="18"/>
            </a:xfrm>
            <a:custGeom>
              <a:avLst/>
              <a:gdLst/>
              <a:ahLst/>
              <a:cxnLst>
                <a:cxn ang="0">
                  <a:pos x="7" y="49"/>
                </a:cxn>
                <a:cxn ang="0">
                  <a:pos x="39" y="43"/>
                </a:cxn>
                <a:cxn ang="0">
                  <a:pos x="52" y="9"/>
                </a:cxn>
                <a:cxn ang="0">
                  <a:pos x="16" y="15"/>
                </a:cxn>
                <a:cxn ang="0">
                  <a:pos x="7" y="49"/>
                </a:cxn>
              </a:cxnLst>
              <a:rect l="0" t="0" r="r" b="b"/>
              <a:pathLst>
                <a:path w="57" h="56">
                  <a:moveTo>
                    <a:pt x="7" y="49"/>
                  </a:moveTo>
                  <a:cubicBezTo>
                    <a:pt x="14" y="56"/>
                    <a:pt x="27" y="53"/>
                    <a:pt x="39" y="43"/>
                  </a:cubicBezTo>
                  <a:cubicBezTo>
                    <a:pt x="51" y="33"/>
                    <a:pt x="57" y="18"/>
                    <a:pt x="52" y="9"/>
                  </a:cubicBezTo>
                  <a:cubicBezTo>
                    <a:pt x="46" y="0"/>
                    <a:pt x="30" y="3"/>
                    <a:pt x="16" y="15"/>
                  </a:cubicBezTo>
                  <a:cubicBezTo>
                    <a:pt x="3" y="28"/>
                    <a:pt x="0" y="42"/>
                    <a:pt x="7" y="49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66" name="Freeform 51"/>
            <p:cNvSpPr>
              <a:spLocks/>
            </p:cNvSpPr>
            <p:nvPr/>
          </p:nvSpPr>
          <p:spPr bwMode="auto">
            <a:xfrm>
              <a:off x="3769" y="3429"/>
              <a:ext cx="22" cy="21"/>
            </a:xfrm>
            <a:custGeom>
              <a:avLst/>
              <a:gdLst/>
              <a:ahLst/>
              <a:cxnLst>
                <a:cxn ang="0">
                  <a:pos x="10" y="58"/>
                </a:cxn>
                <a:cxn ang="0">
                  <a:pos x="50" y="48"/>
                </a:cxn>
                <a:cxn ang="0">
                  <a:pos x="61" y="9"/>
                </a:cxn>
                <a:cxn ang="0">
                  <a:pos x="17" y="20"/>
                </a:cxn>
                <a:cxn ang="0">
                  <a:pos x="10" y="58"/>
                </a:cxn>
              </a:cxnLst>
              <a:rect l="0" t="0" r="r" b="b"/>
              <a:pathLst>
                <a:path w="69" h="64">
                  <a:moveTo>
                    <a:pt x="10" y="58"/>
                  </a:moveTo>
                  <a:cubicBezTo>
                    <a:pt x="20" y="64"/>
                    <a:pt x="37" y="60"/>
                    <a:pt x="50" y="48"/>
                  </a:cubicBezTo>
                  <a:cubicBezTo>
                    <a:pt x="63" y="35"/>
                    <a:pt x="69" y="18"/>
                    <a:pt x="61" y="9"/>
                  </a:cubicBezTo>
                  <a:cubicBezTo>
                    <a:pt x="52" y="0"/>
                    <a:pt x="32" y="5"/>
                    <a:pt x="17" y="20"/>
                  </a:cubicBezTo>
                  <a:cubicBezTo>
                    <a:pt x="2" y="35"/>
                    <a:pt x="0" y="51"/>
                    <a:pt x="10" y="58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67" name="Freeform 52"/>
            <p:cNvSpPr>
              <a:spLocks/>
            </p:cNvSpPr>
            <p:nvPr/>
          </p:nvSpPr>
          <p:spPr bwMode="auto">
            <a:xfrm>
              <a:off x="3745" y="3428"/>
              <a:ext cx="25" cy="22"/>
            </a:xfrm>
            <a:custGeom>
              <a:avLst/>
              <a:gdLst/>
              <a:ahLst/>
              <a:cxnLst>
                <a:cxn ang="0">
                  <a:pos x="13" y="62"/>
                </a:cxn>
                <a:cxn ang="0">
                  <a:pos x="60" y="48"/>
                </a:cxn>
                <a:cxn ang="0">
                  <a:pos x="65" y="8"/>
                </a:cxn>
                <a:cxn ang="0">
                  <a:pos x="15" y="23"/>
                </a:cxn>
                <a:cxn ang="0">
                  <a:pos x="13" y="62"/>
                </a:cxn>
              </a:cxnLst>
              <a:rect l="0" t="0" r="r" b="b"/>
              <a:pathLst>
                <a:path w="77" h="68">
                  <a:moveTo>
                    <a:pt x="13" y="62"/>
                  </a:moveTo>
                  <a:cubicBezTo>
                    <a:pt x="27" y="68"/>
                    <a:pt x="46" y="62"/>
                    <a:pt x="60" y="48"/>
                  </a:cubicBezTo>
                  <a:cubicBezTo>
                    <a:pt x="73" y="34"/>
                    <a:pt x="77" y="17"/>
                    <a:pt x="65" y="8"/>
                  </a:cubicBezTo>
                  <a:cubicBezTo>
                    <a:pt x="53" y="0"/>
                    <a:pt x="31" y="7"/>
                    <a:pt x="15" y="23"/>
                  </a:cubicBezTo>
                  <a:cubicBezTo>
                    <a:pt x="0" y="39"/>
                    <a:pt x="0" y="55"/>
                    <a:pt x="13" y="62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68" name="Freeform 53"/>
            <p:cNvSpPr>
              <a:spLocks/>
            </p:cNvSpPr>
            <p:nvPr/>
          </p:nvSpPr>
          <p:spPr bwMode="auto">
            <a:xfrm>
              <a:off x="3717" y="3435"/>
              <a:ext cx="26" cy="22"/>
            </a:xfrm>
            <a:custGeom>
              <a:avLst/>
              <a:gdLst/>
              <a:ahLst/>
              <a:cxnLst>
                <a:cxn ang="0">
                  <a:pos x="20" y="64"/>
                </a:cxn>
                <a:cxn ang="0">
                  <a:pos x="69" y="44"/>
                </a:cxn>
                <a:cxn ang="0">
                  <a:pos x="65" y="6"/>
                </a:cxn>
                <a:cxn ang="0">
                  <a:pos x="12" y="28"/>
                </a:cxn>
                <a:cxn ang="0">
                  <a:pos x="20" y="64"/>
                </a:cxn>
              </a:cxnLst>
              <a:rect l="0" t="0" r="r" b="b"/>
              <a:pathLst>
                <a:path w="81" h="68">
                  <a:moveTo>
                    <a:pt x="20" y="64"/>
                  </a:moveTo>
                  <a:cubicBezTo>
                    <a:pt x="36" y="68"/>
                    <a:pt x="57" y="59"/>
                    <a:pt x="69" y="44"/>
                  </a:cubicBezTo>
                  <a:cubicBezTo>
                    <a:pt x="81" y="29"/>
                    <a:pt x="80" y="11"/>
                    <a:pt x="65" y="6"/>
                  </a:cubicBezTo>
                  <a:cubicBezTo>
                    <a:pt x="49" y="0"/>
                    <a:pt x="26" y="10"/>
                    <a:pt x="12" y="28"/>
                  </a:cubicBezTo>
                  <a:cubicBezTo>
                    <a:pt x="0" y="45"/>
                    <a:pt x="4" y="60"/>
                    <a:pt x="20" y="64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69" name="Freeform 54"/>
            <p:cNvSpPr>
              <a:spLocks/>
            </p:cNvSpPr>
            <p:nvPr/>
          </p:nvSpPr>
          <p:spPr bwMode="auto">
            <a:xfrm>
              <a:off x="3689" y="3448"/>
              <a:ext cx="27" cy="20"/>
            </a:xfrm>
            <a:custGeom>
              <a:avLst/>
              <a:gdLst/>
              <a:ahLst/>
              <a:cxnLst>
                <a:cxn ang="0">
                  <a:pos x="28" y="62"/>
                </a:cxn>
                <a:cxn ang="0">
                  <a:pos x="74" y="32"/>
                </a:cxn>
                <a:cxn ang="0">
                  <a:pos x="58" y="0"/>
                </a:cxn>
                <a:cxn ang="0">
                  <a:pos x="9" y="32"/>
                </a:cxn>
                <a:cxn ang="0">
                  <a:pos x="28" y="62"/>
                </a:cxn>
              </a:cxnLst>
              <a:rect l="0" t="0" r="r" b="b"/>
              <a:pathLst>
                <a:path w="82" h="62">
                  <a:moveTo>
                    <a:pt x="28" y="62"/>
                  </a:moveTo>
                  <a:cubicBezTo>
                    <a:pt x="46" y="61"/>
                    <a:pt x="66" y="48"/>
                    <a:pt x="74" y="32"/>
                  </a:cubicBezTo>
                  <a:cubicBezTo>
                    <a:pt x="82" y="15"/>
                    <a:pt x="76" y="1"/>
                    <a:pt x="58" y="0"/>
                  </a:cubicBezTo>
                  <a:cubicBezTo>
                    <a:pt x="40" y="0"/>
                    <a:pt x="18" y="14"/>
                    <a:pt x="9" y="32"/>
                  </a:cubicBezTo>
                  <a:cubicBezTo>
                    <a:pt x="0" y="50"/>
                    <a:pt x="9" y="62"/>
                    <a:pt x="28" y="62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70" name="Freeform 55"/>
            <p:cNvSpPr>
              <a:spLocks/>
            </p:cNvSpPr>
            <p:nvPr/>
          </p:nvSpPr>
          <p:spPr bwMode="auto">
            <a:xfrm>
              <a:off x="3664" y="3465"/>
              <a:ext cx="26" cy="22"/>
            </a:xfrm>
            <a:custGeom>
              <a:avLst/>
              <a:gdLst/>
              <a:ahLst/>
              <a:cxnLst>
                <a:cxn ang="0">
                  <a:pos x="31" y="64"/>
                </a:cxn>
                <a:cxn ang="0">
                  <a:pos x="76" y="28"/>
                </a:cxn>
                <a:cxn ang="0">
                  <a:pos x="53" y="3"/>
                </a:cxn>
                <a:cxn ang="0">
                  <a:pos x="6" y="41"/>
                </a:cxn>
                <a:cxn ang="0">
                  <a:pos x="31" y="64"/>
                </a:cxn>
              </a:cxnLst>
              <a:rect l="0" t="0" r="r" b="b"/>
              <a:pathLst>
                <a:path w="82" h="68">
                  <a:moveTo>
                    <a:pt x="31" y="64"/>
                  </a:moveTo>
                  <a:cubicBezTo>
                    <a:pt x="51" y="59"/>
                    <a:pt x="70" y="44"/>
                    <a:pt x="76" y="28"/>
                  </a:cubicBezTo>
                  <a:cubicBezTo>
                    <a:pt x="82" y="11"/>
                    <a:pt x="72" y="0"/>
                    <a:pt x="53" y="3"/>
                  </a:cubicBezTo>
                  <a:cubicBezTo>
                    <a:pt x="33" y="7"/>
                    <a:pt x="12" y="24"/>
                    <a:pt x="6" y="41"/>
                  </a:cubicBezTo>
                  <a:cubicBezTo>
                    <a:pt x="0" y="59"/>
                    <a:pt x="12" y="68"/>
                    <a:pt x="31" y="64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71" name="Freeform 56"/>
            <p:cNvSpPr>
              <a:spLocks/>
            </p:cNvSpPr>
            <p:nvPr/>
          </p:nvSpPr>
          <p:spPr bwMode="auto">
            <a:xfrm>
              <a:off x="3642" y="3488"/>
              <a:ext cx="27" cy="22"/>
            </a:xfrm>
            <a:custGeom>
              <a:avLst/>
              <a:gdLst/>
              <a:ahLst/>
              <a:cxnLst>
                <a:cxn ang="0">
                  <a:pos x="33" y="64"/>
                </a:cxn>
                <a:cxn ang="0">
                  <a:pos x="77" y="24"/>
                </a:cxn>
                <a:cxn ang="0">
                  <a:pos x="51" y="6"/>
                </a:cxn>
                <a:cxn ang="0">
                  <a:pos x="4" y="46"/>
                </a:cxn>
                <a:cxn ang="0">
                  <a:pos x="33" y="64"/>
                </a:cxn>
              </a:cxnLst>
              <a:rect l="0" t="0" r="r" b="b"/>
              <a:pathLst>
                <a:path w="82" h="70">
                  <a:moveTo>
                    <a:pt x="33" y="64"/>
                  </a:moveTo>
                  <a:cubicBezTo>
                    <a:pt x="53" y="57"/>
                    <a:pt x="72" y="40"/>
                    <a:pt x="77" y="24"/>
                  </a:cubicBezTo>
                  <a:cubicBezTo>
                    <a:pt x="82" y="9"/>
                    <a:pt x="71" y="0"/>
                    <a:pt x="51" y="6"/>
                  </a:cubicBezTo>
                  <a:cubicBezTo>
                    <a:pt x="30" y="11"/>
                    <a:pt x="10" y="29"/>
                    <a:pt x="4" y="46"/>
                  </a:cubicBezTo>
                  <a:cubicBezTo>
                    <a:pt x="0" y="62"/>
                    <a:pt x="12" y="70"/>
                    <a:pt x="33" y="64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72" name="Freeform 57"/>
            <p:cNvSpPr>
              <a:spLocks/>
            </p:cNvSpPr>
            <p:nvPr/>
          </p:nvSpPr>
          <p:spPr bwMode="auto">
            <a:xfrm>
              <a:off x="3632" y="3511"/>
              <a:ext cx="26" cy="24"/>
            </a:xfrm>
            <a:custGeom>
              <a:avLst/>
              <a:gdLst/>
              <a:ahLst/>
              <a:cxnLst>
                <a:cxn ang="0">
                  <a:pos x="34" y="67"/>
                </a:cxn>
                <a:cxn ang="0">
                  <a:pos x="78" y="23"/>
                </a:cxn>
                <a:cxn ang="0">
                  <a:pos x="50" y="7"/>
                </a:cxn>
                <a:cxn ang="0">
                  <a:pos x="4" y="50"/>
                </a:cxn>
                <a:cxn ang="0">
                  <a:pos x="34" y="67"/>
                </a:cxn>
              </a:cxnLst>
              <a:rect l="0" t="0" r="r" b="b"/>
              <a:pathLst>
                <a:path w="82" h="75">
                  <a:moveTo>
                    <a:pt x="34" y="67"/>
                  </a:moveTo>
                  <a:cubicBezTo>
                    <a:pt x="55" y="59"/>
                    <a:pt x="73" y="40"/>
                    <a:pt x="78" y="23"/>
                  </a:cubicBezTo>
                  <a:cubicBezTo>
                    <a:pt x="82" y="7"/>
                    <a:pt x="71" y="0"/>
                    <a:pt x="50" y="7"/>
                  </a:cubicBezTo>
                  <a:cubicBezTo>
                    <a:pt x="30" y="14"/>
                    <a:pt x="10" y="33"/>
                    <a:pt x="4" y="50"/>
                  </a:cubicBezTo>
                  <a:cubicBezTo>
                    <a:pt x="0" y="68"/>
                    <a:pt x="13" y="75"/>
                    <a:pt x="34" y="67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>
              <a:off x="3635" y="3531"/>
              <a:ext cx="28" cy="26"/>
            </a:xfrm>
            <a:custGeom>
              <a:avLst/>
              <a:gdLst/>
              <a:ahLst/>
              <a:cxnLst>
                <a:cxn ang="0">
                  <a:pos x="34" y="71"/>
                </a:cxn>
                <a:cxn ang="0">
                  <a:pos x="81" y="25"/>
                </a:cxn>
                <a:cxn ang="0">
                  <a:pos x="54" y="7"/>
                </a:cxn>
                <a:cxn ang="0">
                  <a:pos x="6" y="53"/>
                </a:cxn>
                <a:cxn ang="0">
                  <a:pos x="34" y="71"/>
                </a:cxn>
              </a:cxnLst>
              <a:rect l="0" t="0" r="r" b="b"/>
              <a:pathLst>
                <a:path w="86" h="80">
                  <a:moveTo>
                    <a:pt x="34" y="71"/>
                  </a:moveTo>
                  <a:cubicBezTo>
                    <a:pt x="56" y="62"/>
                    <a:pt x="76" y="42"/>
                    <a:pt x="81" y="25"/>
                  </a:cubicBezTo>
                  <a:cubicBezTo>
                    <a:pt x="86" y="7"/>
                    <a:pt x="75" y="0"/>
                    <a:pt x="54" y="7"/>
                  </a:cubicBezTo>
                  <a:cubicBezTo>
                    <a:pt x="33" y="15"/>
                    <a:pt x="12" y="34"/>
                    <a:pt x="6" y="53"/>
                  </a:cubicBezTo>
                  <a:cubicBezTo>
                    <a:pt x="0" y="72"/>
                    <a:pt x="13" y="80"/>
                    <a:pt x="34" y="71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74" name="Freeform 59"/>
            <p:cNvSpPr>
              <a:spLocks/>
            </p:cNvSpPr>
            <p:nvPr/>
          </p:nvSpPr>
          <p:spPr bwMode="auto">
            <a:xfrm>
              <a:off x="3656" y="3540"/>
              <a:ext cx="28" cy="26"/>
            </a:xfrm>
            <a:custGeom>
              <a:avLst/>
              <a:gdLst/>
              <a:ahLst/>
              <a:cxnLst>
                <a:cxn ang="0">
                  <a:pos x="33" y="71"/>
                </a:cxn>
                <a:cxn ang="0">
                  <a:pos x="81" y="24"/>
                </a:cxn>
                <a:cxn ang="0">
                  <a:pos x="56" y="6"/>
                </a:cxn>
                <a:cxn ang="0">
                  <a:pos x="7" y="52"/>
                </a:cxn>
                <a:cxn ang="0">
                  <a:pos x="33" y="71"/>
                </a:cxn>
              </a:cxnLst>
              <a:rect l="0" t="0" r="r" b="b"/>
              <a:pathLst>
                <a:path w="87" h="80">
                  <a:moveTo>
                    <a:pt x="33" y="71"/>
                  </a:moveTo>
                  <a:cubicBezTo>
                    <a:pt x="55" y="62"/>
                    <a:pt x="75" y="41"/>
                    <a:pt x="81" y="24"/>
                  </a:cubicBezTo>
                  <a:cubicBezTo>
                    <a:pt x="87" y="7"/>
                    <a:pt x="77" y="0"/>
                    <a:pt x="56" y="6"/>
                  </a:cubicBezTo>
                  <a:cubicBezTo>
                    <a:pt x="36" y="14"/>
                    <a:pt x="14" y="33"/>
                    <a:pt x="7" y="52"/>
                  </a:cubicBezTo>
                  <a:cubicBezTo>
                    <a:pt x="0" y="71"/>
                    <a:pt x="12" y="80"/>
                    <a:pt x="33" y="71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75" name="Freeform 60"/>
            <p:cNvSpPr>
              <a:spLocks noEditPoints="1"/>
            </p:cNvSpPr>
            <p:nvPr/>
          </p:nvSpPr>
          <p:spPr bwMode="auto">
            <a:xfrm>
              <a:off x="3699" y="3478"/>
              <a:ext cx="43" cy="87"/>
            </a:xfrm>
            <a:custGeom>
              <a:avLst/>
              <a:gdLst/>
              <a:ahLst/>
              <a:cxnLst>
                <a:cxn ang="0">
                  <a:pos x="79" y="211"/>
                </a:cxn>
                <a:cxn ang="0">
                  <a:pos x="78" y="235"/>
                </a:cxn>
                <a:cxn ang="0">
                  <a:pos x="68" y="240"/>
                </a:cxn>
                <a:cxn ang="0">
                  <a:pos x="59" y="235"/>
                </a:cxn>
                <a:cxn ang="0">
                  <a:pos x="57" y="213"/>
                </a:cxn>
                <a:cxn ang="0">
                  <a:pos x="57" y="131"/>
                </a:cxn>
                <a:cxn ang="0">
                  <a:pos x="58" y="108"/>
                </a:cxn>
                <a:cxn ang="0">
                  <a:pos x="68" y="104"/>
                </a:cxn>
                <a:cxn ang="0">
                  <a:pos x="77" y="109"/>
                </a:cxn>
                <a:cxn ang="0">
                  <a:pos x="79" y="131"/>
                </a:cxn>
                <a:cxn ang="0">
                  <a:pos x="79" y="211"/>
                </a:cxn>
                <a:cxn ang="0">
                  <a:pos x="0" y="0"/>
                </a:cxn>
                <a:cxn ang="0">
                  <a:pos x="0" y="267"/>
                </a:cxn>
                <a:cxn ang="0">
                  <a:pos x="54" y="267"/>
                </a:cxn>
                <a:cxn ang="0">
                  <a:pos x="58" y="253"/>
                </a:cxn>
                <a:cxn ang="0">
                  <a:pos x="74" y="266"/>
                </a:cxn>
                <a:cxn ang="0">
                  <a:pos x="94" y="271"/>
                </a:cxn>
                <a:cxn ang="0">
                  <a:pos x="118" y="263"/>
                </a:cxn>
                <a:cxn ang="0">
                  <a:pos x="132" y="245"/>
                </a:cxn>
                <a:cxn ang="0">
                  <a:pos x="134" y="214"/>
                </a:cxn>
                <a:cxn ang="0">
                  <a:pos x="134" y="128"/>
                </a:cxn>
                <a:cxn ang="0">
                  <a:pos x="134" y="100"/>
                </a:cxn>
                <a:cxn ang="0">
                  <a:pos x="128" y="87"/>
                </a:cxn>
                <a:cxn ang="0">
                  <a:pos x="114" y="77"/>
                </a:cxn>
                <a:cxn ang="0">
                  <a:pos x="94" y="73"/>
                </a:cxn>
                <a:cxn ang="0">
                  <a:pos x="74" y="77"/>
                </a:cxn>
                <a:cxn ang="0">
                  <a:pos x="58" y="90"/>
                </a:cxn>
                <a:cxn ang="0">
                  <a:pos x="58" y="0"/>
                </a:cxn>
                <a:cxn ang="0">
                  <a:pos x="0" y="0"/>
                </a:cxn>
              </a:cxnLst>
              <a:rect l="0" t="0" r="r" b="b"/>
              <a:pathLst>
                <a:path w="134" h="271">
                  <a:moveTo>
                    <a:pt x="79" y="211"/>
                  </a:moveTo>
                  <a:cubicBezTo>
                    <a:pt x="79" y="222"/>
                    <a:pt x="79" y="232"/>
                    <a:pt x="78" y="235"/>
                  </a:cubicBezTo>
                  <a:cubicBezTo>
                    <a:pt x="77" y="238"/>
                    <a:pt x="73" y="240"/>
                    <a:pt x="68" y="240"/>
                  </a:cubicBezTo>
                  <a:cubicBezTo>
                    <a:pt x="63" y="240"/>
                    <a:pt x="60" y="238"/>
                    <a:pt x="59" y="235"/>
                  </a:cubicBezTo>
                  <a:cubicBezTo>
                    <a:pt x="57" y="232"/>
                    <a:pt x="57" y="223"/>
                    <a:pt x="57" y="213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20"/>
                    <a:pt x="57" y="111"/>
                    <a:pt x="58" y="108"/>
                  </a:cubicBezTo>
                  <a:cubicBezTo>
                    <a:pt x="60" y="106"/>
                    <a:pt x="62" y="104"/>
                    <a:pt x="68" y="104"/>
                  </a:cubicBezTo>
                  <a:cubicBezTo>
                    <a:pt x="73" y="104"/>
                    <a:pt x="75" y="106"/>
                    <a:pt x="77" y="109"/>
                  </a:cubicBezTo>
                  <a:cubicBezTo>
                    <a:pt x="79" y="112"/>
                    <a:pt x="79" y="121"/>
                    <a:pt x="79" y="131"/>
                  </a:cubicBezTo>
                  <a:cubicBezTo>
                    <a:pt x="79" y="211"/>
                    <a:pt x="79" y="211"/>
                    <a:pt x="79" y="211"/>
                  </a:cubicBezTo>
                  <a:close/>
                  <a:moveTo>
                    <a:pt x="0" y="0"/>
                  </a:moveTo>
                  <a:cubicBezTo>
                    <a:pt x="0" y="267"/>
                    <a:pt x="0" y="267"/>
                    <a:pt x="0" y="267"/>
                  </a:cubicBezTo>
                  <a:cubicBezTo>
                    <a:pt x="54" y="267"/>
                    <a:pt x="54" y="267"/>
                    <a:pt x="54" y="267"/>
                  </a:cubicBezTo>
                  <a:cubicBezTo>
                    <a:pt x="58" y="253"/>
                    <a:pt x="58" y="253"/>
                    <a:pt x="58" y="253"/>
                  </a:cubicBezTo>
                  <a:cubicBezTo>
                    <a:pt x="63" y="259"/>
                    <a:pt x="68" y="263"/>
                    <a:pt x="74" y="266"/>
                  </a:cubicBezTo>
                  <a:cubicBezTo>
                    <a:pt x="80" y="269"/>
                    <a:pt x="87" y="271"/>
                    <a:pt x="94" y="271"/>
                  </a:cubicBezTo>
                  <a:cubicBezTo>
                    <a:pt x="103" y="271"/>
                    <a:pt x="111" y="268"/>
                    <a:pt x="118" y="263"/>
                  </a:cubicBezTo>
                  <a:cubicBezTo>
                    <a:pt x="125" y="258"/>
                    <a:pt x="130" y="252"/>
                    <a:pt x="132" y="245"/>
                  </a:cubicBezTo>
                  <a:cubicBezTo>
                    <a:pt x="134" y="238"/>
                    <a:pt x="134" y="228"/>
                    <a:pt x="134" y="214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14"/>
                    <a:pt x="134" y="105"/>
                    <a:pt x="134" y="100"/>
                  </a:cubicBezTo>
                  <a:cubicBezTo>
                    <a:pt x="133" y="96"/>
                    <a:pt x="131" y="92"/>
                    <a:pt x="128" y="87"/>
                  </a:cubicBezTo>
                  <a:cubicBezTo>
                    <a:pt x="125" y="83"/>
                    <a:pt x="120" y="79"/>
                    <a:pt x="114" y="77"/>
                  </a:cubicBezTo>
                  <a:cubicBezTo>
                    <a:pt x="109" y="74"/>
                    <a:pt x="102" y="73"/>
                    <a:pt x="94" y="73"/>
                  </a:cubicBezTo>
                  <a:cubicBezTo>
                    <a:pt x="87" y="73"/>
                    <a:pt x="80" y="74"/>
                    <a:pt x="74" y="77"/>
                  </a:cubicBezTo>
                  <a:cubicBezTo>
                    <a:pt x="68" y="80"/>
                    <a:pt x="63" y="84"/>
                    <a:pt x="58" y="9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76" name="Freeform 61"/>
            <p:cNvSpPr>
              <a:spLocks/>
            </p:cNvSpPr>
            <p:nvPr/>
          </p:nvSpPr>
          <p:spPr bwMode="auto">
            <a:xfrm>
              <a:off x="3749" y="3502"/>
              <a:ext cx="42" cy="63"/>
            </a:xfrm>
            <a:custGeom>
              <a:avLst/>
              <a:gdLst/>
              <a:ahLst/>
              <a:cxnLst>
                <a:cxn ang="0">
                  <a:pos x="133" y="77"/>
                </a:cxn>
                <a:cxn ang="0">
                  <a:pos x="127" y="34"/>
                </a:cxn>
                <a:cxn ang="0">
                  <a:pos x="104" y="9"/>
                </a:cxn>
                <a:cxn ang="0">
                  <a:pos x="64" y="0"/>
                </a:cxn>
                <a:cxn ang="0">
                  <a:pos x="29" y="8"/>
                </a:cxn>
                <a:cxn ang="0">
                  <a:pos x="6" y="30"/>
                </a:cxn>
                <a:cxn ang="0">
                  <a:pos x="0" y="69"/>
                </a:cxn>
                <a:cxn ang="0">
                  <a:pos x="0" y="125"/>
                </a:cxn>
                <a:cxn ang="0">
                  <a:pos x="3" y="157"/>
                </a:cxn>
                <a:cxn ang="0">
                  <a:pos x="13" y="178"/>
                </a:cxn>
                <a:cxn ang="0">
                  <a:pos x="35" y="192"/>
                </a:cxn>
                <a:cxn ang="0">
                  <a:pos x="68" y="198"/>
                </a:cxn>
                <a:cxn ang="0">
                  <a:pos x="100" y="192"/>
                </a:cxn>
                <a:cxn ang="0">
                  <a:pos x="120" y="176"/>
                </a:cxn>
                <a:cxn ang="0">
                  <a:pos x="131" y="156"/>
                </a:cxn>
                <a:cxn ang="0">
                  <a:pos x="133" y="129"/>
                </a:cxn>
                <a:cxn ang="0">
                  <a:pos x="133" y="119"/>
                </a:cxn>
                <a:cxn ang="0">
                  <a:pos x="80" y="119"/>
                </a:cxn>
                <a:cxn ang="0">
                  <a:pos x="80" y="140"/>
                </a:cxn>
                <a:cxn ang="0">
                  <a:pos x="78" y="161"/>
                </a:cxn>
                <a:cxn ang="0">
                  <a:pos x="67" y="167"/>
                </a:cxn>
                <a:cxn ang="0">
                  <a:pos x="57" y="162"/>
                </a:cxn>
                <a:cxn ang="0">
                  <a:pos x="56" y="143"/>
                </a:cxn>
                <a:cxn ang="0">
                  <a:pos x="56" y="102"/>
                </a:cxn>
                <a:cxn ang="0">
                  <a:pos x="133" y="102"/>
                </a:cxn>
                <a:cxn ang="0">
                  <a:pos x="133" y="77"/>
                </a:cxn>
              </a:cxnLst>
              <a:rect l="0" t="0" r="r" b="b"/>
              <a:pathLst>
                <a:path w="133" h="198">
                  <a:moveTo>
                    <a:pt x="133" y="77"/>
                  </a:moveTo>
                  <a:cubicBezTo>
                    <a:pt x="133" y="58"/>
                    <a:pt x="131" y="44"/>
                    <a:pt x="127" y="34"/>
                  </a:cubicBezTo>
                  <a:cubicBezTo>
                    <a:pt x="122" y="24"/>
                    <a:pt x="115" y="15"/>
                    <a:pt x="104" y="9"/>
                  </a:cubicBezTo>
                  <a:cubicBezTo>
                    <a:pt x="94" y="3"/>
                    <a:pt x="80" y="0"/>
                    <a:pt x="64" y="0"/>
                  </a:cubicBezTo>
                  <a:cubicBezTo>
                    <a:pt x="51" y="0"/>
                    <a:pt x="39" y="3"/>
                    <a:pt x="29" y="8"/>
                  </a:cubicBezTo>
                  <a:cubicBezTo>
                    <a:pt x="18" y="13"/>
                    <a:pt x="11" y="20"/>
                    <a:pt x="6" y="30"/>
                  </a:cubicBezTo>
                  <a:cubicBezTo>
                    <a:pt x="2" y="39"/>
                    <a:pt x="0" y="53"/>
                    <a:pt x="0" y="69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39"/>
                    <a:pt x="1" y="150"/>
                    <a:pt x="3" y="157"/>
                  </a:cubicBezTo>
                  <a:cubicBezTo>
                    <a:pt x="5" y="165"/>
                    <a:pt x="8" y="171"/>
                    <a:pt x="13" y="178"/>
                  </a:cubicBezTo>
                  <a:cubicBezTo>
                    <a:pt x="19" y="184"/>
                    <a:pt x="26" y="189"/>
                    <a:pt x="35" y="192"/>
                  </a:cubicBezTo>
                  <a:cubicBezTo>
                    <a:pt x="45" y="196"/>
                    <a:pt x="56" y="198"/>
                    <a:pt x="68" y="198"/>
                  </a:cubicBezTo>
                  <a:cubicBezTo>
                    <a:pt x="81" y="198"/>
                    <a:pt x="91" y="196"/>
                    <a:pt x="100" y="192"/>
                  </a:cubicBezTo>
                  <a:cubicBezTo>
                    <a:pt x="108" y="189"/>
                    <a:pt x="115" y="183"/>
                    <a:pt x="120" y="176"/>
                  </a:cubicBezTo>
                  <a:cubicBezTo>
                    <a:pt x="126" y="169"/>
                    <a:pt x="129" y="162"/>
                    <a:pt x="131" y="156"/>
                  </a:cubicBezTo>
                  <a:cubicBezTo>
                    <a:pt x="132" y="149"/>
                    <a:pt x="133" y="140"/>
                    <a:pt x="133" y="12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9"/>
                    <a:pt x="80" y="158"/>
                    <a:pt x="78" y="161"/>
                  </a:cubicBezTo>
                  <a:cubicBezTo>
                    <a:pt x="77" y="164"/>
                    <a:pt x="72" y="167"/>
                    <a:pt x="67" y="167"/>
                  </a:cubicBezTo>
                  <a:cubicBezTo>
                    <a:pt x="62" y="167"/>
                    <a:pt x="59" y="164"/>
                    <a:pt x="57" y="162"/>
                  </a:cubicBezTo>
                  <a:cubicBezTo>
                    <a:pt x="56" y="159"/>
                    <a:pt x="56" y="152"/>
                    <a:pt x="56" y="143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3" y="77"/>
                    <a:pt x="133" y="77"/>
                    <a:pt x="133" y="77"/>
                  </a:cubicBezTo>
                  <a:close/>
                </a:path>
              </a:pathLst>
            </a:custGeom>
            <a:solidFill>
              <a:srgbClr val="FC19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77" name="Freeform 62"/>
            <p:cNvSpPr>
              <a:spLocks noEditPoints="1"/>
            </p:cNvSpPr>
            <p:nvPr/>
          </p:nvSpPr>
          <p:spPr bwMode="auto">
            <a:xfrm>
              <a:off x="3797" y="3502"/>
              <a:ext cx="43" cy="63"/>
            </a:xfrm>
            <a:custGeom>
              <a:avLst/>
              <a:gdLst/>
              <a:ahLst/>
              <a:cxnLst>
                <a:cxn ang="0">
                  <a:pos x="76" y="143"/>
                </a:cxn>
                <a:cxn ang="0">
                  <a:pos x="74" y="163"/>
                </a:cxn>
                <a:cxn ang="0">
                  <a:pos x="65" y="167"/>
                </a:cxn>
                <a:cxn ang="0">
                  <a:pos x="55" y="162"/>
                </a:cxn>
                <a:cxn ang="0">
                  <a:pos x="53" y="140"/>
                </a:cxn>
                <a:cxn ang="0">
                  <a:pos x="55" y="119"/>
                </a:cxn>
                <a:cxn ang="0">
                  <a:pos x="76" y="100"/>
                </a:cxn>
                <a:cxn ang="0">
                  <a:pos x="76" y="143"/>
                </a:cxn>
                <a:cxn ang="0">
                  <a:pos x="56" y="57"/>
                </a:cxn>
                <a:cxn ang="0">
                  <a:pos x="57" y="35"/>
                </a:cxn>
                <a:cxn ang="0">
                  <a:pos x="64" y="31"/>
                </a:cxn>
                <a:cxn ang="0">
                  <a:pos x="74" y="35"/>
                </a:cxn>
                <a:cxn ang="0">
                  <a:pos x="76" y="58"/>
                </a:cxn>
                <a:cxn ang="0">
                  <a:pos x="74" y="74"/>
                </a:cxn>
                <a:cxn ang="0">
                  <a:pos x="41" y="89"/>
                </a:cxn>
                <a:cxn ang="0">
                  <a:pos x="7" y="107"/>
                </a:cxn>
                <a:cxn ang="0">
                  <a:pos x="0" y="136"/>
                </a:cxn>
                <a:cxn ang="0">
                  <a:pos x="0" y="152"/>
                </a:cxn>
                <a:cxn ang="0">
                  <a:pos x="13" y="189"/>
                </a:cxn>
                <a:cxn ang="0">
                  <a:pos x="41" y="198"/>
                </a:cxn>
                <a:cxn ang="0">
                  <a:pos x="61" y="192"/>
                </a:cxn>
                <a:cxn ang="0">
                  <a:pos x="75" y="177"/>
                </a:cxn>
                <a:cxn ang="0">
                  <a:pos x="75" y="194"/>
                </a:cxn>
                <a:cxn ang="0">
                  <a:pos x="132" y="194"/>
                </a:cxn>
                <a:cxn ang="0">
                  <a:pos x="132" y="98"/>
                </a:cxn>
                <a:cxn ang="0">
                  <a:pos x="129" y="36"/>
                </a:cxn>
                <a:cxn ang="0">
                  <a:pos x="111" y="10"/>
                </a:cxn>
                <a:cxn ang="0">
                  <a:pos x="66" y="0"/>
                </a:cxn>
                <a:cxn ang="0">
                  <a:pos x="26" y="9"/>
                </a:cxn>
                <a:cxn ang="0">
                  <a:pos x="6" y="30"/>
                </a:cxn>
                <a:cxn ang="0">
                  <a:pos x="0" y="65"/>
                </a:cxn>
                <a:cxn ang="0">
                  <a:pos x="0" y="71"/>
                </a:cxn>
                <a:cxn ang="0">
                  <a:pos x="56" y="71"/>
                </a:cxn>
                <a:cxn ang="0">
                  <a:pos x="56" y="57"/>
                </a:cxn>
              </a:cxnLst>
              <a:rect l="0" t="0" r="r" b="b"/>
              <a:pathLst>
                <a:path w="132" h="198">
                  <a:moveTo>
                    <a:pt x="76" y="143"/>
                  </a:moveTo>
                  <a:cubicBezTo>
                    <a:pt x="76" y="152"/>
                    <a:pt x="76" y="160"/>
                    <a:pt x="74" y="163"/>
                  </a:cubicBezTo>
                  <a:cubicBezTo>
                    <a:pt x="71" y="166"/>
                    <a:pt x="68" y="167"/>
                    <a:pt x="65" y="167"/>
                  </a:cubicBezTo>
                  <a:cubicBezTo>
                    <a:pt x="61" y="167"/>
                    <a:pt x="56" y="165"/>
                    <a:pt x="55" y="162"/>
                  </a:cubicBezTo>
                  <a:cubicBezTo>
                    <a:pt x="54" y="159"/>
                    <a:pt x="53" y="150"/>
                    <a:pt x="53" y="140"/>
                  </a:cubicBezTo>
                  <a:cubicBezTo>
                    <a:pt x="53" y="132"/>
                    <a:pt x="54" y="124"/>
                    <a:pt x="55" y="119"/>
                  </a:cubicBezTo>
                  <a:cubicBezTo>
                    <a:pt x="57" y="114"/>
                    <a:pt x="67" y="107"/>
                    <a:pt x="76" y="100"/>
                  </a:cubicBezTo>
                  <a:cubicBezTo>
                    <a:pt x="76" y="143"/>
                    <a:pt x="76" y="143"/>
                    <a:pt x="76" y="143"/>
                  </a:cubicBezTo>
                  <a:close/>
                  <a:moveTo>
                    <a:pt x="56" y="57"/>
                  </a:moveTo>
                  <a:cubicBezTo>
                    <a:pt x="56" y="47"/>
                    <a:pt x="56" y="38"/>
                    <a:pt x="57" y="35"/>
                  </a:cubicBezTo>
                  <a:cubicBezTo>
                    <a:pt x="58" y="33"/>
                    <a:pt x="61" y="31"/>
                    <a:pt x="64" y="31"/>
                  </a:cubicBezTo>
                  <a:cubicBezTo>
                    <a:pt x="69" y="31"/>
                    <a:pt x="72" y="32"/>
                    <a:pt x="74" y="35"/>
                  </a:cubicBezTo>
                  <a:cubicBezTo>
                    <a:pt x="75" y="38"/>
                    <a:pt x="76" y="48"/>
                    <a:pt x="76" y="58"/>
                  </a:cubicBezTo>
                  <a:cubicBezTo>
                    <a:pt x="76" y="66"/>
                    <a:pt x="75" y="71"/>
                    <a:pt x="74" y="74"/>
                  </a:cubicBezTo>
                  <a:cubicBezTo>
                    <a:pt x="72" y="76"/>
                    <a:pt x="60" y="81"/>
                    <a:pt x="41" y="89"/>
                  </a:cubicBezTo>
                  <a:cubicBezTo>
                    <a:pt x="23" y="96"/>
                    <a:pt x="12" y="102"/>
                    <a:pt x="7" y="107"/>
                  </a:cubicBezTo>
                  <a:cubicBezTo>
                    <a:pt x="3" y="112"/>
                    <a:pt x="0" y="122"/>
                    <a:pt x="0" y="136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1"/>
                    <a:pt x="5" y="183"/>
                    <a:pt x="13" y="189"/>
                  </a:cubicBezTo>
                  <a:cubicBezTo>
                    <a:pt x="22" y="195"/>
                    <a:pt x="31" y="198"/>
                    <a:pt x="41" y="198"/>
                  </a:cubicBezTo>
                  <a:cubicBezTo>
                    <a:pt x="49" y="198"/>
                    <a:pt x="56" y="196"/>
                    <a:pt x="61" y="192"/>
                  </a:cubicBezTo>
                  <a:cubicBezTo>
                    <a:pt x="67" y="189"/>
                    <a:pt x="71" y="184"/>
                    <a:pt x="75" y="177"/>
                  </a:cubicBezTo>
                  <a:cubicBezTo>
                    <a:pt x="75" y="194"/>
                    <a:pt x="75" y="194"/>
                    <a:pt x="75" y="194"/>
                  </a:cubicBezTo>
                  <a:cubicBezTo>
                    <a:pt x="132" y="194"/>
                    <a:pt x="132" y="194"/>
                    <a:pt x="132" y="194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2" y="67"/>
                    <a:pt x="131" y="46"/>
                    <a:pt x="129" y="36"/>
                  </a:cubicBezTo>
                  <a:cubicBezTo>
                    <a:pt x="127" y="26"/>
                    <a:pt x="121" y="17"/>
                    <a:pt x="111" y="10"/>
                  </a:cubicBezTo>
                  <a:cubicBezTo>
                    <a:pt x="101" y="3"/>
                    <a:pt x="86" y="0"/>
                    <a:pt x="66" y="0"/>
                  </a:cubicBezTo>
                  <a:cubicBezTo>
                    <a:pt x="50" y="0"/>
                    <a:pt x="36" y="3"/>
                    <a:pt x="26" y="9"/>
                  </a:cubicBezTo>
                  <a:cubicBezTo>
                    <a:pt x="16" y="15"/>
                    <a:pt x="9" y="22"/>
                    <a:pt x="6" y="30"/>
                  </a:cubicBezTo>
                  <a:cubicBezTo>
                    <a:pt x="2" y="38"/>
                    <a:pt x="0" y="50"/>
                    <a:pt x="0" y="6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57"/>
                    <a:pt x="56" y="57"/>
                    <a:pt x="56" y="5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78" name="Freeform 63"/>
            <p:cNvSpPr>
              <a:spLocks/>
            </p:cNvSpPr>
            <p:nvPr/>
          </p:nvSpPr>
          <p:spPr bwMode="auto">
            <a:xfrm>
              <a:off x="3767" y="3512"/>
              <a:ext cx="7" cy="1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0" y="26"/>
                </a:cxn>
                <a:cxn ang="0">
                  <a:pos x="1" y="6"/>
                </a:cxn>
                <a:cxn ang="0">
                  <a:pos x="11" y="0"/>
                </a:cxn>
                <a:cxn ang="0">
                  <a:pos x="21" y="6"/>
                </a:cxn>
                <a:cxn ang="0">
                  <a:pos x="22" y="26"/>
                </a:cxn>
                <a:cxn ang="0">
                  <a:pos x="22" y="42"/>
                </a:cxn>
                <a:cxn ang="0">
                  <a:pos x="0" y="42"/>
                </a:cxn>
              </a:cxnLst>
              <a:rect l="0" t="0" r="r" b="b"/>
              <a:pathLst>
                <a:path w="22" h="42">
                  <a:moveTo>
                    <a:pt x="0" y="42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5"/>
                    <a:pt x="0" y="8"/>
                    <a:pt x="1" y="6"/>
                  </a:cubicBezTo>
                  <a:cubicBezTo>
                    <a:pt x="2" y="3"/>
                    <a:pt x="5" y="0"/>
                    <a:pt x="11" y="0"/>
                  </a:cubicBezTo>
                  <a:cubicBezTo>
                    <a:pt x="17" y="0"/>
                    <a:pt x="20" y="3"/>
                    <a:pt x="21" y="6"/>
                  </a:cubicBezTo>
                  <a:cubicBezTo>
                    <a:pt x="22" y="8"/>
                    <a:pt x="22" y="16"/>
                    <a:pt x="22" y="2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79" name="Freeform 64"/>
            <p:cNvSpPr>
              <a:spLocks/>
            </p:cNvSpPr>
            <p:nvPr/>
          </p:nvSpPr>
          <p:spPr bwMode="auto">
            <a:xfrm>
              <a:off x="3848" y="3507"/>
              <a:ext cx="7" cy="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0"/>
                </a:cxn>
                <a:cxn ang="0">
                  <a:pos x="48" y="7"/>
                </a:cxn>
                <a:cxn ang="0">
                  <a:pos x="26" y="7"/>
                </a:cxn>
                <a:cxn ang="0">
                  <a:pos x="26" y="78"/>
                </a:cxn>
                <a:cxn ang="0">
                  <a:pos x="22" y="78"/>
                </a:cxn>
                <a:cxn ang="0">
                  <a:pos x="22" y="7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8" h="78">
                  <a:moveTo>
                    <a:pt x="0" y="0"/>
                  </a:moveTo>
                  <a:lnTo>
                    <a:pt x="48" y="0"/>
                  </a:lnTo>
                  <a:lnTo>
                    <a:pt x="48" y="7"/>
                  </a:lnTo>
                  <a:lnTo>
                    <a:pt x="26" y="7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0" name="Freeform 65"/>
            <p:cNvSpPr>
              <a:spLocks/>
            </p:cNvSpPr>
            <p:nvPr/>
          </p:nvSpPr>
          <p:spPr bwMode="auto">
            <a:xfrm>
              <a:off x="3857" y="3507"/>
              <a:ext cx="8" cy="11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28" y="66"/>
                </a:cxn>
                <a:cxn ang="0">
                  <a:pos x="30" y="66"/>
                </a:cxn>
                <a:cxn ang="0">
                  <a:pos x="49" y="0"/>
                </a:cxn>
                <a:cxn ang="0">
                  <a:pos x="59" y="0"/>
                </a:cxn>
                <a:cxn ang="0">
                  <a:pos x="59" y="78"/>
                </a:cxn>
                <a:cxn ang="0">
                  <a:pos x="54" y="78"/>
                </a:cxn>
                <a:cxn ang="0">
                  <a:pos x="54" y="7"/>
                </a:cxn>
                <a:cxn ang="0">
                  <a:pos x="54" y="7"/>
                </a:cxn>
                <a:cxn ang="0">
                  <a:pos x="33" y="78"/>
                </a:cxn>
                <a:cxn ang="0">
                  <a:pos x="26" y="78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8"/>
                </a:cxn>
                <a:cxn ang="0">
                  <a:pos x="0" y="78"/>
                </a:cxn>
                <a:cxn ang="0">
                  <a:pos x="0" y="78"/>
                </a:cxn>
              </a:cxnLst>
              <a:rect l="0" t="0" r="r" b="b"/>
              <a:pathLst>
                <a:path w="59" h="78">
                  <a:moveTo>
                    <a:pt x="0" y="78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59" y="78"/>
                  </a:lnTo>
                  <a:lnTo>
                    <a:pt x="54" y="78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33" y="78"/>
                  </a:lnTo>
                  <a:lnTo>
                    <a:pt x="26" y="78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8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pic>
        <p:nvPicPr>
          <p:cNvPr id="47" name="Picture 66"/>
          <p:cNvPicPr preferRelativeResize="0"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38519" y="834083"/>
            <a:ext cx="263129" cy="11787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</p:pic>
      <p:grpSp>
        <p:nvGrpSpPr>
          <p:cNvPr id="45" name="Group 67"/>
          <p:cNvGrpSpPr>
            <a:grpSpLocks/>
          </p:cNvGrpSpPr>
          <p:nvPr/>
        </p:nvGrpSpPr>
        <p:grpSpPr bwMode="auto">
          <a:xfrm>
            <a:off x="4690565" y="857521"/>
            <a:ext cx="333375" cy="78581"/>
            <a:chOff x="3915" y="3497"/>
            <a:chExt cx="331" cy="56"/>
          </a:xfrm>
        </p:grpSpPr>
        <p:sp>
          <p:nvSpPr>
            <p:cNvPr id="52" name="Freeform 68"/>
            <p:cNvSpPr>
              <a:spLocks/>
            </p:cNvSpPr>
            <p:nvPr/>
          </p:nvSpPr>
          <p:spPr bwMode="auto">
            <a:xfrm>
              <a:off x="3915" y="3498"/>
              <a:ext cx="67" cy="52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7" y="0"/>
                </a:cxn>
                <a:cxn ang="0">
                  <a:pos x="161" y="0"/>
                </a:cxn>
                <a:cxn ang="0">
                  <a:pos x="166" y="144"/>
                </a:cxn>
                <a:cxn ang="0">
                  <a:pos x="234" y="0"/>
                </a:cxn>
                <a:cxn ang="0">
                  <a:pos x="338" y="0"/>
                </a:cxn>
                <a:cxn ang="0">
                  <a:pos x="279" y="260"/>
                </a:cxn>
                <a:cxn ang="0">
                  <a:pos x="206" y="260"/>
                </a:cxn>
                <a:cxn ang="0">
                  <a:pos x="236" y="121"/>
                </a:cxn>
                <a:cxn ang="0">
                  <a:pos x="166" y="260"/>
                </a:cxn>
                <a:cxn ang="0">
                  <a:pos x="114" y="260"/>
                </a:cxn>
                <a:cxn ang="0">
                  <a:pos x="109" y="121"/>
                </a:cxn>
                <a:cxn ang="0">
                  <a:pos x="76" y="260"/>
                </a:cxn>
                <a:cxn ang="0">
                  <a:pos x="0" y="260"/>
                </a:cxn>
                <a:cxn ang="0">
                  <a:pos x="0" y="260"/>
                </a:cxn>
              </a:cxnLst>
              <a:rect l="0" t="0" r="r" b="b"/>
              <a:pathLst>
                <a:path w="338" h="260">
                  <a:moveTo>
                    <a:pt x="0" y="260"/>
                  </a:moveTo>
                  <a:lnTo>
                    <a:pt x="57" y="0"/>
                  </a:lnTo>
                  <a:lnTo>
                    <a:pt x="161" y="0"/>
                  </a:lnTo>
                  <a:lnTo>
                    <a:pt x="166" y="144"/>
                  </a:lnTo>
                  <a:lnTo>
                    <a:pt x="234" y="0"/>
                  </a:lnTo>
                  <a:lnTo>
                    <a:pt x="338" y="0"/>
                  </a:lnTo>
                  <a:lnTo>
                    <a:pt x="279" y="260"/>
                  </a:lnTo>
                  <a:lnTo>
                    <a:pt x="206" y="260"/>
                  </a:lnTo>
                  <a:lnTo>
                    <a:pt x="236" y="121"/>
                  </a:lnTo>
                  <a:lnTo>
                    <a:pt x="166" y="260"/>
                  </a:lnTo>
                  <a:lnTo>
                    <a:pt x="114" y="260"/>
                  </a:lnTo>
                  <a:lnTo>
                    <a:pt x="109" y="121"/>
                  </a:lnTo>
                  <a:lnTo>
                    <a:pt x="76" y="260"/>
                  </a:lnTo>
                  <a:lnTo>
                    <a:pt x="0" y="260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53" name="Freeform 69"/>
            <p:cNvSpPr>
              <a:spLocks/>
            </p:cNvSpPr>
            <p:nvPr/>
          </p:nvSpPr>
          <p:spPr bwMode="auto">
            <a:xfrm>
              <a:off x="3984" y="3498"/>
              <a:ext cx="15" cy="9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69" y="43"/>
                </a:cxn>
                <a:cxn ang="0">
                  <a:pos x="78" y="0"/>
                </a:cxn>
                <a:cxn ang="0">
                  <a:pos x="10" y="0"/>
                </a:cxn>
                <a:cxn ang="0">
                  <a:pos x="0" y="43"/>
                </a:cxn>
                <a:cxn ang="0">
                  <a:pos x="0" y="43"/>
                </a:cxn>
              </a:cxnLst>
              <a:rect l="0" t="0" r="r" b="b"/>
              <a:pathLst>
                <a:path w="78" h="43">
                  <a:moveTo>
                    <a:pt x="0" y="43"/>
                  </a:moveTo>
                  <a:lnTo>
                    <a:pt x="69" y="43"/>
                  </a:lnTo>
                  <a:lnTo>
                    <a:pt x="78" y="0"/>
                  </a:ln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54" name="Freeform 70"/>
            <p:cNvSpPr>
              <a:spLocks/>
            </p:cNvSpPr>
            <p:nvPr/>
          </p:nvSpPr>
          <p:spPr bwMode="auto">
            <a:xfrm>
              <a:off x="3974" y="3512"/>
              <a:ext cx="22" cy="38"/>
            </a:xfrm>
            <a:custGeom>
              <a:avLst/>
              <a:gdLst/>
              <a:ahLst/>
              <a:cxnLst>
                <a:cxn ang="0">
                  <a:pos x="71" y="194"/>
                </a:cxn>
                <a:cxn ang="0">
                  <a:pos x="0" y="194"/>
                </a:cxn>
                <a:cxn ang="0">
                  <a:pos x="42" y="0"/>
                </a:cxn>
                <a:cxn ang="0">
                  <a:pos x="113" y="0"/>
                </a:cxn>
                <a:cxn ang="0">
                  <a:pos x="71" y="194"/>
                </a:cxn>
                <a:cxn ang="0">
                  <a:pos x="71" y="194"/>
                </a:cxn>
              </a:cxnLst>
              <a:rect l="0" t="0" r="r" b="b"/>
              <a:pathLst>
                <a:path w="113" h="194">
                  <a:moveTo>
                    <a:pt x="71" y="194"/>
                  </a:moveTo>
                  <a:lnTo>
                    <a:pt x="0" y="194"/>
                  </a:lnTo>
                  <a:lnTo>
                    <a:pt x="42" y="0"/>
                  </a:lnTo>
                  <a:lnTo>
                    <a:pt x="113" y="0"/>
                  </a:lnTo>
                  <a:lnTo>
                    <a:pt x="71" y="194"/>
                  </a:lnTo>
                  <a:lnTo>
                    <a:pt x="71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55" name="Freeform 71"/>
            <p:cNvSpPr>
              <a:spLocks/>
            </p:cNvSpPr>
            <p:nvPr/>
          </p:nvSpPr>
          <p:spPr bwMode="auto">
            <a:xfrm>
              <a:off x="4032" y="3511"/>
              <a:ext cx="33" cy="39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45" y="1"/>
                </a:cxn>
                <a:cxn ang="0">
                  <a:pos x="43" y="12"/>
                </a:cxn>
                <a:cxn ang="0">
                  <a:pos x="56" y="2"/>
                </a:cxn>
                <a:cxn ang="0">
                  <a:pos x="70" y="0"/>
                </a:cxn>
                <a:cxn ang="0">
                  <a:pos x="64" y="27"/>
                </a:cxn>
                <a:cxn ang="0">
                  <a:pos x="35" y="54"/>
                </a:cxn>
                <a:cxn ang="0">
                  <a:pos x="28" y="83"/>
                </a:cxn>
                <a:cxn ang="0">
                  <a:pos x="0" y="83"/>
                </a:cxn>
                <a:cxn ang="0">
                  <a:pos x="19" y="1"/>
                </a:cxn>
              </a:cxnLst>
              <a:rect l="0" t="0" r="r" b="b"/>
              <a:pathLst>
                <a:path w="70" h="83">
                  <a:moveTo>
                    <a:pt x="19" y="1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6" y="7"/>
                    <a:pt x="51" y="4"/>
                    <a:pt x="56" y="2"/>
                  </a:cubicBezTo>
                  <a:cubicBezTo>
                    <a:pt x="61" y="1"/>
                    <a:pt x="65" y="0"/>
                    <a:pt x="70" y="0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2" y="27"/>
                    <a:pt x="41" y="23"/>
                    <a:pt x="35" y="54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9" y="1"/>
                    <a:pt x="19" y="1"/>
                    <a:pt x="19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56" name="Freeform 72"/>
            <p:cNvSpPr>
              <a:spLocks/>
            </p:cNvSpPr>
            <p:nvPr/>
          </p:nvSpPr>
          <p:spPr bwMode="auto">
            <a:xfrm>
              <a:off x="3984" y="3509"/>
              <a:ext cx="53" cy="43"/>
            </a:xfrm>
            <a:custGeom>
              <a:avLst/>
              <a:gdLst/>
              <a:ahLst/>
              <a:cxnLst>
                <a:cxn ang="0">
                  <a:pos x="106" y="57"/>
                </a:cxn>
                <a:cxn ang="0">
                  <a:pos x="56" y="90"/>
                </a:cxn>
                <a:cxn ang="0">
                  <a:pos x="77" y="3"/>
                </a:cxn>
                <a:cxn ang="0">
                  <a:pos x="111" y="36"/>
                </a:cxn>
                <a:cxn ang="0">
                  <a:pos x="80" y="36"/>
                </a:cxn>
                <a:cxn ang="0">
                  <a:pos x="72" y="23"/>
                </a:cxn>
                <a:cxn ang="0">
                  <a:pos x="61" y="69"/>
                </a:cxn>
                <a:cxn ang="0">
                  <a:pos x="75" y="57"/>
                </a:cxn>
                <a:cxn ang="0">
                  <a:pos x="106" y="57"/>
                </a:cxn>
              </a:cxnLst>
              <a:rect l="0" t="0" r="r" b="b"/>
              <a:pathLst>
                <a:path w="113" h="90">
                  <a:moveTo>
                    <a:pt x="106" y="57"/>
                  </a:moveTo>
                  <a:cubicBezTo>
                    <a:pt x="106" y="58"/>
                    <a:pt x="97" y="90"/>
                    <a:pt x="56" y="90"/>
                  </a:cubicBezTo>
                  <a:cubicBezTo>
                    <a:pt x="0" y="88"/>
                    <a:pt x="15" y="0"/>
                    <a:pt x="77" y="3"/>
                  </a:cubicBezTo>
                  <a:cubicBezTo>
                    <a:pt x="113" y="5"/>
                    <a:pt x="111" y="35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5"/>
                    <a:pt x="81" y="22"/>
                    <a:pt x="72" y="23"/>
                  </a:cubicBezTo>
                  <a:cubicBezTo>
                    <a:pt x="54" y="23"/>
                    <a:pt x="41" y="68"/>
                    <a:pt x="61" y="69"/>
                  </a:cubicBezTo>
                  <a:cubicBezTo>
                    <a:pt x="70" y="69"/>
                    <a:pt x="74" y="58"/>
                    <a:pt x="75" y="57"/>
                  </a:cubicBezTo>
                  <a:cubicBezTo>
                    <a:pt x="106" y="57"/>
                    <a:pt x="106" y="57"/>
                    <a:pt x="106" y="5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57" name="Freeform 73"/>
            <p:cNvSpPr>
              <a:spLocks noEditPoints="1"/>
            </p:cNvSpPr>
            <p:nvPr/>
          </p:nvSpPr>
          <p:spPr bwMode="auto">
            <a:xfrm>
              <a:off x="4129" y="3509"/>
              <a:ext cx="65" cy="44"/>
            </a:xfrm>
            <a:custGeom>
              <a:avLst/>
              <a:gdLst/>
              <a:ahLst/>
              <a:cxnLst>
                <a:cxn ang="0">
                  <a:pos x="60" y="91"/>
                </a:cxn>
                <a:cxn ang="0">
                  <a:pos x="79" y="3"/>
                </a:cxn>
                <a:cxn ang="0">
                  <a:pos x="60" y="91"/>
                </a:cxn>
                <a:cxn ang="0">
                  <a:pos x="77" y="22"/>
                </a:cxn>
                <a:cxn ang="0">
                  <a:pos x="61" y="70"/>
                </a:cxn>
                <a:cxn ang="0">
                  <a:pos x="77" y="22"/>
                </a:cxn>
              </a:cxnLst>
              <a:rect l="0" t="0" r="r" b="b"/>
              <a:pathLst>
                <a:path w="137" h="93">
                  <a:moveTo>
                    <a:pt x="60" y="91"/>
                  </a:moveTo>
                  <a:cubicBezTo>
                    <a:pt x="0" y="88"/>
                    <a:pt x="18" y="0"/>
                    <a:pt x="79" y="3"/>
                  </a:cubicBezTo>
                  <a:cubicBezTo>
                    <a:pt x="137" y="6"/>
                    <a:pt x="120" y="93"/>
                    <a:pt x="60" y="91"/>
                  </a:cubicBezTo>
                  <a:close/>
                  <a:moveTo>
                    <a:pt x="77" y="22"/>
                  </a:moveTo>
                  <a:cubicBezTo>
                    <a:pt x="57" y="18"/>
                    <a:pt x="43" y="66"/>
                    <a:pt x="61" y="70"/>
                  </a:cubicBezTo>
                  <a:cubicBezTo>
                    <a:pt x="82" y="74"/>
                    <a:pt x="97" y="26"/>
                    <a:pt x="77" y="2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58" name="Freeform 74"/>
            <p:cNvSpPr>
              <a:spLocks/>
            </p:cNvSpPr>
            <p:nvPr/>
          </p:nvSpPr>
          <p:spPr bwMode="auto">
            <a:xfrm>
              <a:off x="4182" y="3497"/>
              <a:ext cx="50" cy="54"/>
            </a:xfrm>
            <a:custGeom>
              <a:avLst/>
              <a:gdLst/>
              <a:ahLst/>
              <a:cxnLst>
                <a:cxn ang="0">
                  <a:pos x="59" y="18"/>
                </a:cxn>
                <a:cxn ang="0">
                  <a:pos x="48" y="28"/>
                </a:cxn>
                <a:cxn ang="0">
                  <a:pos x="47" y="30"/>
                </a:cxn>
                <a:cxn ang="0">
                  <a:pos x="64" y="30"/>
                </a:cxn>
                <a:cxn ang="0">
                  <a:pos x="69" y="11"/>
                </a:cxn>
                <a:cxn ang="0">
                  <a:pos x="96" y="11"/>
                </a:cxn>
                <a:cxn ang="0">
                  <a:pos x="92" y="30"/>
                </a:cxn>
                <a:cxn ang="0">
                  <a:pos x="106" y="30"/>
                </a:cxn>
                <a:cxn ang="0">
                  <a:pos x="101" y="49"/>
                </a:cxn>
                <a:cxn ang="0">
                  <a:pos x="87" y="49"/>
                </a:cxn>
                <a:cxn ang="0">
                  <a:pos x="80" y="85"/>
                </a:cxn>
                <a:cxn ang="0">
                  <a:pos x="79" y="91"/>
                </a:cxn>
                <a:cxn ang="0">
                  <a:pos x="92" y="93"/>
                </a:cxn>
                <a:cxn ang="0">
                  <a:pos x="88" y="112"/>
                </a:cxn>
                <a:cxn ang="0">
                  <a:pos x="56" y="109"/>
                </a:cxn>
                <a:cxn ang="0">
                  <a:pos x="51" y="91"/>
                </a:cxn>
                <a:cxn ang="0">
                  <a:pos x="60" y="49"/>
                </a:cxn>
                <a:cxn ang="0">
                  <a:pos x="44" y="49"/>
                </a:cxn>
                <a:cxn ang="0">
                  <a:pos x="30" y="112"/>
                </a:cxn>
                <a:cxn ang="0">
                  <a:pos x="1" y="112"/>
                </a:cxn>
                <a:cxn ang="0">
                  <a:pos x="15" y="49"/>
                </a:cxn>
                <a:cxn ang="0">
                  <a:pos x="0" y="49"/>
                </a:cxn>
                <a:cxn ang="0">
                  <a:pos x="4" y="30"/>
                </a:cxn>
                <a:cxn ang="0">
                  <a:pos x="18" y="30"/>
                </a:cxn>
                <a:cxn ang="0">
                  <a:pos x="30" y="7"/>
                </a:cxn>
                <a:cxn ang="0">
                  <a:pos x="62" y="3"/>
                </a:cxn>
                <a:cxn ang="0">
                  <a:pos x="59" y="18"/>
                </a:cxn>
              </a:cxnLst>
              <a:rect l="0" t="0" r="r" b="b"/>
              <a:pathLst>
                <a:path w="106" h="114">
                  <a:moveTo>
                    <a:pt x="59" y="18"/>
                  </a:moveTo>
                  <a:cubicBezTo>
                    <a:pt x="50" y="18"/>
                    <a:pt x="49" y="22"/>
                    <a:pt x="48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9" y="87"/>
                    <a:pt x="79" y="89"/>
                    <a:pt x="79" y="91"/>
                  </a:cubicBezTo>
                  <a:cubicBezTo>
                    <a:pt x="81" y="94"/>
                    <a:pt x="92" y="93"/>
                    <a:pt x="92" y="93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88" y="112"/>
                    <a:pt x="64" y="114"/>
                    <a:pt x="56" y="109"/>
                  </a:cubicBezTo>
                  <a:cubicBezTo>
                    <a:pt x="52" y="106"/>
                    <a:pt x="49" y="101"/>
                    <a:pt x="51" y="91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1" y="20"/>
                    <a:pt x="23" y="13"/>
                    <a:pt x="30" y="7"/>
                  </a:cubicBezTo>
                  <a:cubicBezTo>
                    <a:pt x="39" y="0"/>
                    <a:pt x="62" y="3"/>
                    <a:pt x="62" y="3"/>
                  </a:cubicBezTo>
                  <a:cubicBezTo>
                    <a:pt x="59" y="18"/>
                    <a:pt x="59" y="18"/>
                    <a:pt x="59" y="1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59" name="Freeform 75"/>
            <p:cNvSpPr>
              <a:spLocks noEditPoints="1"/>
            </p:cNvSpPr>
            <p:nvPr/>
          </p:nvSpPr>
          <p:spPr bwMode="auto">
            <a:xfrm>
              <a:off x="4047" y="3509"/>
              <a:ext cx="96" cy="43"/>
            </a:xfrm>
            <a:custGeom>
              <a:avLst/>
              <a:gdLst/>
              <a:ahLst/>
              <a:cxnLst>
                <a:cxn ang="0">
                  <a:pos x="85" y="60"/>
                </a:cxn>
                <a:cxn ang="0">
                  <a:pos x="141" y="60"/>
                </a:cxn>
                <a:cxn ang="0">
                  <a:pos x="154" y="72"/>
                </a:cxn>
                <a:cxn ang="0">
                  <a:pos x="154" y="56"/>
                </a:cxn>
                <a:cxn ang="0">
                  <a:pos x="121" y="27"/>
                </a:cxn>
                <a:cxn ang="0">
                  <a:pos x="164" y="3"/>
                </a:cxn>
                <a:cxn ang="0">
                  <a:pos x="199" y="30"/>
                </a:cxn>
                <a:cxn ang="0">
                  <a:pos x="170" y="30"/>
                </a:cxn>
                <a:cxn ang="0">
                  <a:pos x="161" y="20"/>
                </a:cxn>
                <a:cxn ang="0">
                  <a:pos x="159" y="33"/>
                </a:cxn>
                <a:cxn ang="0">
                  <a:pos x="196" y="59"/>
                </a:cxn>
                <a:cxn ang="0">
                  <a:pos x="150" y="91"/>
                </a:cxn>
                <a:cxn ang="0">
                  <a:pos x="109" y="63"/>
                </a:cxn>
                <a:cxn ang="0">
                  <a:pos x="60" y="91"/>
                </a:cxn>
                <a:cxn ang="0">
                  <a:pos x="79" y="3"/>
                </a:cxn>
                <a:cxn ang="0">
                  <a:pos x="115" y="47"/>
                </a:cxn>
                <a:cxn ang="0">
                  <a:pos x="113" y="51"/>
                </a:cxn>
                <a:cxn ang="0">
                  <a:pos x="85" y="60"/>
                </a:cxn>
                <a:cxn ang="0">
                  <a:pos x="77" y="22"/>
                </a:cxn>
                <a:cxn ang="0">
                  <a:pos x="62" y="70"/>
                </a:cxn>
                <a:cxn ang="0">
                  <a:pos x="77" y="22"/>
                </a:cxn>
              </a:cxnLst>
              <a:rect l="0" t="0" r="r" b="b"/>
              <a:pathLst>
                <a:path w="206" h="92">
                  <a:moveTo>
                    <a:pt x="85" y="60"/>
                  </a:moveTo>
                  <a:cubicBezTo>
                    <a:pt x="141" y="60"/>
                    <a:pt x="141" y="60"/>
                    <a:pt x="141" y="60"/>
                  </a:cubicBezTo>
                  <a:cubicBezTo>
                    <a:pt x="141" y="60"/>
                    <a:pt x="136" y="72"/>
                    <a:pt x="154" y="72"/>
                  </a:cubicBezTo>
                  <a:cubicBezTo>
                    <a:pt x="166" y="72"/>
                    <a:pt x="170" y="59"/>
                    <a:pt x="154" y="56"/>
                  </a:cubicBezTo>
                  <a:cubicBezTo>
                    <a:pt x="147" y="54"/>
                    <a:pt x="118" y="50"/>
                    <a:pt x="121" y="27"/>
                  </a:cubicBezTo>
                  <a:cubicBezTo>
                    <a:pt x="124" y="9"/>
                    <a:pt x="143" y="3"/>
                    <a:pt x="164" y="3"/>
                  </a:cubicBezTo>
                  <a:cubicBezTo>
                    <a:pt x="206" y="4"/>
                    <a:pt x="198" y="29"/>
                    <a:pt x="199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3" y="20"/>
                    <a:pt x="161" y="20"/>
                  </a:cubicBezTo>
                  <a:cubicBezTo>
                    <a:pt x="149" y="20"/>
                    <a:pt x="146" y="30"/>
                    <a:pt x="159" y="33"/>
                  </a:cubicBezTo>
                  <a:cubicBezTo>
                    <a:pt x="176" y="37"/>
                    <a:pt x="195" y="37"/>
                    <a:pt x="196" y="59"/>
                  </a:cubicBezTo>
                  <a:cubicBezTo>
                    <a:pt x="196" y="64"/>
                    <a:pt x="193" y="92"/>
                    <a:pt x="150" y="91"/>
                  </a:cubicBezTo>
                  <a:cubicBezTo>
                    <a:pt x="110" y="90"/>
                    <a:pt x="108" y="72"/>
                    <a:pt x="109" y="63"/>
                  </a:cubicBezTo>
                  <a:cubicBezTo>
                    <a:pt x="102" y="78"/>
                    <a:pt x="84" y="92"/>
                    <a:pt x="60" y="91"/>
                  </a:cubicBezTo>
                  <a:cubicBezTo>
                    <a:pt x="0" y="89"/>
                    <a:pt x="18" y="0"/>
                    <a:pt x="79" y="3"/>
                  </a:cubicBezTo>
                  <a:cubicBezTo>
                    <a:pt x="107" y="5"/>
                    <a:pt x="118" y="26"/>
                    <a:pt x="115" y="47"/>
                  </a:cubicBezTo>
                  <a:cubicBezTo>
                    <a:pt x="114" y="50"/>
                    <a:pt x="114" y="51"/>
                    <a:pt x="113" y="51"/>
                  </a:cubicBezTo>
                  <a:cubicBezTo>
                    <a:pt x="85" y="60"/>
                    <a:pt x="85" y="60"/>
                    <a:pt x="85" y="60"/>
                  </a:cubicBezTo>
                  <a:close/>
                  <a:moveTo>
                    <a:pt x="77" y="22"/>
                  </a:moveTo>
                  <a:cubicBezTo>
                    <a:pt x="58" y="18"/>
                    <a:pt x="43" y="66"/>
                    <a:pt x="62" y="70"/>
                  </a:cubicBezTo>
                  <a:cubicBezTo>
                    <a:pt x="83" y="74"/>
                    <a:pt x="97" y="26"/>
                    <a:pt x="77" y="2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60" name="Freeform 76"/>
            <p:cNvSpPr>
              <a:spLocks noEditPoints="1"/>
            </p:cNvSpPr>
            <p:nvPr/>
          </p:nvSpPr>
          <p:spPr bwMode="auto">
            <a:xfrm>
              <a:off x="4233" y="3512"/>
              <a:ext cx="13" cy="1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21"/>
                </a:cxn>
                <a:cxn ang="0">
                  <a:pos x="14" y="0"/>
                </a:cxn>
                <a:cxn ang="0">
                  <a:pos x="14" y="2"/>
                </a:cxn>
                <a:cxn ang="0">
                  <a:pos x="14" y="19"/>
                </a:cxn>
                <a:cxn ang="0">
                  <a:pos x="14" y="2"/>
                </a:cxn>
                <a:cxn ang="0">
                  <a:pos x="16" y="12"/>
                </a:cxn>
                <a:cxn ang="0">
                  <a:pos x="18" y="16"/>
                </a:cxn>
                <a:cxn ang="0">
                  <a:pos x="15" y="16"/>
                </a:cxn>
                <a:cxn ang="0">
                  <a:pos x="14" y="12"/>
                </a:cxn>
                <a:cxn ang="0">
                  <a:pos x="12" y="12"/>
                </a:cxn>
                <a:cxn ang="0">
                  <a:pos x="12" y="17"/>
                </a:cxn>
                <a:cxn ang="0">
                  <a:pos x="9" y="17"/>
                </a:cxn>
                <a:cxn ang="0">
                  <a:pos x="11" y="5"/>
                </a:cxn>
                <a:cxn ang="0">
                  <a:pos x="16" y="5"/>
                </a:cxn>
                <a:cxn ang="0">
                  <a:pos x="19" y="9"/>
                </a:cxn>
                <a:cxn ang="0">
                  <a:pos x="16" y="12"/>
                </a:cxn>
                <a:cxn ang="0">
                  <a:pos x="15" y="7"/>
                </a:cxn>
                <a:cxn ang="0">
                  <a:pos x="13" y="7"/>
                </a:cxn>
                <a:cxn ang="0">
                  <a:pos x="13" y="11"/>
                </a:cxn>
                <a:cxn ang="0">
                  <a:pos x="15" y="11"/>
                </a:cxn>
                <a:cxn ang="0">
                  <a:pos x="17" y="9"/>
                </a:cxn>
                <a:cxn ang="0">
                  <a:pos x="15" y="7"/>
                </a:cxn>
              </a:cxnLst>
              <a:rect l="0" t="0" r="r" b="b"/>
              <a:pathLst>
                <a:path w="28" h="21">
                  <a:moveTo>
                    <a:pt x="14" y="0"/>
                  </a:moveTo>
                  <a:cubicBezTo>
                    <a:pt x="28" y="0"/>
                    <a:pt x="28" y="21"/>
                    <a:pt x="14" y="21"/>
                  </a:cubicBezTo>
                  <a:cubicBezTo>
                    <a:pt x="0" y="21"/>
                    <a:pt x="0" y="0"/>
                    <a:pt x="14" y="0"/>
                  </a:cubicBezTo>
                  <a:close/>
                  <a:moveTo>
                    <a:pt x="14" y="2"/>
                  </a:moveTo>
                  <a:cubicBezTo>
                    <a:pt x="2" y="2"/>
                    <a:pt x="2" y="19"/>
                    <a:pt x="14" y="19"/>
                  </a:cubicBezTo>
                  <a:cubicBezTo>
                    <a:pt x="26" y="19"/>
                    <a:pt x="26" y="2"/>
                    <a:pt x="14" y="2"/>
                  </a:cubicBezTo>
                  <a:close/>
                  <a:moveTo>
                    <a:pt x="16" y="12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9" y="6"/>
                    <a:pt x="19" y="9"/>
                  </a:cubicBezTo>
                  <a:cubicBezTo>
                    <a:pt x="19" y="12"/>
                    <a:pt x="16" y="12"/>
                    <a:pt x="16" y="12"/>
                  </a:cubicBezTo>
                  <a:close/>
                  <a:moveTo>
                    <a:pt x="15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7" y="11"/>
                    <a:pt x="17" y="9"/>
                  </a:cubicBezTo>
                  <a:cubicBezTo>
                    <a:pt x="17" y="7"/>
                    <a:pt x="15" y="7"/>
                    <a:pt x="15" y="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46" name="Group 77"/>
          <p:cNvGrpSpPr>
            <a:grpSpLocks/>
          </p:cNvGrpSpPr>
          <p:nvPr/>
        </p:nvGrpSpPr>
        <p:grpSpPr bwMode="auto">
          <a:xfrm>
            <a:off x="4284992" y="865039"/>
            <a:ext cx="327422" cy="57150"/>
            <a:chOff x="3640" y="3586"/>
            <a:chExt cx="251" cy="31"/>
          </a:xfrm>
        </p:grpSpPr>
        <p:sp>
          <p:nvSpPr>
            <p:cNvPr id="50" name="Freeform 78"/>
            <p:cNvSpPr>
              <a:spLocks noEditPoints="1"/>
            </p:cNvSpPr>
            <p:nvPr/>
          </p:nvSpPr>
          <p:spPr bwMode="auto">
            <a:xfrm>
              <a:off x="3640" y="3586"/>
              <a:ext cx="242" cy="31"/>
            </a:xfrm>
            <a:custGeom>
              <a:avLst/>
              <a:gdLst/>
              <a:ahLst/>
              <a:cxnLst>
                <a:cxn ang="0">
                  <a:pos x="329" y="56"/>
                </a:cxn>
                <a:cxn ang="0">
                  <a:pos x="264" y="86"/>
                </a:cxn>
                <a:cxn ang="0">
                  <a:pos x="296" y="6"/>
                </a:cxn>
                <a:cxn ang="0">
                  <a:pos x="316" y="6"/>
                </a:cxn>
                <a:cxn ang="0">
                  <a:pos x="348" y="86"/>
                </a:cxn>
                <a:cxn ang="0">
                  <a:pos x="295" y="71"/>
                </a:cxn>
                <a:cxn ang="0">
                  <a:pos x="486" y="71"/>
                </a:cxn>
                <a:cxn ang="0">
                  <a:pos x="470" y="1"/>
                </a:cxn>
                <a:cxn ang="0">
                  <a:pos x="472" y="84"/>
                </a:cxn>
                <a:cxn ang="0">
                  <a:pos x="553" y="86"/>
                </a:cxn>
                <a:cxn ang="0">
                  <a:pos x="486" y="71"/>
                </a:cxn>
                <a:cxn ang="0">
                  <a:pos x="244" y="30"/>
                </a:cxn>
                <a:cxn ang="0">
                  <a:pos x="143" y="1"/>
                </a:cxn>
                <a:cxn ang="0">
                  <a:pos x="160" y="86"/>
                </a:cxn>
                <a:cxn ang="0">
                  <a:pos x="214" y="16"/>
                </a:cxn>
                <a:cxn ang="0">
                  <a:pos x="214" y="44"/>
                </a:cxn>
                <a:cxn ang="0">
                  <a:pos x="216" y="86"/>
                </a:cxn>
                <a:cxn ang="0">
                  <a:pos x="207" y="59"/>
                </a:cxn>
                <a:cxn ang="0">
                  <a:pos x="42" y="86"/>
                </a:cxn>
                <a:cxn ang="0">
                  <a:pos x="42" y="1"/>
                </a:cxn>
                <a:cxn ang="0">
                  <a:pos x="134" y="44"/>
                </a:cxn>
                <a:cxn ang="0">
                  <a:pos x="42" y="86"/>
                </a:cxn>
                <a:cxn ang="0">
                  <a:pos x="118" y="44"/>
                </a:cxn>
                <a:cxn ang="0">
                  <a:pos x="43" y="16"/>
                </a:cxn>
                <a:cxn ang="0">
                  <a:pos x="43" y="71"/>
                </a:cxn>
                <a:cxn ang="0">
                  <a:pos x="402" y="86"/>
                </a:cxn>
                <a:cxn ang="0">
                  <a:pos x="402" y="1"/>
                </a:cxn>
                <a:cxn ang="0">
                  <a:pos x="451" y="16"/>
                </a:cxn>
                <a:cxn ang="0">
                  <a:pos x="375" y="44"/>
                </a:cxn>
                <a:cxn ang="0">
                  <a:pos x="462" y="71"/>
                </a:cxn>
                <a:cxn ang="0">
                  <a:pos x="402" y="86"/>
                </a:cxn>
                <a:cxn ang="0">
                  <a:pos x="576" y="51"/>
                </a:cxn>
                <a:cxn ang="0">
                  <a:pos x="656" y="36"/>
                </a:cxn>
                <a:cxn ang="0">
                  <a:pos x="602" y="16"/>
                </a:cxn>
                <a:cxn ang="0">
                  <a:pos x="660" y="1"/>
                </a:cxn>
                <a:cxn ang="0">
                  <a:pos x="559" y="44"/>
                </a:cxn>
                <a:cxn ang="0">
                  <a:pos x="652" y="86"/>
                </a:cxn>
                <a:cxn ang="0">
                  <a:pos x="602" y="71"/>
                </a:cxn>
              </a:cxnLst>
              <a:rect l="0" t="0" r="r" b="b"/>
              <a:pathLst>
                <a:path w="661" h="86">
                  <a:moveTo>
                    <a:pt x="285" y="56"/>
                  </a:moveTo>
                  <a:cubicBezTo>
                    <a:pt x="329" y="56"/>
                    <a:pt x="329" y="56"/>
                    <a:pt x="329" y="56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264" y="86"/>
                    <a:pt x="264" y="86"/>
                    <a:pt x="264" y="86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96" y="6"/>
                    <a:pt x="296" y="6"/>
                    <a:pt x="296" y="6"/>
                  </a:cubicBezTo>
                  <a:cubicBezTo>
                    <a:pt x="298" y="2"/>
                    <a:pt x="302" y="0"/>
                    <a:pt x="306" y="0"/>
                  </a:cubicBezTo>
                  <a:cubicBezTo>
                    <a:pt x="310" y="0"/>
                    <a:pt x="314" y="2"/>
                    <a:pt x="316" y="6"/>
                  </a:cubicBezTo>
                  <a:cubicBezTo>
                    <a:pt x="368" y="86"/>
                    <a:pt x="368" y="86"/>
                    <a:pt x="36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39" y="71"/>
                    <a:pt x="339" y="71"/>
                    <a:pt x="339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85" y="56"/>
                    <a:pt x="285" y="56"/>
                    <a:pt x="285" y="56"/>
                  </a:cubicBezTo>
                  <a:close/>
                  <a:moveTo>
                    <a:pt x="486" y="71"/>
                  </a:moveTo>
                  <a:cubicBezTo>
                    <a:pt x="486" y="1"/>
                    <a:pt x="486" y="1"/>
                    <a:pt x="486" y="1"/>
                  </a:cubicBezTo>
                  <a:cubicBezTo>
                    <a:pt x="470" y="1"/>
                    <a:pt x="470" y="1"/>
                    <a:pt x="470" y="1"/>
                  </a:cubicBezTo>
                  <a:cubicBezTo>
                    <a:pt x="470" y="78"/>
                    <a:pt x="470" y="78"/>
                    <a:pt x="470" y="78"/>
                  </a:cubicBezTo>
                  <a:cubicBezTo>
                    <a:pt x="470" y="80"/>
                    <a:pt x="470" y="82"/>
                    <a:pt x="472" y="84"/>
                  </a:cubicBezTo>
                  <a:cubicBezTo>
                    <a:pt x="474" y="86"/>
                    <a:pt x="476" y="86"/>
                    <a:pt x="478" y="86"/>
                  </a:cubicBezTo>
                  <a:cubicBezTo>
                    <a:pt x="553" y="86"/>
                    <a:pt x="553" y="86"/>
                    <a:pt x="553" y="86"/>
                  </a:cubicBezTo>
                  <a:cubicBezTo>
                    <a:pt x="562" y="71"/>
                    <a:pt x="562" y="71"/>
                    <a:pt x="562" y="71"/>
                  </a:cubicBezTo>
                  <a:cubicBezTo>
                    <a:pt x="486" y="71"/>
                    <a:pt x="486" y="71"/>
                    <a:pt x="486" y="71"/>
                  </a:cubicBezTo>
                  <a:close/>
                  <a:moveTo>
                    <a:pt x="215" y="59"/>
                  </a:moveTo>
                  <a:cubicBezTo>
                    <a:pt x="231" y="59"/>
                    <a:pt x="244" y="46"/>
                    <a:pt x="244" y="30"/>
                  </a:cubicBezTo>
                  <a:cubicBezTo>
                    <a:pt x="244" y="14"/>
                    <a:pt x="231" y="1"/>
                    <a:pt x="215" y="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60" y="86"/>
                    <a:pt x="160" y="86"/>
                    <a:pt x="160" y="86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21" y="16"/>
                    <a:pt x="228" y="22"/>
                    <a:pt x="228" y="30"/>
                  </a:cubicBezTo>
                  <a:cubicBezTo>
                    <a:pt x="228" y="38"/>
                    <a:pt x="221" y="44"/>
                    <a:pt x="214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216" y="86"/>
                    <a:pt x="216" y="86"/>
                    <a:pt x="216" y="86"/>
                  </a:cubicBezTo>
                  <a:cubicBezTo>
                    <a:pt x="240" y="86"/>
                    <a:pt x="240" y="86"/>
                    <a:pt x="240" y="86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15" y="59"/>
                    <a:pt x="215" y="59"/>
                    <a:pt x="215" y="59"/>
                  </a:cubicBezTo>
                  <a:close/>
                  <a:moveTo>
                    <a:pt x="42" y="86"/>
                  </a:moveTo>
                  <a:cubicBezTo>
                    <a:pt x="19" y="86"/>
                    <a:pt x="0" y="67"/>
                    <a:pt x="0" y="44"/>
                  </a:cubicBezTo>
                  <a:cubicBezTo>
                    <a:pt x="0" y="20"/>
                    <a:pt x="19" y="1"/>
                    <a:pt x="42" y="1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115" y="1"/>
                    <a:pt x="134" y="20"/>
                    <a:pt x="134" y="44"/>
                  </a:cubicBezTo>
                  <a:cubicBezTo>
                    <a:pt x="134" y="67"/>
                    <a:pt x="115" y="86"/>
                    <a:pt x="92" y="86"/>
                  </a:cubicBezTo>
                  <a:cubicBezTo>
                    <a:pt x="42" y="86"/>
                    <a:pt x="42" y="86"/>
                    <a:pt x="42" y="86"/>
                  </a:cubicBezTo>
                  <a:close/>
                  <a:moveTo>
                    <a:pt x="91" y="71"/>
                  </a:moveTo>
                  <a:cubicBezTo>
                    <a:pt x="106" y="71"/>
                    <a:pt x="118" y="59"/>
                    <a:pt x="118" y="44"/>
                  </a:cubicBezTo>
                  <a:cubicBezTo>
                    <a:pt x="118" y="29"/>
                    <a:pt x="106" y="16"/>
                    <a:pt x="91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28" y="16"/>
                    <a:pt x="16" y="29"/>
                    <a:pt x="16" y="44"/>
                  </a:cubicBezTo>
                  <a:cubicBezTo>
                    <a:pt x="16" y="59"/>
                    <a:pt x="28" y="71"/>
                    <a:pt x="43" y="71"/>
                  </a:cubicBezTo>
                  <a:cubicBezTo>
                    <a:pt x="91" y="71"/>
                    <a:pt x="91" y="71"/>
                    <a:pt x="91" y="71"/>
                  </a:cubicBezTo>
                  <a:close/>
                  <a:moveTo>
                    <a:pt x="402" y="86"/>
                  </a:moveTo>
                  <a:cubicBezTo>
                    <a:pt x="378" y="86"/>
                    <a:pt x="359" y="67"/>
                    <a:pt x="359" y="44"/>
                  </a:cubicBezTo>
                  <a:cubicBezTo>
                    <a:pt x="359" y="20"/>
                    <a:pt x="378" y="1"/>
                    <a:pt x="402" y="1"/>
                  </a:cubicBezTo>
                  <a:cubicBezTo>
                    <a:pt x="461" y="1"/>
                    <a:pt x="461" y="1"/>
                    <a:pt x="461" y="1"/>
                  </a:cubicBezTo>
                  <a:cubicBezTo>
                    <a:pt x="451" y="16"/>
                    <a:pt x="451" y="16"/>
                    <a:pt x="451" y="16"/>
                  </a:cubicBezTo>
                  <a:cubicBezTo>
                    <a:pt x="403" y="16"/>
                    <a:pt x="403" y="16"/>
                    <a:pt x="403" y="16"/>
                  </a:cubicBezTo>
                  <a:cubicBezTo>
                    <a:pt x="388" y="16"/>
                    <a:pt x="375" y="29"/>
                    <a:pt x="375" y="44"/>
                  </a:cubicBezTo>
                  <a:cubicBezTo>
                    <a:pt x="375" y="59"/>
                    <a:pt x="388" y="71"/>
                    <a:pt x="403" y="71"/>
                  </a:cubicBezTo>
                  <a:cubicBezTo>
                    <a:pt x="462" y="71"/>
                    <a:pt x="462" y="71"/>
                    <a:pt x="462" y="71"/>
                  </a:cubicBezTo>
                  <a:cubicBezTo>
                    <a:pt x="452" y="86"/>
                    <a:pt x="452" y="86"/>
                    <a:pt x="452" y="86"/>
                  </a:cubicBezTo>
                  <a:cubicBezTo>
                    <a:pt x="402" y="86"/>
                    <a:pt x="402" y="86"/>
                    <a:pt x="402" y="86"/>
                  </a:cubicBezTo>
                  <a:close/>
                  <a:moveTo>
                    <a:pt x="602" y="71"/>
                  </a:moveTo>
                  <a:cubicBezTo>
                    <a:pt x="590" y="71"/>
                    <a:pt x="579" y="63"/>
                    <a:pt x="576" y="51"/>
                  </a:cubicBezTo>
                  <a:cubicBezTo>
                    <a:pt x="646" y="51"/>
                    <a:pt x="646" y="51"/>
                    <a:pt x="646" y="51"/>
                  </a:cubicBezTo>
                  <a:cubicBezTo>
                    <a:pt x="656" y="36"/>
                    <a:pt x="656" y="36"/>
                    <a:pt x="656" y="36"/>
                  </a:cubicBezTo>
                  <a:cubicBezTo>
                    <a:pt x="576" y="36"/>
                    <a:pt x="576" y="36"/>
                    <a:pt x="576" y="36"/>
                  </a:cubicBezTo>
                  <a:cubicBezTo>
                    <a:pt x="579" y="25"/>
                    <a:pt x="590" y="16"/>
                    <a:pt x="602" y="16"/>
                  </a:cubicBezTo>
                  <a:cubicBezTo>
                    <a:pt x="650" y="16"/>
                    <a:pt x="650" y="16"/>
                    <a:pt x="650" y="16"/>
                  </a:cubicBezTo>
                  <a:cubicBezTo>
                    <a:pt x="660" y="1"/>
                    <a:pt x="660" y="1"/>
                    <a:pt x="660" y="1"/>
                  </a:cubicBezTo>
                  <a:cubicBezTo>
                    <a:pt x="601" y="1"/>
                    <a:pt x="601" y="1"/>
                    <a:pt x="601" y="1"/>
                  </a:cubicBezTo>
                  <a:cubicBezTo>
                    <a:pt x="578" y="1"/>
                    <a:pt x="559" y="20"/>
                    <a:pt x="559" y="44"/>
                  </a:cubicBezTo>
                  <a:cubicBezTo>
                    <a:pt x="559" y="67"/>
                    <a:pt x="578" y="86"/>
                    <a:pt x="601" y="86"/>
                  </a:cubicBezTo>
                  <a:cubicBezTo>
                    <a:pt x="652" y="86"/>
                    <a:pt x="652" y="86"/>
                    <a:pt x="652" y="86"/>
                  </a:cubicBezTo>
                  <a:cubicBezTo>
                    <a:pt x="661" y="71"/>
                    <a:pt x="661" y="71"/>
                    <a:pt x="661" y="71"/>
                  </a:cubicBezTo>
                  <a:cubicBezTo>
                    <a:pt x="602" y="71"/>
                    <a:pt x="602" y="71"/>
                    <a:pt x="602" y="7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51" name="Freeform 79"/>
            <p:cNvSpPr>
              <a:spLocks noEditPoints="1"/>
            </p:cNvSpPr>
            <p:nvPr/>
          </p:nvSpPr>
          <p:spPr bwMode="auto">
            <a:xfrm>
              <a:off x="3884" y="3586"/>
              <a:ext cx="7" cy="7"/>
            </a:xfrm>
            <a:custGeom>
              <a:avLst/>
              <a:gdLst/>
              <a:ahLst/>
              <a:cxnLst>
                <a:cxn ang="0">
                  <a:pos x="2" y="9"/>
                </a:cxn>
                <a:cxn ang="0">
                  <a:pos x="9" y="2"/>
                </a:cxn>
                <a:cxn ang="0">
                  <a:pos x="17" y="9"/>
                </a:cxn>
                <a:cxn ang="0">
                  <a:pos x="9" y="17"/>
                </a:cxn>
                <a:cxn ang="0">
                  <a:pos x="2" y="9"/>
                </a:cxn>
                <a:cxn ang="0">
                  <a:pos x="9" y="19"/>
                </a:cxn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9" y="19"/>
                </a:cxn>
                <a:cxn ang="0">
                  <a:pos x="9" y="4"/>
                </a:cxn>
                <a:cxn ang="0">
                  <a:pos x="11" y="4"/>
                </a:cxn>
                <a:cxn ang="0">
                  <a:pos x="13" y="7"/>
                </a:cxn>
                <a:cxn ang="0">
                  <a:pos x="13" y="8"/>
                </a:cxn>
                <a:cxn ang="0">
                  <a:pos x="12" y="10"/>
                </a:cxn>
                <a:cxn ang="0">
                  <a:pos x="11" y="10"/>
                </a:cxn>
                <a:cxn ang="0">
                  <a:pos x="14" y="14"/>
                </a:cxn>
                <a:cxn ang="0">
                  <a:pos x="12" y="14"/>
                </a:cxn>
                <a:cxn ang="0">
                  <a:pos x="9" y="10"/>
                </a:cxn>
                <a:cxn ang="0">
                  <a:pos x="8" y="10"/>
                </a:cxn>
                <a:cxn ang="0">
                  <a:pos x="8" y="14"/>
                </a:cxn>
                <a:cxn ang="0">
                  <a:pos x="6" y="14"/>
                </a:cxn>
                <a:cxn ang="0">
                  <a:pos x="6" y="4"/>
                </a:cxn>
                <a:cxn ang="0">
                  <a:pos x="9" y="4"/>
                </a:cxn>
                <a:cxn ang="0">
                  <a:pos x="9" y="9"/>
                </a:cxn>
                <a:cxn ang="0">
                  <a:pos x="11" y="8"/>
                </a:cxn>
                <a:cxn ang="0">
                  <a:pos x="11" y="7"/>
                </a:cxn>
                <a:cxn ang="0">
                  <a:pos x="10" y="6"/>
                </a:cxn>
                <a:cxn ang="0">
                  <a:pos x="9" y="5"/>
                </a:cxn>
                <a:cxn ang="0">
                  <a:pos x="8" y="5"/>
                </a:cxn>
                <a:cxn ang="0">
                  <a:pos x="8" y="9"/>
                </a:cxn>
                <a:cxn ang="0">
                  <a:pos x="9" y="9"/>
                </a:cxn>
              </a:cxnLst>
              <a:rect l="0" t="0" r="r" b="b"/>
              <a:pathLst>
                <a:path w="19" h="19">
                  <a:moveTo>
                    <a:pt x="2" y="9"/>
                  </a:moveTo>
                  <a:cubicBezTo>
                    <a:pt x="2" y="5"/>
                    <a:pt x="5" y="2"/>
                    <a:pt x="9" y="2"/>
                  </a:cubicBezTo>
                  <a:cubicBezTo>
                    <a:pt x="14" y="2"/>
                    <a:pt x="17" y="5"/>
                    <a:pt x="17" y="9"/>
                  </a:cubicBezTo>
                  <a:cubicBezTo>
                    <a:pt x="17" y="14"/>
                    <a:pt x="14" y="17"/>
                    <a:pt x="9" y="17"/>
                  </a:cubicBezTo>
                  <a:cubicBezTo>
                    <a:pt x="5" y="17"/>
                    <a:pt x="2" y="14"/>
                    <a:pt x="2" y="9"/>
                  </a:cubicBezTo>
                  <a:close/>
                  <a:moveTo>
                    <a:pt x="9" y="19"/>
                  </a:move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lose/>
                  <a:moveTo>
                    <a:pt x="9" y="4"/>
                  </a:moveTo>
                  <a:cubicBezTo>
                    <a:pt x="10" y="4"/>
                    <a:pt x="11" y="4"/>
                    <a:pt x="11" y="4"/>
                  </a:cubicBezTo>
                  <a:cubicBezTo>
                    <a:pt x="13" y="5"/>
                    <a:pt x="13" y="6"/>
                    <a:pt x="13" y="7"/>
                  </a:cubicBezTo>
                  <a:cubicBezTo>
                    <a:pt x="13" y="7"/>
                    <a:pt x="13" y="7"/>
                    <a:pt x="13" y="8"/>
                  </a:cubicBezTo>
                  <a:cubicBezTo>
                    <a:pt x="13" y="8"/>
                    <a:pt x="13" y="9"/>
                    <a:pt x="12" y="10"/>
                  </a:cubicBezTo>
                  <a:cubicBezTo>
                    <a:pt x="12" y="10"/>
                    <a:pt x="12" y="10"/>
                    <a:pt x="11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4"/>
                    <a:pt x="9" y="4"/>
                    <a:pt x="9" y="4"/>
                  </a:cubicBezTo>
                  <a:close/>
                  <a:moveTo>
                    <a:pt x="9" y="9"/>
                  </a:moveTo>
                  <a:cubicBezTo>
                    <a:pt x="10" y="9"/>
                    <a:pt x="11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6"/>
                    <a:pt x="11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sp>
        <p:nvSpPr>
          <p:cNvPr id="84" name="Rectangle 82"/>
          <p:cNvSpPr>
            <a:spLocks noChangeArrowheads="1"/>
          </p:cNvSpPr>
          <p:nvPr/>
        </p:nvSpPr>
        <p:spPr bwMode="auto">
          <a:xfrm>
            <a:off x="850038" y="3742780"/>
            <a:ext cx="1607344" cy="602456"/>
          </a:xfrm>
          <a:prstGeom prst="rect">
            <a:avLst/>
          </a:prstGeom>
          <a:gradFill rotWithShape="1">
            <a:gsLst>
              <a:gs pos="0">
                <a:srgbClr val="BEBCB2">
                  <a:gamma/>
                  <a:tint val="45098"/>
                  <a:invGamma/>
                </a:srgbClr>
              </a:gs>
              <a:gs pos="100000">
                <a:srgbClr val="BEBCB2"/>
              </a:gs>
            </a:gsLst>
            <a:lin ang="5400000" scaled="1"/>
          </a:gradFill>
          <a:ln w="9525" algn="ctr">
            <a:solidFill>
              <a:srgbClr val="9A918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17885" indent="-217885" algn="ctr">
              <a:spcAft>
                <a:spcPct val="0"/>
              </a:spcAft>
              <a:buClr>
                <a:srgbClr val="CC0000"/>
              </a:buClr>
            </a:pPr>
            <a:endParaRPr lang="de-DE" sz="1500">
              <a:cs typeface="Arial" charset="0"/>
            </a:endParaRPr>
          </a:p>
        </p:txBody>
      </p:sp>
      <p:grpSp>
        <p:nvGrpSpPr>
          <p:cNvPr id="48" name="Group 113"/>
          <p:cNvGrpSpPr>
            <a:grpSpLocks/>
          </p:cNvGrpSpPr>
          <p:nvPr/>
        </p:nvGrpSpPr>
        <p:grpSpPr bwMode="auto">
          <a:xfrm>
            <a:off x="1428367" y="4157869"/>
            <a:ext cx="325041" cy="73819"/>
            <a:chOff x="2923" y="3698"/>
            <a:chExt cx="375" cy="86"/>
          </a:xfrm>
        </p:grpSpPr>
        <p:sp>
          <p:nvSpPr>
            <p:cNvPr id="106" name="Freeform 114"/>
            <p:cNvSpPr>
              <a:spLocks/>
            </p:cNvSpPr>
            <p:nvPr/>
          </p:nvSpPr>
          <p:spPr bwMode="auto">
            <a:xfrm>
              <a:off x="3025" y="3706"/>
              <a:ext cx="30" cy="55"/>
            </a:xfrm>
            <a:custGeom>
              <a:avLst/>
              <a:gdLst/>
              <a:ahLst/>
              <a:cxnLst>
                <a:cxn ang="0">
                  <a:pos x="25" y="111"/>
                </a:cxn>
                <a:cxn ang="0">
                  <a:pos x="10" y="109"/>
                </a:cxn>
                <a:cxn ang="0">
                  <a:pos x="0" y="105"/>
                </a:cxn>
                <a:cxn ang="0">
                  <a:pos x="0" y="81"/>
                </a:cxn>
                <a:cxn ang="0">
                  <a:pos x="20" y="89"/>
                </a:cxn>
                <a:cxn ang="0">
                  <a:pos x="31" y="85"/>
                </a:cxn>
                <a:cxn ang="0">
                  <a:pos x="34" y="73"/>
                </a:cxn>
                <a:cxn ang="0">
                  <a:pos x="34" y="0"/>
                </a:cxn>
                <a:cxn ang="0">
                  <a:pos x="59" y="0"/>
                </a:cxn>
                <a:cxn ang="0">
                  <a:pos x="59" y="76"/>
                </a:cxn>
                <a:cxn ang="0">
                  <a:pos x="25" y="111"/>
                </a:cxn>
              </a:cxnLst>
              <a:rect l="0" t="0" r="r" b="b"/>
              <a:pathLst>
                <a:path w="59" h="111">
                  <a:moveTo>
                    <a:pt x="25" y="111"/>
                  </a:moveTo>
                  <a:cubicBezTo>
                    <a:pt x="25" y="111"/>
                    <a:pt x="16" y="111"/>
                    <a:pt x="10" y="109"/>
                  </a:cubicBezTo>
                  <a:cubicBezTo>
                    <a:pt x="6" y="108"/>
                    <a:pt x="0" y="105"/>
                    <a:pt x="0" y="105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85"/>
                    <a:pt x="16" y="89"/>
                    <a:pt x="20" y="89"/>
                  </a:cubicBezTo>
                  <a:cubicBezTo>
                    <a:pt x="24" y="89"/>
                    <a:pt x="29" y="89"/>
                    <a:pt x="31" y="85"/>
                  </a:cubicBezTo>
                  <a:cubicBezTo>
                    <a:pt x="34" y="82"/>
                    <a:pt x="34" y="77"/>
                    <a:pt x="34" y="7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101"/>
                    <a:pt x="50" y="111"/>
                    <a:pt x="25" y="111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07" name="Freeform 115"/>
            <p:cNvSpPr>
              <a:spLocks/>
            </p:cNvSpPr>
            <p:nvPr/>
          </p:nvSpPr>
          <p:spPr bwMode="auto">
            <a:xfrm>
              <a:off x="3064" y="3720"/>
              <a:ext cx="35" cy="41"/>
            </a:xfrm>
            <a:custGeom>
              <a:avLst/>
              <a:gdLst/>
              <a:ahLst/>
              <a:cxnLst>
                <a:cxn ang="0">
                  <a:pos x="47" y="82"/>
                </a:cxn>
                <a:cxn ang="0">
                  <a:pos x="47" y="68"/>
                </a:cxn>
                <a:cxn ang="0">
                  <a:pos x="47" y="68"/>
                </a:cxn>
                <a:cxn ang="0">
                  <a:pos x="24" y="83"/>
                </a:cxn>
                <a:cxn ang="0">
                  <a:pos x="4" y="74"/>
                </a:cxn>
                <a:cxn ang="0">
                  <a:pos x="0" y="52"/>
                </a:cxn>
                <a:cxn ang="0">
                  <a:pos x="0" y="0"/>
                </a:cxn>
                <a:cxn ang="0">
                  <a:pos x="23" y="0"/>
                </a:cxn>
                <a:cxn ang="0">
                  <a:pos x="23" y="52"/>
                </a:cxn>
                <a:cxn ang="0">
                  <a:pos x="32" y="65"/>
                </a:cxn>
                <a:cxn ang="0">
                  <a:pos x="44" y="57"/>
                </a:cxn>
                <a:cxn ang="0">
                  <a:pos x="46" y="44"/>
                </a:cxn>
                <a:cxn ang="0">
                  <a:pos x="46" y="0"/>
                </a:cxn>
                <a:cxn ang="0">
                  <a:pos x="69" y="0"/>
                </a:cxn>
                <a:cxn ang="0">
                  <a:pos x="69" y="82"/>
                </a:cxn>
                <a:cxn ang="0">
                  <a:pos x="47" y="82"/>
                </a:cxn>
              </a:cxnLst>
              <a:rect l="0" t="0" r="r" b="b"/>
              <a:pathLst>
                <a:path w="69" h="83">
                  <a:moveTo>
                    <a:pt x="47" y="82"/>
                  </a:moveTo>
                  <a:cubicBezTo>
                    <a:pt x="47" y="68"/>
                    <a:pt x="47" y="68"/>
                    <a:pt x="47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43" y="78"/>
                    <a:pt x="35" y="83"/>
                    <a:pt x="24" y="83"/>
                  </a:cubicBezTo>
                  <a:cubicBezTo>
                    <a:pt x="16" y="83"/>
                    <a:pt x="8" y="82"/>
                    <a:pt x="4" y="74"/>
                  </a:cubicBezTo>
                  <a:cubicBezTo>
                    <a:pt x="0" y="67"/>
                    <a:pt x="0" y="59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8"/>
                    <a:pt x="24" y="65"/>
                    <a:pt x="32" y="65"/>
                  </a:cubicBezTo>
                  <a:cubicBezTo>
                    <a:pt x="38" y="65"/>
                    <a:pt x="42" y="61"/>
                    <a:pt x="44" y="57"/>
                  </a:cubicBezTo>
                  <a:cubicBezTo>
                    <a:pt x="46" y="53"/>
                    <a:pt x="46" y="48"/>
                    <a:pt x="46" y="44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47" y="82"/>
                    <a:pt x="47" y="82"/>
                    <a:pt x="47" y="82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08" name="Freeform 116"/>
            <p:cNvSpPr>
              <a:spLocks/>
            </p:cNvSpPr>
            <p:nvPr/>
          </p:nvSpPr>
          <p:spPr bwMode="auto">
            <a:xfrm>
              <a:off x="3107" y="3719"/>
              <a:ext cx="35" cy="42"/>
            </a:xfrm>
            <a:custGeom>
              <a:avLst/>
              <a:gdLst/>
              <a:ahLst/>
              <a:cxnLst>
                <a:cxn ang="0">
                  <a:pos x="47" y="83"/>
                </a:cxn>
                <a:cxn ang="0">
                  <a:pos x="47" y="39"/>
                </a:cxn>
                <a:cxn ang="0">
                  <a:pos x="36" y="19"/>
                </a:cxn>
                <a:cxn ang="0">
                  <a:pos x="26" y="25"/>
                </a:cxn>
                <a:cxn ang="0">
                  <a:pos x="23" y="39"/>
                </a:cxn>
                <a:cxn ang="0">
                  <a:pos x="23" y="83"/>
                </a:cxn>
                <a:cxn ang="0">
                  <a:pos x="0" y="83"/>
                </a:cxn>
                <a:cxn ang="0">
                  <a:pos x="0" y="1"/>
                </a:cxn>
                <a:cxn ang="0">
                  <a:pos x="22" y="1"/>
                </a:cxn>
                <a:cxn ang="0">
                  <a:pos x="22" y="15"/>
                </a:cxn>
                <a:cxn ang="0">
                  <a:pos x="22" y="15"/>
                </a:cxn>
                <a:cxn ang="0">
                  <a:pos x="46" y="0"/>
                </a:cxn>
                <a:cxn ang="0">
                  <a:pos x="66" y="9"/>
                </a:cxn>
                <a:cxn ang="0">
                  <a:pos x="70" y="33"/>
                </a:cxn>
                <a:cxn ang="0">
                  <a:pos x="70" y="83"/>
                </a:cxn>
                <a:cxn ang="0">
                  <a:pos x="47" y="83"/>
                </a:cxn>
              </a:cxnLst>
              <a:rect l="0" t="0" r="r" b="b"/>
              <a:pathLst>
                <a:path w="70" h="83">
                  <a:moveTo>
                    <a:pt x="47" y="83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31"/>
                    <a:pt x="48" y="19"/>
                    <a:pt x="36" y="19"/>
                  </a:cubicBezTo>
                  <a:cubicBezTo>
                    <a:pt x="32" y="19"/>
                    <a:pt x="28" y="21"/>
                    <a:pt x="26" y="25"/>
                  </a:cubicBezTo>
                  <a:cubicBezTo>
                    <a:pt x="24" y="29"/>
                    <a:pt x="23" y="34"/>
                    <a:pt x="23" y="39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7" y="5"/>
                    <a:pt x="34" y="0"/>
                    <a:pt x="46" y="0"/>
                  </a:cubicBezTo>
                  <a:cubicBezTo>
                    <a:pt x="53" y="0"/>
                    <a:pt x="61" y="2"/>
                    <a:pt x="66" y="9"/>
                  </a:cubicBezTo>
                  <a:cubicBezTo>
                    <a:pt x="70" y="15"/>
                    <a:pt x="70" y="25"/>
                    <a:pt x="70" y="33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47" y="83"/>
                    <a:pt x="47" y="83"/>
                    <a:pt x="47" y="83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09" name="Freeform 117"/>
            <p:cNvSpPr>
              <a:spLocks/>
            </p:cNvSpPr>
            <p:nvPr/>
          </p:nvSpPr>
          <p:spPr bwMode="auto">
            <a:xfrm>
              <a:off x="3151" y="3720"/>
              <a:ext cx="11" cy="41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54" y="0"/>
                </a:cxn>
                <a:cxn ang="0">
                  <a:pos x="54" y="194"/>
                </a:cxn>
                <a:cxn ang="0">
                  <a:pos x="0" y="194"/>
                </a:cxn>
                <a:cxn ang="0">
                  <a:pos x="0" y="194"/>
                </a:cxn>
              </a:cxnLst>
              <a:rect l="0" t="0" r="r" b="b"/>
              <a:pathLst>
                <a:path w="54" h="194">
                  <a:moveTo>
                    <a:pt x="0" y="194"/>
                  </a:moveTo>
                  <a:lnTo>
                    <a:pt x="0" y="0"/>
                  </a:lnTo>
                  <a:lnTo>
                    <a:pt x="54" y="0"/>
                  </a:lnTo>
                  <a:lnTo>
                    <a:pt x="54" y="194"/>
                  </a:lnTo>
                  <a:lnTo>
                    <a:pt x="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10" name="Freeform 118"/>
            <p:cNvSpPr>
              <a:spLocks noEditPoints="1"/>
            </p:cNvSpPr>
            <p:nvPr/>
          </p:nvSpPr>
          <p:spPr bwMode="auto">
            <a:xfrm>
              <a:off x="3172" y="3719"/>
              <a:ext cx="37" cy="63"/>
            </a:xfrm>
            <a:custGeom>
              <a:avLst/>
              <a:gdLst/>
              <a:ahLst/>
              <a:cxnLst>
                <a:cxn ang="0">
                  <a:pos x="49" y="41"/>
                </a:cxn>
                <a:cxn ang="0">
                  <a:pos x="36" y="68"/>
                </a:cxn>
                <a:cxn ang="0">
                  <a:pos x="26" y="62"/>
                </a:cxn>
                <a:cxn ang="0">
                  <a:pos x="24" y="45"/>
                </a:cxn>
                <a:cxn ang="0">
                  <a:pos x="24" y="37"/>
                </a:cxn>
                <a:cxn ang="0">
                  <a:pos x="26" y="23"/>
                </a:cxn>
                <a:cxn ang="0">
                  <a:pos x="37" y="17"/>
                </a:cxn>
                <a:cxn ang="0">
                  <a:pos x="49" y="41"/>
                </a:cxn>
                <a:cxn ang="0">
                  <a:pos x="74" y="42"/>
                </a:cxn>
                <a:cxn ang="0">
                  <a:pos x="68" y="14"/>
                </a:cxn>
                <a:cxn ang="0">
                  <a:pos x="44" y="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"/>
                </a:cxn>
                <a:cxn ang="0">
                  <a:pos x="0" y="1"/>
                </a:cxn>
                <a:cxn ang="0">
                  <a:pos x="0" y="126"/>
                </a:cxn>
                <a:cxn ang="0">
                  <a:pos x="24" y="126"/>
                </a:cxn>
                <a:cxn ang="0">
                  <a:pos x="24" y="74"/>
                </a:cxn>
                <a:cxn ang="0">
                  <a:pos x="24" y="74"/>
                </a:cxn>
                <a:cxn ang="0">
                  <a:pos x="43" y="84"/>
                </a:cxn>
                <a:cxn ang="0">
                  <a:pos x="74" y="42"/>
                </a:cxn>
              </a:cxnLst>
              <a:rect l="0" t="0" r="r" b="b"/>
              <a:pathLst>
                <a:path w="74" h="126">
                  <a:moveTo>
                    <a:pt x="49" y="41"/>
                  </a:moveTo>
                  <a:cubicBezTo>
                    <a:pt x="49" y="50"/>
                    <a:pt x="49" y="68"/>
                    <a:pt x="36" y="68"/>
                  </a:cubicBezTo>
                  <a:cubicBezTo>
                    <a:pt x="32" y="68"/>
                    <a:pt x="28" y="65"/>
                    <a:pt x="26" y="62"/>
                  </a:cubicBezTo>
                  <a:cubicBezTo>
                    <a:pt x="23" y="57"/>
                    <a:pt x="24" y="50"/>
                    <a:pt x="24" y="4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2"/>
                    <a:pt x="24" y="27"/>
                    <a:pt x="26" y="23"/>
                  </a:cubicBezTo>
                  <a:cubicBezTo>
                    <a:pt x="28" y="19"/>
                    <a:pt x="32" y="17"/>
                    <a:pt x="37" y="17"/>
                  </a:cubicBezTo>
                  <a:cubicBezTo>
                    <a:pt x="48" y="17"/>
                    <a:pt x="49" y="33"/>
                    <a:pt x="49" y="41"/>
                  </a:cubicBezTo>
                  <a:close/>
                  <a:moveTo>
                    <a:pt x="74" y="42"/>
                  </a:moveTo>
                  <a:cubicBezTo>
                    <a:pt x="74" y="32"/>
                    <a:pt x="73" y="22"/>
                    <a:pt x="68" y="14"/>
                  </a:cubicBezTo>
                  <a:cubicBezTo>
                    <a:pt x="62" y="5"/>
                    <a:pt x="55" y="0"/>
                    <a:pt x="44" y="0"/>
                  </a:cubicBezTo>
                  <a:cubicBezTo>
                    <a:pt x="33" y="0"/>
                    <a:pt x="27" y="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24" y="126"/>
                    <a:pt x="24" y="126"/>
                    <a:pt x="24" y="126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7" y="81"/>
                    <a:pt x="35" y="84"/>
                    <a:pt x="43" y="84"/>
                  </a:cubicBezTo>
                  <a:cubicBezTo>
                    <a:pt x="66" y="84"/>
                    <a:pt x="74" y="62"/>
                    <a:pt x="74" y="42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11" name="Freeform 119"/>
            <p:cNvSpPr>
              <a:spLocks noEditPoints="1"/>
            </p:cNvSpPr>
            <p:nvPr/>
          </p:nvSpPr>
          <p:spPr bwMode="auto">
            <a:xfrm>
              <a:off x="3212" y="3719"/>
              <a:ext cx="39" cy="42"/>
            </a:xfrm>
            <a:custGeom>
              <a:avLst/>
              <a:gdLst/>
              <a:ahLst/>
              <a:cxnLst>
                <a:cxn ang="0">
                  <a:pos x="54" y="32"/>
                </a:cxn>
                <a:cxn ang="0">
                  <a:pos x="25" y="32"/>
                </a:cxn>
                <a:cxn ang="0">
                  <a:pos x="41" y="15"/>
                </a:cxn>
                <a:cxn ang="0">
                  <a:pos x="54" y="32"/>
                </a:cxn>
                <a:cxn ang="0">
                  <a:pos x="78" y="46"/>
                </a:cxn>
                <a:cxn ang="0">
                  <a:pos x="70" y="14"/>
                </a:cxn>
                <a:cxn ang="0">
                  <a:pos x="40" y="0"/>
                </a:cxn>
                <a:cxn ang="0">
                  <a:pos x="0" y="43"/>
                </a:cxn>
                <a:cxn ang="0">
                  <a:pos x="40" y="84"/>
                </a:cxn>
                <a:cxn ang="0">
                  <a:pos x="77" y="56"/>
                </a:cxn>
                <a:cxn ang="0">
                  <a:pos x="55" y="55"/>
                </a:cxn>
                <a:cxn ang="0">
                  <a:pos x="41" y="68"/>
                </a:cxn>
                <a:cxn ang="0">
                  <a:pos x="25" y="50"/>
                </a:cxn>
                <a:cxn ang="0">
                  <a:pos x="26" y="46"/>
                </a:cxn>
                <a:cxn ang="0">
                  <a:pos x="78" y="46"/>
                </a:cxn>
              </a:cxnLst>
              <a:rect l="0" t="0" r="r" b="b"/>
              <a:pathLst>
                <a:path w="78" h="84">
                  <a:moveTo>
                    <a:pt x="54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6" y="23"/>
                    <a:pt x="30" y="15"/>
                    <a:pt x="41" y="15"/>
                  </a:cubicBezTo>
                  <a:cubicBezTo>
                    <a:pt x="51" y="15"/>
                    <a:pt x="54" y="24"/>
                    <a:pt x="54" y="32"/>
                  </a:cubicBezTo>
                  <a:close/>
                  <a:moveTo>
                    <a:pt x="78" y="46"/>
                  </a:moveTo>
                  <a:cubicBezTo>
                    <a:pt x="78" y="35"/>
                    <a:pt x="76" y="24"/>
                    <a:pt x="70" y="14"/>
                  </a:cubicBezTo>
                  <a:cubicBezTo>
                    <a:pt x="63" y="5"/>
                    <a:pt x="51" y="0"/>
                    <a:pt x="40" y="0"/>
                  </a:cubicBezTo>
                  <a:cubicBezTo>
                    <a:pt x="15" y="0"/>
                    <a:pt x="0" y="19"/>
                    <a:pt x="0" y="43"/>
                  </a:cubicBezTo>
                  <a:cubicBezTo>
                    <a:pt x="0" y="67"/>
                    <a:pt x="16" y="84"/>
                    <a:pt x="40" y="84"/>
                  </a:cubicBezTo>
                  <a:cubicBezTo>
                    <a:pt x="68" y="84"/>
                    <a:pt x="77" y="60"/>
                    <a:pt x="77" y="56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62"/>
                    <a:pt x="48" y="68"/>
                    <a:pt x="41" y="68"/>
                  </a:cubicBezTo>
                  <a:cubicBezTo>
                    <a:pt x="31" y="68"/>
                    <a:pt x="25" y="60"/>
                    <a:pt x="25" y="50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78" y="46"/>
                    <a:pt x="78" y="46"/>
                    <a:pt x="78" y="46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12" name="Freeform 120"/>
            <p:cNvSpPr>
              <a:spLocks/>
            </p:cNvSpPr>
            <p:nvPr/>
          </p:nvSpPr>
          <p:spPr bwMode="auto">
            <a:xfrm>
              <a:off x="3258" y="3719"/>
              <a:ext cx="23" cy="42"/>
            </a:xfrm>
            <a:custGeom>
              <a:avLst/>
              <a:gdLst/>
              <a:ahLst/>
              <a:cxnLst>
                <a:cxn ang="0">
                  <a:pos x="24" y="53"/>
                </a:cxn>
                <a:cxn ang="0">
                  <a:pos x="24" y="84"/>
                </a:cxn>
                <a:cxn ang="0">
                  <a:pos x="0" y="84"/>
                </a:cxn>
                <a:cxn ang="0">
                  <a:pos x="0" y="2"/>
                </a:cxn>
                <a:cxn ang="0">
                  <a:pos x="22" y="2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40" y="1"/>
                </a:cxn>
                <a:cxn ang="0">
                  <a:pos x="44" y="1"/>
                </a:cxn>
                <a:cxn ang="0">
                  <a:pos x="44" y="25"/>
                </a:cxn>
                <a:cxn ang="0">
                  <a:pos x="24" y="53"/>
                </a:cxn>
              </a:cxnLst>
              <a:rect l="0" t="0" r="r" b="b"/>
              <a:pathLst>
                <a:path w="44" h="84">
                  <a:moveTo>
                    <a:pt x="24" y="53"/>
                  </a:moveTo>
                  <a:cubicBezTo>
                    <a:pt x="24" y="84"/>
                    <a:pt x="24" y="84"/>
                    <a:pt x="24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5" y="9"/>
                    <a:pt x="30" y="0"/>
                    <a:pt x="40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26" y="24"/>
                    <a:pt x="24" y="38"/>
                    <a:pt x="24" y="53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13" name="Freeform 121"/>
            <p:cNvSpPr>
              <a:spLocks/>
            </p:cNvSpPr>
            <p:nvPr/>
          </p:nvSpPr>
          <p:spPr bwMode="auto">
            <a:xfrm>
              <a:off x="3025" y="3766"/>
              <a:ext cx="13" cy="16"/>
            </a:xfrm>
            <a:custGeom>
              <a:avLst/>
              <a:gdLst/>
              <a:ahLst/>
              <a:cxnLst>
                <a:cxn ang="0">
                  <a:pos x="45" y="75"/>
                </a:cxn>
                <a:cxn ang="0">
                  <a:pos x="14" y="23"/>
                </a:cxn>
                <a:cxn ang="0">
                  <a:pos x="14" y="23"/>
                </a:cxn>
                <a:cxn ang="0">
                  <a:pos x="14" y="75"/>
                </a:cxn>
                <a:cxn ang="0">
                  <a:pos x="0" y="75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45"/>
                </a:cxn>
                <a:cxn ang="0">
                  <a:pos x="45" y="45"/>
                </a:cxn>
                <a:cxn ang="0">
                  <a:pos x="45" y="0"/>
                </a:cxn>
                <a:cxn ang="0">
                  <a:pos x="59" y="0"/>
                </a:cxn>
                <a:cxn ang="0">
                  <a:pos x="59" y="75"/>
                </a:cxn>
                <a:cxn ang="0">
                  <a:pos x="45" y="75"/>
                </a:cxn>
                <a:cxn ang="0">
                  <a:pos x="45" y="75"/>
                </a:cxn>
              </a:cxnLst>
              <a:rect l="0" t="0" r="r" b="b"/>
              <a:pathLst>
                <a:path w="59" h="75">
                  <a:moveTo>
                    <a:pt x="45" y="75"/>
                  </a:moveTo>
                  <a:lnTo>
                    <a:pt x="14" y="23"/>
                  </a:lnTo>
                  <a:lnTo>
                    <a:pt x="14" y="23"/>
                  </a:lnTo>
                  <a:lnTo>
                    <a:pt x="14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0"/>
                  </a:lnTo>
                  <a:lnTo>
                    <a:pt x="59" y="0"/>
                  </a:lnTo>
                  <a:lnTo>
                    <a:pt x="59" y="75"/>
                  </a:lnTo>
                  <a:lnTo>
                    <a:pt x="45" y="75"/>
                  </a:lnTo>
                  <a:lnTo>
                    <a:pt x="45" y="75"/>
                  </a:ln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14" name="Freeform 122"/>
            <p:cNvSpPr>
              <a:spLocks/>
            </p:cNvSpPr>
            <p:nvPr/>
          </p:nvSpPr>
          <p:spPr bwMode="auto">
            <a:xfrm>
              <a:off x="3044" y="3766"/>
              <a:ext cx="11" cy="16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0"/>
                </a:cxn>
                <a:cxn ang="0">
                  <a:pos x="51" y="0"/>
                </a:cxn>
                <a:cxn ang="0">
                  <a:pos x="51" y="14"/>
                </a:cxn>
                <a:cxn ang="0">
                  <a:pos x="16" y="14"/>
                </a:cxn>
                <a:cxn ang="0">
                  <a:pos x="16" y="31"/>
                </a:cxn>
                <a:cxn ang="0">
                  <a:pos x="44" y="31"/>
                </a:cxn>
                <a:cxn ang="0">
                  <a:pos x="44" y="45"/>
                </a:cxn>
                <a:cxn ang="0">
                  <a:pos x="16" y="45"/>
                </a:cxn>
                <a:cxn ang="0">
                  <a:pos x="16" y="61"/>
                </a:cxn>
                <a:cxn ang="0">
                  <a:pos x="51" y="61"/>
                </a:cxn>
                <a:cxn ang="0">
                  <a:pos x="51" y="75"/>
                </a:cxn>
                <a:cxn ang="0">
                  <a:pos x="0" y="75"/>
                </a:cxn>
                <a:cxn ang="0">
                  <a:pos x="0" y="75"/>
                </a:cxn>
              </a:cxnLst>
              <a:rect l="0" t="0" r="r" b="b"/>
              <a:pathLst>
                <a:path w="51" h="75">
                  <a:moveTo>
                    <a:pt x="0" y="75"/>
                  </a:moveTo>
                  <a:lnTo>
                    <a:pt x="0" y="0"/>
                  </a:lnTo>
                  <a:lnTo>
                    <a:pt x="51" y="0"/>
                  </a:lnTo>
                  <a:lnTo>
                    <a:pt x="51" y="14"/>
                  </a:lnTo>
                  <a:lnTo>
                    <a:pt x="16" y="14"/>
                  </a:lnTo>
                  <a:lnTo>
                    <a:pt x="16" y="31"/>
                  </a:lnTo>
                  <a:lnTo>
                    <a:pt x="44" y="31"/>
                  </a:lnTo>
                  <a:lnTo>
                    <a:pt x="44" y="45"/>
                  </a:lnTo>
                  <a:lnTo>
                    <a:pt x="16" y="45"/>
                  </a:lnTo>
                  <a:lnTo>
                    <a:pt x="16" y="61"/>
                  </a:lnTo>
                  <a:lnTo>
                    <a:pt x="51" y="61"/>
                  </a:lnTo>
                  <a:lnTo>
                    <a:pt x="51" y="75"/>
                  </a:lnTo>
                  <a:lnTo>
                    <a:pt x="0" y="75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15" name="Freeform 123"/>
            <p:cNvSpPr>
              <a:spLocks/>
            </p:cNvSpPr>
            <p:nvPr/>
          </p:nvSpPr>
          <p:spPr bwMode="auto">
            <a:xfrm>
              <a:off x="3059" y="3766"/>
              <a:ext cx="11" cy="16"/>
            </a:xfrm>
            <a:custGeom>
              <a:avLst/>
              <a:gdLst/>
              <a:ahLst/>
              <a:cxnLst>
                <a:cxn ang="0">
                  <a:pos x="36" y="14"/>
                </a:cxn>
                <a:cxn ang="0">
                  <a:pos x="36" y="75"/>
                </a:cxn>
                <a:cxn ang="0">
                  <a:pos x="19" y="75"/>
                </a:cxn>
                <a:cxn ang="0">
                  <a:pos x="19" y="14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55" y="0"/>
                </a:cxn>
                <a:cxn ang="0">
                  <a:pos x="55" y="14"/>
                </a:cxn>
                <a:cxn ang="0">
                  <a:pos x="36" y="14"/>
                </a:cxn>
                <a:cxn ang="0">
                  <a:pos x="36" y="14"/>
                </a:cxn>
              </a:cxnLst>
              <a:rect l="0" t="0" r="r" b="b"/>
              <a:pathLst>
                <a:path w="55" h="75">
                  <a:moveTo>
                    <a:pt x="36" y="14"/>
                  </a:moveTo>
                  <a:lnTo>
                    <a:pt x="36" y="75"/>
                  </a:lnTo>
                  <a:lnTo>
                    <a:pt x="19" y="75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14"/>
                  </a:lnTo>
                  <a:lnTo>
                    <a:pt x="36" y="14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16" name="Freeform 124"/>
            <p:cNvSpPr>
              <a:spLocks/>
            </p:cNvSpPr>
            <p:nvPr/>
          </p:nvSpPr>
          <p:spPr bwMode="auto">
            <a:xfrm>
              <a:off x="3073" y="3766"/>
              <a:ext cx="21" cy="16"/>
            </a:xfrm>
            <a:custGeom>
              <a:avLst/>
              <a:gdLst/>
              <a:ahLst/>
              <a:cxnLst>
                <a:cxn ang="0">
                  <a:pos x="78" y="75"/>
                </a:cxn>
                <a:cxn ang="0">
                  <a:pos x="61" y="75"/>
                </a:cxn>
                <a:cxn ang="0">
                  <a:pos x="49" y="26"/>
                </a:cxn>
                <a:cxn ang="0">
                  <a:pos x="49" y="26"/>
                </a:cxn>
                <a:cxn ang="0">
                  <a:pos x="38" y="75"/>
                </a:cxn>
                <a:cxn ang="0">
                  <a:pos x="21" y="75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28" y="47"/>
                </a:cxn>
                <a:cxn ang="0">
                  <a:pos x="31" y="49"/>
                </a:cxn>
                <a:cxn ang="0">
                  <a:pos x="31" y="49"/>
                </a:cxn>
                <a:cxn ang="0">
                  <a:pos x="42" y="0"/>
                </a:cxn>
                <a:cxn ang="0">
                  <a:pos x="59" y="0"/>
                </a:cxn>
                <a:cxn ang="0">
                  <a:pos x="71" y="49"/>
                </a:cxn>
                <a:cxn ang="0">
                  <a:pos x="71" y="49"/>
                </a:cxn>
                <a:cxn ang="0">
                  <a:pos x="73" y="47"/>
                </a:cxn>
                <a:cxn ang="0">
                  <a:pos x="83" y="0"/>
                </a:cxn>
                <a:cxn ang="0">
                  <a:pos x="97" y="0"/>
                </a:cxn>
                <a:cxn ang="0">
                  <a:pos x="78" y="75"/>
                </a:cxn>
                <a:cxn ang="0">
                  <a:pos x="78" y="75"/>
                </a:cxn>
              </a:cxnLst>
              <a:rect l="0" t="0" r="r" b="b"/>
              <a:pathLst>
                <a:path w="97" h="75">
                  <a:moveTo>
                    <a:pt x="78" y="75"/>
                  </a:moveTo>
                  <a:lnTo>
                    <a:pt x="61" y="75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38" y="75"/>
                  </a:lnTo>
                  <a:lnTo>
                    <a:pt x="21" y="75"/>
                  </a:lnTo>
                  <a:lnTo>
                    <a:pt x="0" y="0"/>
                  </a:lnTo>
                  <a:lnTo>
                    <a:pt x="19" y="0"/>
                  </a:lnTo>
                  <a:lnTo>
                    <a:pt x="28" y="47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42" y="0"/>
                  </a:lnTo>
                  <a:lnTo>
                    <a:pt x="59" y="0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73" y="47"/>
                  </a:lnTo>
                  <a:lnTo>
                    <a:pt x="83" y="0"/>
                  </a:lnTo>
                  <a:lnTo>
                    <a:pt x="97" y="0"/>
                  </a:lnTo>
                  <a:lnTo>
                    <a:pt x="78" y="75"/>
                  </a:lnTo>
                  <a:lnTo>
                    <a:pt x="78" y="75"/>
                  </a:ln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17" name="Freeform 125"/>
            <p:cNvSpPr>
              <a:spLocks noEditPoints="1"/>
            </p:cNvSpPr>
            <p:nvPr/>
          </p:nvSpPr>
          <p:spPr bwMode="auto">
            <a:xfrm>
              <a:off x="3098" y="3766"/>
              <a:ext cx="13" cy="16"/>
            </a:xfrm>
            <a:custGeom>
              <a:avLst/>
              <a:gdLst/>
              <a:ahLst/>
              <a:cxnLst>
                <a:cxn ang="0">
                  <a:pos x="19" y="16"/>
                </a:cxn>
                <a:cxn ang="0">
                  <a:pos x="18" y="22"/>
                </a:cxn>
                <a:cxn ang="0">
                  <a:pos x="14" y="26"/>
                </a:cxn>
                <a:cxn ang="0">
                  <a:pos x="8" y="16"/>
                </a:cxn>
                <a:cxn ang="0">
                  <a:pos x="9" y="9"/>
                </a:cxn>
                <a:cxn ang="0">
                  <a:pos x="14" y="6"/>
                </a:cxn>
                <a:cxn ang="0">
                  <a:pos x="18" y="9"/>
                </a:cxn>
                <a:cxn ang="0">
                  <a:pos x="19" y="16"/>
                </a:cxn>
                <a:cxn ang="0">
                  <a:pos x="27" y="16"/>
                </a:cxn>
                <a:cxn ang="0">
                  <a:pos x="24" y="4"/>
                </a:cxn>
                <a:cxn ang="0">
                  <a:pos x="14" y="0"/>
                </a:cxn>
                <a:cxn ang="0">
                  <a:pos x="0" y="16"/>
                </a:cxn>
                <a:cxn ang="0">
                  <a:pos x="3" y="27"/>
                </a:cxn>
                <a:cxn ang="0">
                  <a:pos x="14" y="32"/>
                </a:cxn>
                <a:cxn ang="0">
                  <a:pos x="24" y="27"/>
                </a:cxn>
                <a:cxn ang="0">
                  <a:pos x="27" y="16"/>
                </a:cxn>
              </a:cxnLst>
              <a:rect l="0" t="0" r="r" b="b"/>
              <a:pathLst>
                <a:path w="27" h="32">
                  <a:moveTo>
                    <a:pt x="19" y="16"/>
                  </a:moveTo>
                  <a:cubicBezTo>
                    <a:pt x="19" y="18"/>
                    <a:pt x="19" y="20"/>
                    <a:pt x="18" y="22"/>
                  </a:cubicBezTo>
                  <a:cubicBezTo>
                    <a:pt x="17" y="25"/>
                    <a:pt x="16" y="26"/>
                    <a:pt x="14" y="26"/>
                  </a:cubicBezTo>
                  <a:cubicBezTo>
                    <a:pt x="8" y="26"/>
                    <a:pt x="8" y="20"/>
                    <a:pt x="8" y="16"/>
                  </a:cubicBezTo>
                  <a:cubicBezTo>
                    <a:pt x="8" y="14"/>
                    <a:pt x="8" y="11"/>
                    <a:pt x="9" y="9"/>
                  </a:cubicBezTo>
                  <a:cubicBezTo>
                    <a:pt x="10" y="7"/>
                    <a:pt x="11" y="6"/>
                    <a:pt x="14" y="6"/>
                  </a:cubicBezTo>
                  <a:cubicBezTo>
                    <a:pt x="16" y="6"/>
                    <a:pt x="17" y="7"/>
                    <a:pt x="18" y="9"/>
                  </a:cubicBezTo>
                  <a:cubicBezTo>
                    <a:pt x="19" y="11"/>
                    <a:pt x="19" y="14"/>
                    <a:pt x="19" y="16"/>
                  </a:cubicBezTo>
                  <a:close/>
                  <a:moveTo>
                    <a:pt x="27" y="16"/>
                  </a:moveTo>
                  <a:cubicBezTo>
                    <a:pt x="27" y="12"/>
                    <a:pt x="26" y="7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  <a:cubicBezTo>
                    <a:pt x="4" y="0"/>
                    <a:pt x="0" y="7"/>
                    <a:pt x="0" y="16"/>
                  </a:cubicBezTo>
                  <a:cubicBezTo>
                    <a:pt x="0" y="20"/>
                    <a:pt x="1" y="24"/>
                    <a:pt x="3" y="27"/>
                  </a:cubicBezTo>
                  <a:cubicBezTo>
                    <a:pt x="6" y="30"/>
                    <a:pt x="9" y="32"/>
                    <a:pt x="14" y="32"/>
                  </a:cubicBezTo>
                  <a:cubicBezTo>
                    <a:pt x="18" y="32"/>
                    <a:pt x="21" y="30"/>
                    <a:pt x="24" y="27"/>
                  </a:cubicBezTo>
                  <a:cubicBezTo>
                    <a:pt x="26" y="24"/>
                    <a:pt x="27" y="19"/>
                    <a:pt x="27" y="16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18" name="Freeform 126"/>
            <p:cNvSpPr>
              <a:spLocks noEditPoints="1"/>
            </p:cNvSpPr>
            <p:nvPr/>
          </p:nvSpPr>
          <p:spPr bwMode="auto">
            <a:xfrm>
              <a:off x="3116" y="3766"/>
              <a:ext cx="13" cy="16"/>
            </a:xfrm>
            <a:custGeom>
              <a:avLst/>
              <a:gdLst/>
              <a:ahLst/>
              <a:cxnLst>
                <a:cxn ang="0">
                  <a:pos x="18" y="9"/>
                </a:cxn>
                <a:cxn ang="0">
                  <a:pos x="16" y="13"/>
                </a:cxn>
                <a:cxn ang="0">
                  <a:pos x="12" y="14"/>
                </a:cxn>
                <a:cxn ang="0">
                  <a:pos x="8" y="1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6" y="6"/>
                </a:cxn>
                <a:cxn ang="0">
                  <a:pos x="18" y="9"/>
                </a:cxn>
                <a:cxn ang="0">
                  <a:pos x="26" y="32"/>
                </a:cxn>
                <a:cxn ang="0">
                  <a:pos x="20" y="18"/>
                </a:cxn>
                <a:cxn ang="0">
                  <a:pos x="26" y="10"/>
                </a:cxn>
                <a:cxn ang="0">
                  <a:pos x="22" y="2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32"/>
                </a:cxn>
                <a:cxn ang="0">
                  <a:pos x="8" y="32"/>
                </a:cxn>
                <a:cxn ang="0">
                  <a:pos x="8" y="19"/>
                </a:cxn>
                <a:cxn ang="0">
                  <a:pos x="13" y="19"/>
                </a:cxn>
                <a:cxn ang="0">
                  <a:pos x="18" y="32"/>
                </a:cxn>
                <a:cxn ang="0">
                  <a:pos x="26" y="32"/>
                </a:cxn>
              </a:cxnLst>
              <a:rect l="0" t="0" r="r" b="b"/>
              <a:pathLst>
                <a:path w="26" h="32">
                  <a:moveTo>
                    <a:pt x="18" y="9"/>
                  </a:moveTo>
                  <a:cubicBezTo>
                    <a:pt x="18" y="11"/>
                    <a:pt x="18" y="12"/>
                    <a:pt x="16" y="13"/>
                  </a:cubicBezTo>
                  <a:cubicBezTo>
                    <a:pt x="15" y="14"/>
                    <a:pt x="13" y="14"/>
                    <a:pt x="12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5" y="6"/>
                    <a:pt x="16" y="6"/>
                  </a:cubicBezTo>
                  <a:cubicBezTo>
                    <a:pt x="18" y="7"/>
                    <a:pt x="18" y="8"/>
                    <a:pt x="18" y="9"/>
                  </a:cubicBezTo>
                  <a:close/>
                  <a:moveTo>
                    <a:pt x="26" y="32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4" y="16"/>
                    <a:pt x="26" y="13"/>
                    <a:pt x="26" y="10"/>
                  </a:cubicBezTo>
                  <a:cubicBezTo>
                    <a:pt x="26" y="6"/>
                    <a:pt x="24" y="3"/>
                    <a:pt x="22" y="2"/>
                  </a:cubicBezTo>
                  <a:cubicBezTo>
                    <a:pt x="19" y="0"/>
                    <a:pt x="16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6" y="32"/>
                    <a:pt x="26" y="32"/>
                    <a:pt x="26" y="32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19" name="Freeform 127"/>
            <p:cNvSpPr>
              <a:spLocks/>
            </p:cNvSpPr>
            <p:nvPr/>
          </p:nvSpPr>
          <p:spPr bwMode="auto">
            <a:xfrm>
              <a:off x="3134" y="3766"/>
              <a:ext cx="14" cy="16"/>
            </a:xfrm>
            <a:custGeom>
              <a:avLst/>
              <a:gdLst/>
              <a:ahLst/>
              <a:cxnLst>
                <a:cxn ang="0">
                  <a:pos x="42" y="75"/>
                </a:cxn>
                <a:cxn ang="0">
                  <a:pos x="28" y="42"/>
                </a:cxn>
                <a:cxn ang="0">
                  <a:pos x="19" y="57"/>
                </a:cxn>
                <a:cxn ang="0">
                  <a:pos x="19" y="75"/>
                </a:cxn>
                <a:cxn ang="0">
                  <a:pos x="0" y="75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35"/>
                </a:cxn>
                <a:cxn ang="0">
                  <a:pos x="42" y="0"/>
                </a:cxn>
                <a:cxn ang="0">
                  <a:pos x="59" y="0"/>
                </a:cxn>
                <a:cxn ang="0">
                  <a:pos x="40" y="26"/>
                </a:cxn>
                <a:cxn ang="0">
                  <a:pos x="64" y="75"/>
                </a:cxn>
                <a:cxn ang="0">
                  <a:pos x="42" y="75"/>
                </a:cxn>
                <a:cxn ang="0">
                  <a:pos x="42" y="75"/>
                </a:cxn>
              </a:cxnLst>
              <a:rect l="0" t="0" r="r" b="b"/>
              <a:pathLst>
                <a:path w="64" h="75">
                  <a:moveTo>
                    <a:pt x="42" y="75"/>
                  </a:moveTo>
                  <a:lnTo>
                    <a:pt x="28" y="42"/>
                  </a:lnTo>
                  <a:lnTo>
                    <a:pt x="19" y="57"/>
                  </a:lnTo>
                  <a:lnTo>
                    <a:pt x="19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35"/>
                  </a:lnTo>
                  <a:lnTo>
                    <a:pt x="42" y="0"/>
                  </a:lnTo>
                  <a:lnTo>
                    <a:pt x="59" y="0"/>
                  </a:lnTo>
                  <a:lnTo>
                    <a:pt x="40" y="26"/>
                  </a:lnTo>
                  <a:lnTo>
                    <a:pt x="64" y="75"/>
                  </a:lnTo>
                  <a:lnTo>
                    <a:pt x="42" y="75"/>
                  </a:lnTo>
                  <a:lnTo>
                    <a:pt x="42" y="75"/>
                  </a:ln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20" name="Freeform 128"/>
            <p:cNvSpPr>
              <a:spLocks/>
            </p:cNvSpPr>
            <p:nvPr/>
          </p:nvSpPr>
          <p:spPr bwMode="auto">
            <a:xfrm>
              <a:off x="3151" y="3766"/>
              <a:ext cx="13" cy="16"/>
            </a:xfrm>
            <a:custGeom>
              <a:avLst/>
              <a:gdLst/>
              <a:ahLst/>
              <a:cxnLst>
                <a:cxn ang="0">
                  <a:pos x="21" y="29"/>
                </a:cxn>
                <a:cxn ang="0">
                  <a:pos x="12" y="32"/>
                </a:cxn>
                <a:cxn ang="0">
                  <a:pos x="0" y="23"/>
                </a:cxn>
                <a:cxn ang="0">
                  <a:pos x="6" y="22"/>
                </a:cxn>
                <a:cxn ang="0">
                  <a:pos x="13" y="26"/>
                </a:cxn>
                <a:cxn ang="0">
                  <a:pos x="18" y="23"/>
                </a:cxn>
                <a:cxn ang="0">
                  <a:pos x="12" y="19"/>
                </a:cxn>
                <a:cxn ang="0">
                  <a:pos x="1" y="10"/>
                </a:cxn>
                <a:cxn ang="0">
                  <a:pos x="5" y="2"/>
                </a:cxn>
                <a:cxn ang="0">
                  <a:pos x="13" y="0"/>
                </a:cxn>
                <a:cxn ang="0">
                  <a:pos x="25" y="7"/>
                </a:cxn>
                <a:cxn ang="0">
                  <a:pos x="18" y="9"/>
                </a:cxn>
                <a:cxn ang="0">
                  <a:pos x="13" y="5"/>
                </a:cxn>
                <a:cxn ang="0">
                  <a:pos x="8" y="8"/>
                </a:cxn>
                <a:cxn ang="0">
                  <a:pos x="13" y="11"/>
                </a:cxn>
                <a:cxn ang="0">
                  <a:pos x="21" y="14"/>
                </a:cxn>
                <a:cxn ang="0">
                  <a:pos x="26" y="22"/>
                </a:cxn>
                <a:cxn ang="0">
                  <a:pos x="21" y="29"/>
                </a:cxn>
              </a:cxnLst>
              <a:rect l="0" t="0" r="r" b="b"/>
              <a:pathLst>
                <a:path w="26" h="32">
                  <a:moveTo>
                    <a:pt x="21" y="29"/>
                  </a:moveTo>
                  <a:cubicBezTo>
                    <a:pt x="19" y="31"/>
                    <a:pt x="16" y="32"/>
                    <a:pt x="12" y="32"/>
                  </a:cubicBezTo>
                  <a:cubicBezTo>
                    <a:pt x="6" y="32"/>
                    <a:pt x="1" y="29"/>
                    <a:pt x="0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5"/>
                    <a:pt x="10" y="26"/>
                    <a:pt x="13" y="26"/>
                  </a:cubicBezTo>
                  <a:cubicBezTo>
                    <a:pt x="15" y="26"/>
                    <a:pt x="18" y="25"/>
                    <a:pt x="18" y="23"/>
                  </a:cubicBezTo>
                  <a:cubicBezTo>
                    <a:pt x="18" y="20"/>
                    <a:pt x="14" y="20"/>
                    <a:pt x="12" y="19"/>
                  </a:cubicBezTo>
                  <a:cubicBezTo>
                    <a:pt x="7" y="18"/>
                    <a:pt x="1" y="16"/>
                    <a:pt x="1" y="10"/>
                  </a:cubicBezTo>
                  <a:cubicBezTo>
                    <a:pt x="1" y="7"/>
                    <a:pt x="2" y="4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3" y="1"/>
                    <a:pt x="25" y="7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11" y="5"/>
                    <a:pt x="8" y="6"/>
                    <a:pt x="8" y="8"/>
                  </a:cubicBezTo>
                  <a:cubicBezTo>
                    <a:pt x="8" y="11"/>
                    <a:pt x="11" y="11"/>
                    <a:pt x="13" y="11"/>
                  </a:cubicBezTo>
                  <a:cubicBezTo>
                    <a:pt x="16" y="12"/>
                    <a:pt x="19" y="13"/>
                    <a:pt x="21" y="14"/>
                  </a:cubicBezTo>
                  <a:cubicBezTo>
                    <a:pt x="24" y="16"/>
                    <a:pt x="26" y="18"/>
                    <a:pt x="26" y="22"/>
                  </a:cubicBezTo>
                  <a:cubicBezTo>
                    <a:pt x="26" y="25"/>
                    <a:pt x="24" y="27"/>
                    <a:pt x="21" y="29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21" name="Oval 129"/>
            <p:cNvSpPr>
              <a:spLocks noChangeArrowheads="1"/>
            </p:cNvSpPr>
            <p:nvPr/>
          </p:nvSpPr>
          <p:spPr bwMode="auto">
            <a:xfrm>
              <a:off x="3150" y="3705"/>
              <a:ext cx="14" cy="13"/>
            </a:xfrm>
            <a:prstGeom prst="ellipse">
              <a:avLst/>
            </a:pr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22" name="Freeform 130"/>
            <p:cNvSpPr>
              <a:spLocks/>
            </p:cNvSpPr>
            <p:nvPr/>
          </p:nvSpPr>
          <p:spPr bwMode="auto">
            <a:xfrm>
              <a:off x="2982" y="3707"/>
              <a:ext cx="35" cy="9"/>
            </a:xfrm>
            <a:custGeom>
              <a:avLst/>
              <a:gdLst/>
              <a:ahLst/>
              <a:cxnLst>
                <a:cxn ang="0">
                  <a:pos x="32" y="18"/>
                </a:cxn>
                <a:cxn ang="0">
                  <a:pos x="68" y="18"/>
                </a:cxn>
                <a:cxn ang="0">
                  <a:pos x="68" y="0"/>
                </a:cxn>
                <a:cxn ang="0">
                  <a:pos x="0" y="0"/>
                </a:cxn>
                <a:cxn ang="0">
                  <a:pos x="32" y="18"/>
                </a:cxn>
              </a:cxnLst>
              <a:rect l="0" t="0" r="r" b="b"/>
              <a:pathLst>
                <a:path w="68" h="18">
                  <a:moveTo>
                    <a:pt x="32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4"/>
                    <a:pt x="23" y="10"/>
                    <a:pt x="32" y="18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23" name="Freeform 131"/>
            <p:cNvSpPr>
              <a:spLocks/>
            </p:cNvSpPr>
            <p:nvPr/>
          </p:nvSpPr>
          <p:spPr bwMode="auto">
            <a:xfrm>
              <a:off x="2923" y="3707"/>
              <a:ext cx="34" cy="9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0"/>
                </a:cxn>
                <a:cxn ang="0">
                  <a:pos x="0" y="18"/>
                </a:cxn>
                <a:cxn ang="0">
                  <a:pos x="37" y="18"/>
                </a:cxn>
                <a:cxn ang="0">
                  <a:pos x="69" y="0"/>
                </a:cxn>
              </a:cxnLst>
              <a:rect l="0" t="0" r="r" b="b"/>
              <a:pathLst>
                <a:path w="69" h="18">
                  <a:moveTo>
                    <a:pt x="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6" y="10"/>
                    <a:pt x="57" y="4"/>
                    <a:pt x="69" y="0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24" name="Freeform 132"/>
            <p:cNvSpPr>
              <a:spLocks/>
            </p:cNvSpPr>
            <p:nvPr/>
          </p:nvSpPr>
          <p:spPr bwMode="auto">
            <a:xfrm>
              <a:off x="2923" y="3719"/>
              <a:ext cx="16" cy="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0" y="0"/>
                </a:cxn>
                <a:cxn ang="0">
                  <a:pos x="0" y="18"/>
                </a:cxn>
                <a:cxn ang="0">
                  <a:pos x="19" y="18"/>
                </a:cxn>
                <a:cxn ang="0">
                  <a:pos x="31" y="0"/>
                </a:cxn>
              </a:cxnLst>
              <a:rect l="0" t="0" r="r" b="b"/>
              <a:pathLst>
                <a:path w="31" h="18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2" y="11"/>
                    <a:pt x="27" y="5"/>
                    <a:pt x="31" y="0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25" name="Freeform 133"/>
            <p:cNvSpPr>
              <a:spLocks/>
            </p:cNvSpPr>
            <p:nvPr/>
          </p:nvSpPr>
          <p:spPr bwMode="auto">
            <a:xfrm>
              <a:off x="3011" y="3742"/>
              <a:ext cx="6" cy="9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18"/>
                </a:cxn>
                <a:cxn ang="0">
                  <a:pos x="12" y="18"/>
                </a:cxn>
                <a:cxn ang="0">
                  <a:pos x="12" y="0"/>
                </a:cxn>
                <a:cxn ang="0">
                  <a:pos x="1" y="0"/>
                </a:cxn>
                <a:cxn ang="0">
                  <a:pos x="2" y="4"/>
                </a:cxn>
              </a:cxnLst>
              <a:rect l="0" t="0" r="r" b="b"/>
              <a:pathLst>
                <a:path w="12" h="18">
                  <a:moveTo>
                    <a:pt x="2" y="4"/>
                  </a:moveTo>
                  <a:cubicBezTo>
                    <a:pt x="2" y="9"/>
                    <a:pt x="1" y="14"/>
                    <a:pt x="0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2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26" name="Freeform 134"/>
            <p:cNvSpPr>
              <a:spLocks/>
            </p:cNvSpPr>
            <p:nvPr/>
          </p:nvSpPr>
          <p:spPr bwMode="auto">
            <a:xfrm>
              <a:off x="3002" y="3719"/>
              <a:ext cx="15" cy="9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30" y="18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12" y="18"/>
                </a:cxn>
              </a:cxnLst>
              <a:rect l="0" t="0" r="r" b="b"/>
              <a:pathLst>
                <a:path w="30" h="18">
                  <a:moveTo>
                    <a:pt x="12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9" y="11"/>
                    <a:pt x="12" y="18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27" name="Freeform 135"/>
            <p:cNvSpPr>
              <a:spLocks/>
            </p:cNvSpPr>
            <p:nvPr/>
          </p:nvSpPr>
          <p:spPr bwMode="auto">
            <a:xfrm>
              <a:off x="2923" y="3731"/>
              <a:ext cx="9" cy="9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0"/>
                </a:cxn>
                <a:cxn ang="0">
                  <a:pos x="0" y="18"/>
                </a:cxn>
                <a:cxn ang="0">
                  <a:pos x="12" y="18"/>
                </a:cxn>
                <a:cxn ang="0">
                  <a:pos x="17" y="0"/>
                </a:cxn>
              </a:cxnLst>
              <a:rect l="0" t="0" r="r" b="b"/>
              <a:pathLst>
                <a:path w="17" h="18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2"/>
                    <a:pt x="14" y="6"/>
                    <a:pt x="17" y="0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28" name="Freeform 136"/>
            <p:cNvSpPr>
              <a:spLocks/>
            </p:cNvSpPr>
            <p:nvPr/>
          </p:nvSpPr>
          <p:spPr bwMode="auto">
            <a:xfrm>
              <a:off x="3009" y="3731"/>
              <a:ext cx="8" cy="9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16" y="1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5" y="18"/>
                </a:cxn>
              </a:cxnLst>
              <a:rect l="0" t="0" r="r" b="b"/>
              <a:pathLst>
                <a:path w="16" h="18">
                  <a:moveTo>
                    <a:pt x="5" y="18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4" y="12"/>
                    <a:pt x="5" y="18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29" name="Freeform 137"/>
            <p:cNvSpPr>
              <a:spLocks/>
            </p:cNvSpPr>
            <p:nvPr/>
          </p:nvSpPr>
          <p:spPr bwMode="auto">
            <a:xfrm>
              <a:off x="2923" y="3742"/>
              <a:ext cx="7" cy="9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18"/>
                </a:cxn>
                <a:cxn ang="0">
                  <a:pos x="13" y="18"/>
                </a:cxn>
                <a:cxn ang="0">
                  <a:pos x="12" y="4"/>
                </a:cxn>
              </a:cxnLst>
              <a:rect l="0" t="0" r="r" b="b"/>
              <a:pathLst>
                <a:path w="13" h="18">
                  <a:moveTo>
                    <a:pt x="12" y="4"/>
                  </a:moveTo>
                  <a:cubicBezTo>
                    <a:pt x="12" y="3"/>
                    <a:pt x="12" y="2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4"/>
                    <a:pt x="12" y="9"/>
                    <a:pt x="12" y="4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30" name="Freeform 138"/>
            <p:cNvSpPr>
              <a:spLocks/>
            </p:cNvSpPr>
            <p:nvPr/>
          </p:nvSpPr>
          <p:spPr bwMode="auto">
            <a:xfrm>
              <a:off x="2923" y="3698"/>
              <a:ext cx="94" cy="7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187" y="14"/>
                </a:cxn>
                <a:cxn ang="0">
                  <a:pos x="187" y="10"/>
                </a:cxn>
                <a:cxn ang="0">
                  <a:pos x="177" y="0"/>
                </a:cxn>
              </a:cxnLst>
              <a:rect l="0" t="0" r="r" b="b"/>
              <a:pathLst>
                <a:path w="187" h="14">
                  <a:moveTo>
                    <a:pt x="17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7" y="14"/>
                    <a:pt x="187" y="14"/>
                    <a:pt x="187" y="14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7" y="5"/>
                    <a:pt x="183" y="0"/>
                    <a:pt x="177" y="0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31" name="Freeform 139"/>
            <p:cNvSpPr>
              <a:spLocks/>
            </p:cNvSpPr>
            <p:nvPr/>
          </p:nvSpPr>
          <p:spPr bwMode="auto">
            <a:xfrm>
              <a:off x="2923" y="3754"/>
              <a:ext cx="11" cy="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0"/>
                </a:cxn>
                <a:cxn ang="0">
                  <a:pos x="0" y="18"/>
                </a:cxn>
                <a:cxn ang="0">
                  <a:pos x="22" y="18"/>
                </a:cxn>
                <a:cxn ang="0">
                  <a:pos x="14" y="0"/>
                </a:cxn>
              </a:cxnLst>
              <a:rect l="0" t="0" r="r" b="b"/>
              <a:pathLst>
                <a:path w="22" h="18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2"/>
                    <a:pt x="16" y="6"/>
                    <a:pt x="14" y="0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32" name="Freeform 140"/>
            <p:cNvSpPr>
              <a:spLocks/>
            </p:cNvSpPr>
            <p:nvPr/>
          </p:nvSpPr>
          <p:spPr bwMode="auto">
            <a:xfrm>
              <a:off x="3006" y="3754"/>
              <a:ext cx="11" cy="9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1" y="18"/>
                </a:cxn>
                <a:cxn ang="0">
                  <a:pos x="21" y="0"/>
                </a:cxn>
                <a:cxn ang="0">
                  <a:pos x="8" y="0"/>
                </a:cxn>
                <a:cxn ang="0">
                  <a:pos x="0" y="18"/>
                </a:cxn>
              </a:cxnLst>
              <a:rect l="0" t="0" r="r" b="b"/>
              <a:pathLst>
                <a:path w="21" h="18">
                  <a:moveTo>
                    <a:pt x="0" y="18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6"/>
                    <a:pt x="3" y="12"/>
                    <a:pt x="0" y="18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33" name="Freeform 141"/>
            <p:cNvSpPr>
              <a:spLocks/>
            </p:cNvSpPr>
            <p:nvPr/>
          </p:nvSpPr>
          <p:spPr bwMode="auto">
            <a:xfrm>
              <a:off x="2923" y="3766"/>
              <a:ext cx="22" cy="9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0"/>
                </a:cxn>
                <a:cxn ang="0">
                  <a:pos x="0" y="18"/>
                </a:cxn>
                <a:cxn ang="0">
                  <a:pos x="43" y="18"/>
                </a:cxn>
                <a:cxn ang="0">
                  <a:pos x="26" y="0"/>
                </a:cxn>
              </a:cxnLst>
              <a:rect l="0" t="0" r="r" b="b"/>
              <a:pathLst>
                <a:path w="43" h="18"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6" y="13"/>
                    <a:pt x="30" y="7"/>
                    <a:pt x="26" y="0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34" name="Freeform 142"/>
            <p:cNvSpPr>
              <a:spLocks/>
            </p:cNvSpPr>
            <p:nvPr/>
          </p:nvSpPr>
          <p:spPr bwMode="auto">
            <a:xfrm>
              <a:off x="2996" y="3766"/>
              <a:ext cx="21" cy="9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42" y="18"/>
                </a:cxn>
                <a:cxn ang="0">
                  <a:pos x="42" y="0"/>
                </a:cxn>
                <a:cxn ang="0">
                  <a:pos x="17" y="0"/>
                </a:cxn>
                <a:cxn ang="0">
                  <a:pos x="0" y="18"/>
                </a:cxn>
              </a:cxnLst>
              <a:rect l="0" t="0" r="r" b="b"/>
              <a:pathLst>
                <a:path w="42" h="18">
                  <a:moveTo>
                    <a:pt x="0" y="18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3" y="7"/>
                    <a:pt x="7" y="13"/>
                    <a:pt x="0" y="18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35" name="Freeform 143"/>
            <p:cNvSpPr>
              <a:spLocks/>
            </p:cNvSpPr>
            <p:nvPr/>
          </p:nvSpPr>
          <p:spPr bwMode="auto">
            <a:xfrm>
              <a:off x="2923" y="3709"/>
              <a:ext cx="94" cy="75"/>
            </a:xfrm>
            <a:custGeom>
              <a:avLst/>
              <a:gdLst/>
              <a:ahLst/>
              <a:cxnLst>
                <a:cxn ang="0">
                  <a:pos x="135" y="136"/>
                </a:cxn>
                <a:cxn ang="0">
                  <a:pos x="147" y="121"/>
                </a:cxn>
                <a:cxn ang="0">
                  <a:pos x="151" y="113"/>
                </a:cxn>
                <a:cxn ang="0">
                  <a:pos x="147" y="112"/>
                </a:cxn>
                <a:cxn ang="0">
                  <a:pos x="159" y="101"/>
                </a:cxn>
                <a:cxn ang="0">
                  <a:pos x="156" y="97"/>
                </a:cxn>
                <a:cxn ang="0">
                  <a:pos x="163" y="86"/>
                </a:cxn>
                <a:cxn ang="0">
                  <a:pos x="165" y="77"/>
                </a:cxn>
                <a:cxn ang="0">
                  <a:pos x="153" y="82"/>
                </a:cxn>
                <a:cxn ang="0">
                  <a:pos x="149" y="83"/>
                </a:cxn>
                <a:cxn ang="0">
                  <a:pos x="147" y="74"/>
                </a:cxn>
                <a:cxn ang="0">
                  <a:pos x="142" y="76"/>
                </a:cxn>
                <a:cxn ang="0">
                  <a:pos x="145" y="66"/>
                </a:cxn>
                <a:cxn ang="0">
                  <a:pos x="146" y="55"/>
                </a:cxn>
                <a:cxn ang="0">
                  <a:pos x="136" y="57"/>
                </a:cxn>
                <a:cxn ang="0">
                  <a:pos x="135" y="50"/>
                </a:cxn>
                <a:cxn ang="0">
                  <a:pos x="135" y="32"/>
                </a:cxn>
                <a:cxn ang="0">
                  <a:pos x="127" y="35"/>
                </a:cxn>
                <a:cxn ang="0">
                  <a:pos x="118" y="46"/>
                </a:cxn>
                <a:cxn ang="0">
                  <a:pos x="113" y="51"/>
                </a:cxn>
                <a:cxn ang="0">
                  <a:pos x="110" y="41"/>
                </a:cxn>
                <a:cxn ang="0">
                  <a:pos x="105" y="38"/>
                </a:cxn>
                <a:cxn ang="0">
                  <a:pos x="98" y="27"/>
                </a:cxn>
                <a:cxn ang="0">
                  <a:pos x="93" y="30"/>
                </a:cxn>
                <a:cxn ang="0">
                  <a:pos x="88" y="21"/>
                </a:cxn>
                <a:cxn ang="0">
                  <a:pos x="81" y="13"/>
                </a:cxn>
                <a:cxn ang="0">
                  <a:pos x="75" y="16"/>
                </a:cxn>
                <a:cxn ang="0">
                  <a:pos x="72" y="9"/>
                </a:cxn>
                <a:cxn ang="0">
                  <a:pos x="65" y="1"/>
                </a:cxn>
                <a:cxn ang="0">
                  <a:pos x="62" y="17"/>
                </a:cxn>
                <a:cxn ang="0">
                  <a:pos x="58" y="20"/>
                </a:cxn>
                <a:cxn ang="0">
                  <a:pos x="54" y="31"/>
                </a:cxn>
                <a:cxn ang="0">
                  <a:pos x="56" y="42"/>
                </a:cxn>
                <a:cxn ang="0">
                  <a:pos x="58" y="51"/>
                </a:cxn>
                <a:cxn ang="0">
                  <a:pos x="62" y="72"/>
                </a:cxn>
                <a:cxn ang="0">
                  <a:pos x="56" y="74"/>
                </a:cxn>
                <a:cxn ang="0">
                  <a:pos x="49" y="76"/>
                </a:cxn>
                <a:cxn ang="0">
                  <a:pos x="46" y="79"/>
                </a:cxn>
                <a:cxn ang="0">
                  <a:pos x="34" y="71"/>
                </a:cxn>
                <a:cxn ang="0">
                  <a:pos x="24" y="68"/>
                </a:cxn>
                <a:cxn ang="0">
                  <a:pos x="25" y="79"/>
                </a:cxn>
                <a:cxn ang="0">
                  <a:pos x="29" y="91"/>
                </a:cxn>
                <a:cxn ang="0">
                  <a:pos x="34" y="104"/>
                </a:cxn>
                <a:cxn ang="0">
                  <a:pos x="44" y="120"/>
                </a:cxn>
                <a:cxn ang="0">
                  <a:pos x="41" y="124"/>
                </a:cxn>
                <a:cxn ang="0">
                  <a:pos x="44" y="131"/>
                </a:cxn>
                <a:cxn ang="0">
                  <a:pos x="0" y="140"/>
                </a:cxn>
                <a:cxn ang="0">
                  <a:pos x="187" y="140"/>
                </a:cxn>
                <a:cxn ang="0">
                  <a:pos x="142" y="136"/>
                </a:cxn>
              </a:cxnLst>
              <a:rect l="0" t="0" r="r" b="b"/>
              <a:pathLst>
                <a:path w="187" h="150">
                  <a:moveTo>
                    <a:pt x="142" y="136"/>
                  </a:moveTo>
                  <a:cubicBezTo>
                    <a:pt x="135" y="136"/>
                    <a:pt x="135" y="136"/>
                    <a:pt x="135" y="136"/>
                  </a:cubicBezTo>
                  <a:cubicBezTo>
                    <a:pt x="135" y="136"/>
                    <a:pt x="135" y="136"/>
                    <a:pt x="135" y="136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4"/>
                    <a:pt x="148" y="122"/>
                    <a:pt x="147" y="121"/>
                  </a:cubicBezTo>
                  <a:cubicBezTo>
                    <a:pt x="147" y="121"/>
                    <a:pt x="147" y="121"/>
                    <a:pt x="147" y="121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6"/>
                    <a:pt x="153" y="115"/>
                  </a:cubicBezTo>
                  <a:cubicBezTo>
                    <a:pt x="153" y="114"/>
                    <a:pt x="152" y="113"/>
                    <a:pt x="151" y="113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8" y="112"/>
                    <a:pt x="147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60" y="100"/>
                    <a:pt x="160" y="99"/>
                    <a:pt x="160" y="98"/>
                  </a:cubicBezTo>
                  <a:cubicBezTo>
                    <a:pt x="159" y="97"/>
                    <a:pt x="158" y="96"/>
                    <a:pt x="157" y="96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4" y="88"/>
                    <a:pt x="164" y="87"/>
                    <a:pt x="163" y="86"/>
                  </a:cubicBezTo>
                  <a:cubicBezTo>
                    <a:pt x="163" y="85"/>
                    <a:pt x="162" y="85"/>
                    <a:pt x="162" y="85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79"/>
                    <a:pt x="166" y="78"/>
                    <a:pt x="165" y="77"/>
                  </a:cubicBezTo>
                  <a:cubicBezTo>
                    <a:pt x="164" y="76"/>
                    <a:pt x="163" y="76"/>
                    <a:pt x="162" y="77"/>
                  </a:cubicBezTo>
                  <a:cubicBezTo>
                    <a:pt x="157" y="79"/>
                    <a:pt x="157" y="79"/>
                    <a:pt x="157" y="79"/>
                  </a:cubicBezTo>
                  <a:cubicBezTo>
                    <a:pt x="153" y="82"/>
                    <a:pt x="153" y="82"/>
                    <a:pt x="153" y="82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8" y="83"/>
                    <a:pt x="149" y="83"/>
                    <a:pt x="149" y="83"/>
                  </a:cubicBezTo>
                  <a:cubicBezTo>
                    <a:pt x="149" y="80"/>
                    <a:pt x="149" y="80"/>
                    <a:pt x="149" y="80"/>
                  </a:cubicBezTo>
                  <a:cubicBezTo>
                    <a:pt x="149" y="77"/>
                    <a:pt x="149" y="77"/>
                    <a:pt x="149" y="77"/>
                  </a:cubicBezTo>
                  <a:cubicBezTo>
                    <a:pt x="149" y="76"/>
                    <a:pt x="148" y="74"/>
                    <a:pt x="147" y="74"/>
                  </a:cubicBezTo>
                  <a:cubicBezTo>
                    <a:pt x="146" y="74"/>
                    <a:pt x="145" y="74"/>
                    <a:pt x="144" y="75"/>
                  </a:cubicBezTo>
                  <a:cubicBezTo>
                    <a:pt x="143" y="77"/>
                    <a:pt x="143" y="77"/>
                    <a:pt x="143" y="77"/>
                  </a:cubicBezTo>
                  <a:cubicBezTo>
                    <a:pt x="142" y="77"/>
                    <a:pt x="142" y="76"/>
                    <a:pt x="142" y="76"/>
                  </a:cubicBezTo>
                  <a:cubicBezTo>
                    <a:pt x="141" y="76"/>
                    <a:pt x="141" y="76"/>
                    <a:pt x="140" y="76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45" y="68"/>
                    <a:pt x="145" y="67"/>
                    <a:pt x="145" y="66"/>
                  </a:cubicBezTo>
                  <a:cubicBezTo>
                    <a:pt x="144" y="66"/>
                    <a:pt x="143" y="65"/>
                    <a:pt x="143" y="65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47" y="57"/>
                    <a:pt x="147" y="55"/>
                    <a:pt x="146" y="55"/>
                  </a:cubicBezTo>
                  <a:cubicBezTo>
                    <a:pt x="146" y="54"/>
                    <a:pt x="144" y="54"/>
                    <a:pt x="143" y="54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36" y="57"/>
                    <a:pt x="136" y="57"/>
                    <a:pt x="136" y="57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6"/>
                    <a:pt x="133" y="56"/>
                    <a:pt x="133" y="56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8"/>
                    <a:pt x="134" y="47"/>
                  </a:cubicBezTo>
                  <a:cubicBezTo>
                    <a:pt x="134" y="47"/>
                    <a:pt x="133" y="47"/>
                    <a:pt x="133" y="47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1"/>
                    <a:pt x="134" y="30"/>
                    <a:pt x="133" y="29"/>
                  </a:cubicBezTo>
                  <a:cubicBezTo>
                    <a:pt x="132" y="29"/>
                    <a:pt x="131" y="29"/>
                    <a:pt x="130" y="31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27" y="35"/>
                    <a:pt x="126" y="34"/>
                    <a:pt x="125" y="34"/>
                  </a:cubicBezTo>
                  <a:cubicBezTo>
                    <a:pt x="124" y="34"/>
                    <a:pt x="123" y="35"/>
                    <a:pt x="122" y="35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7" y="46"/>
                    <a:pt x="117" y="46"/>
                  </a:cubicBezTo>
                  <a:cubicBezTo>
                    <a:pt x="116" y="46"/>
                    <a:pt x="115" y="47"/>
                    <a:pt x="115" y="48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2" y="51"/>
                    <a:pt x="111" y="52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41"/>
                    <a:pt x="109" y="40"/>
                    <a:pt x="108" y="39"/>
                  </a:cubicBezTo>
                  <a:cubicBezTo>
                    <a:pt x="107" y="39"/>
                    <a:pt x="106" y="39"/>
                    <a:pt x="106" y="40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6"/>
                    <a:pt x="97" y="25"/>
                    <a:pt x="96" y="25"/>
                  </a:cubicBezTo>
                  <a:cubicBezTo>
                    <a:pt x="95" y="26"/>
                    <a:pt x="94" y="26"/>
                    <a:pt x="94" y="27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93" y="30"/>
                    <a:pt x="93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88" y="21"/>
                    <a:pt x="88" y="21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5" y="20"/>
                    <a:pt x="84" y="20"/>
                    <a:pt x="8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2"/>
                    <a:pt x="80" y="12"/>
                    <a:pt x="79" y="12"/>
                  </a:cubicBezTo>
                  <a:cubicBezTo>
                    <a:pt x="78" y="12"/>
                    <a:pt x="77" y="12"/>
                    <a:pt x="76" y="13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10"/>
                    <a:pt x="73" y="9"/>
                    <a:pt x="72" y="9"/>
                  </a:cubicBezTo>
                  <a:cubicBezTo>
                    <a:pt x="71" y="9"/>
                    <a:pt x="70" y="10"/>
                    <a:pt x="70" y="10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5" y="1"/>
                    <a:pt x="65" y="1"/>
                  </a:cubicBezTo>
                  <a:cubicBezTo>
                    <a:pt x="64" y="0"/>
                    <a:pt x="63" y="0"/>
                    <a:pt x="62" y="0"/>
                  </a:cubicBezTo>
                  <a:cubicBezTo>
                    <a:pt x="60" y="0"/>
                    <a:pt x="60" y="2"/>
                    <a:pt x="60" y="3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0" y="16"/>
                    <a:pt x="59" y="16"/>
                    <a:pt x="58" y="17"/>
                  </a:cubicBezTo>
                  <a:cubicBezTo>
                    <a:pt x="58" y="18"/>
                    <a:pt x="57" y="19"/>
                    <a:pt x="58" y="20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6" y="30"/>
                    <a:pt x="55" y="30"/>
                    <a:pt x="54" y="31"/>
                  </a:cubicBezTo>
                  <a:cubicBezTo>
                    <a:pt x="54" y="32"/>
                    <a:pt x="53" y="33"/>
                    <a:pt x="54" y="34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8" y="41"/>
                    <a:pt x="57" y="41"/>
                    <a:pt x="56" y="42"/>
                  </a:cubicBezTo>
                  <a:cubicBezTo>
                    <a:pt x="56" y="43"/>
                    <a:pt x="56" y="44"/>
                    <a:pt x="56" y="45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0"/>
                    <a:pt x="56" y="50"/>
                    <a:pt x="55" y="51"/>
                  </a:cubicBezTo>
                  <a:cubicBezTo>
                    <a:pt x="54" y="51"/>
                    <a:pt x="53" y="53"/>
                    <a:pt x="54" y="54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59" y="70"/>
                    <a:pt x="58" y="70"/>
                    <a:pt x="57" y="71"/>
                  </a:cubicBezTo>
                  <a:cubicBezTo>
                    <a:pt x="56" y="72"/>
                    <a:pt x="56" y="73"/>
                    <a:pt x="56" y="74"/>
                  </a:cubicBezTo>
                  <a:cubicBezTo>
                    <a:pt x="59" y="81"/>
                    <a:pt x="59" y="81"/>
                    <a:pt x="59" y="81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1" y="76"/>
                    <a:pt x="50" y="76"/>
                    <a:pt x="49" y="76"/>
                  </a:cubicBezTo>
                  <a:cubicBezTo>
                    <a:pt x="48" y="77"/>
                    <a:pt x="47" y="78"/>
                    <a:pt x="48" y="79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8"/>
                    <a:pt x="37" y="68"/>
                    <a:pt x="36" y="69"/>
                  </a:cubicBezTo>
                  <a:cubicBezTo>
                    <a:pt x="35" y="69"/>
                    <a:pt x="34" y="70"/>
                    <a:pt x="34" y="71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6" y="64"/>
                    <a:pt x="25" y="65"/>
                  </a:cubicBezTo>
                  <a:cubicBezTo>
                    <a:pt x="24" y="66"/>
                    <a:pt x="24" y="67"/>
                    <a:pt x="24" y="68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6"/>
                  </a:cubicBezTo>
                  <a:cubicBezTo>
                    <a:pt x="25" y="76"/>
                    <a:pt x="25" y="77"/>
                    <a:pt x="25" y="79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1" y="89"/>
                    <a:pt x="32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8" y="91"/>
                    <a:pt x="27" y="92"/>
                    <a:pt x="27" y="92"/>
                  </a:cubicBezTo>
                  <a:cubicBezTo>
                    <a:pt x="26" y="93"/>
                    <a:pt x="26" y="94"/>
                    <a:pt x="27" y="9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3" y="104"/>
                    <a:pt x="32" y="105"/>
                    <a:pt x="32" y="105"/>
                  </a:cubicBezTo>
                  <a:cubicBezTo>
                    <a:pt x="31" y="106"/>
                    <a:pt x="32" y="107"/>
                    <a:pt x="32" y="108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2" y="120"/>
                    <a:pt x="41" y="120"/>
                    <a:pt x="41" y="121"/>
                  </a:cubicBezTo>
                  <a:cubicBezTo>
                    <a:pt x="40" y="122"/>
                    <a:pt x="40" y="123"/>
                    <a:pt x="41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3" y="128"/>
                    <a:pt x="43" y="129"/>
                  </a:cubicBezTo>
                  <a:cubicBezTo>
                    <a:pt x="43" y="130"/>
                    <a:pt x="43" y="131"/>
                    <a:pt x="44" y="131"/>
                  </a:cubicBezTo>
                  <a:cubicBezTo>
                    <a:pt x="50" y="136"/>
                    <a:pt x="50" y="136"/>
                    <a:pt x="5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5"/>
                    <a:pt x="5" y="150"/>
                    <a:pt x="10" y="150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83" y="150"/>
                    <a:pt x="187" y="145"/>
                    <a:pt x="187" y="140"/>
                  </a:cubicBezTo>
                  <a:cubicBezTo>
                    <a:pt x="187" y="136"/>
                    <a:pt x="187" y="136"/>
                    <a:pt x="187" y="136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2" y="136"/>
                    <a:pt x="142" y="136"/>
                    <a:pt x="142" y="136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36" name="Freeform 144"/>
            <p:cNvSpPr>
              <a:spLocks noEditPoints="1"/>
            </p:cNvSpPr>
            <p:nvPr/>
          </p:nvSpPr>
          <p:spPr bwMode="auto">
            <a:xfrm>
              <a:off x="3283" y="3706"/>
              <a:ext cx="15" cy="15"/>
            </a:xfrm>
            <a:custGeom>
              <a:avLst/>
              <a:gdLst/>
              <a:ahLst/>
              <a:cxnLst>
                <a:cxn ang="0">
                  <a:pos x="3" y="14"/>
                </a:cxn>
                <a:cxn ang="0">
                  <a:pos x="15" y="2"/>
                </a:cxn>
                <a:cxn ang="0">
                  <a:pos x="27" y="14"/>
                </a:cxn>
                <a:cxn ang="0">
                  <a:pos x="15" y="27"/>
                </a:cxn>
                <a:cxn ang="0">
                  <a:pos x="3" y="14"/>
                </a:cxn>
                <a:cxn ang="0">
                  <a:pos x="15" y="29"/>
                </a:cxn>
                <a:cxn ang="0">
                  <a:pos x="30" y="14"/>
                </a:cxn>
                <a:cxn ang="0">
                  <a:pos x="15" y="0"/>
                </a:cxn>
                <a:cxn ang="0">
                  <a:pos x="0" y="14"/>
                </a:cxn>
                <a:cxn ang="0">
                  <a:pos x="15" y="29"/>
                </a:cxn>
                <a:cxn ang="0">
                  <a:pos x="12" y="16"/>
                </a:cxn>
                <a:cxn ang="0">
                  <a:pos x="15" y="16"/>
                </a:cxn>
                <a:cxn ang="0">
                  <a:pos x="19" y="23"/>
                </a:cxn>
                <a:cxn ang="0">
                  <a:pos x="22" y="23"/>
                </a:cxn>
                <a:cxn ang="0">
                  <a:pos x="17" y="15"/>
                </a:cxn>
                <a:cxn ang="0">
                  <a:pos x="22" y="11"/>
                </a:cxn>
                <a:cxn ang="0">
                  <a:pos x="16" y="6"/>
                </a:cxn>
                <a:cxn ang="0">
                  <a:pos x="9" y="6"/>
                </a:cxn>
                <a:cxn ang="0">
                  <a:pos x="9" y="23"/>
                </a:cxn>
                <a:cxn ang="0">
                  <a:pos x="12" y="23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8"/>
                </a:cxn>
                <a:cxn ang="0">
                  <a:pos x="15" y="8"/>
                </a:cxn>
                <a:cxn ang="0">
                  <a:pos x="19" y="11"/>
                </a:cxn>
                <a:cxn ang="0">
                  <a:pos x="15" y="14"/>
                </a:cxn>
                <a:cxn ang="0">
                  <a:pos x="12" y="14"/>
                </a:cxn>
              </a:cxnLst>
              <a:rect l="0" t="0" r="r" b="b"/>
              <a:pathLst>
                <a:path w="30" h="29">
                  <a:moveTo>
                    <a:pt x="3" y="14"/>
                  </a:moveTo>
                  <a:cubicBezTo>
                    <a:pt x="3" y="8"/>
                    <a:pt x="8" y="2"/>
                    <a:pt x="15" y="2"/>
                  </a:cubicBezTo>
                  <a:cubicBezTo>
                    <a:pt x="21" y="2"/>
                    <a:pt x="27" y="8"/>
                    <a:pt x="27" y="14"/>
                  </a:cubicBezTo>
                  <a:cubicBezTo>
                    <a:pt x="27" y="21"/>
                    <a:pt x="21" y="27"/>
                    <a:pt x="15" y="27"/>
                  </a:cubicBezTo>
                  <a:cubicBezTo>
                    <a:pt x="8" y="27"/>
                    <a:pt x="3" y="21"/>
                    <a:pt x="3" y="14"/>
                  </a:cubicBezTo>
                  <a:close/>
                  <a:moveTo>
                    <a:pt x="15" y="29"/>
                  </a:moveTo>
                  <a:cubicBezTo>
                    <a:pt x="23" y="29"/>
                    <a:pt x="30" y="23"/>
                    <a:pt x="30" y="14"/>
                  </a:cubicBezTo>
                  <a:cubicBezTo>
                    <a:pt x="30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3"/>
                    <a:pt x="7" y="29"/>
                    <a:pt x="15" y="29"/>
                  </a:cubicBezTo>
                  <a:close/>
                  <a:moveTo>
                    <a:pt x="12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5"/>
                    <a:pt x="22" y="14"/>
                    <a:pt x="22" y="11"/>
                  </a:cubicBezTo>
                  <a:cubicBezTo>
                    <a:pt x="22" y="8"/>
                    <a:pt x="19" y="6"/>
                    <a:pt x="1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16"/>
                    <a:pt x="12" y="16"/>
                    <a:pt x="12" y="16"/>
                  </a:cubicBezTo>
                  <a:close/>
                  <a:moveTo>
                    <a:pt x="12" y="14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9"/>
                    <a:pt x="19" y="11"/>
                  </a:cubicBezTo>
                  <a:cubicBezTo>
                    <a:pt x="19" y="13"/>
                    <a:pt x="17" y="14"/>
                    <a:pt x="15" y="14"/>
                  </a:cubicBezTo>
                  <a:cubicBezTo>
                    <a:pt x="12" y="14"/>
                    <a:pt x="12" y="14"/>
                    <a:pt x="12" y="14"/>
                  </a:cubicBezTo>
                  <a:close/>
                </a:path>
              </a:pathLst>
            </a:custGeom>
            <a:solidFill>
              <a:srgbClr val="0C47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49" name="Group 145"/>
          <p:cNvGrpSpPr>
            <a:grpSpLocks/>
          </p:cNvGrpSpPr>
          <p:nvPr/>
        </p:nvGrpSpPr>
        <p:grpSpPr bwMode="auto">
          <a:xfrm>
            <a:off x="925047" y="4172595"/>
            <a:ext cx="339329" cy="86916"/>
            <a:chOff x="3166" y="3790"/>
            <a:chExt cx="397" cy="102"/>
          </a:xfrm>
        </p:grpSpPr>
        <p:sp>
          <p:nvSpPr>
            <p:cNvPr id="91" name="Freeform 146"/>
            <p:cNvSpPr>
              <a:spLocks noEditPoints="1"/>
            </p:cNvSpPr>
            <p:nvPr/>
          </p:nvSpPr>
          <p:spPr bwMode="auto">
            <a:xfrm>
              <a:off x="3462" y="3856"/>
              <a:ext cx="28" cy="35"/>
            </a:xfrm>
            <a:custGeom>
              <a:avLst/>
              <a:gdLst/>
              <a:ahLst/>
              <a:cxnLst>
                <a:cxn ang="0">
                  <a:pos x="0" y="67"/>
                </a:cxn>
                <a:cxn ang="0">
                  <a:pos x="14" y="67"/>
                </a:cxn>
                <a:cxn ang="0">
                  <a:pos x="14" y="32"/>
                </a:cxn>
                <a:cxn ang="0">
                  <a:pos x="36" y="67"/>
                </a:cxn>
                <a:cxn ang="0">
                  <a:pos x="53" y="67"/>
                </a:cxn>
                <a:cxn ang="0">
                  <a:pos x="31" y="35"/>
                </a:cxn>
                <a:cxn ang="0">
                  <a:pos x="46" y="19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67"/>
                </a:cxn>
                <a:cxn ang="0">
                  <a:pos x="14" y="10"/>
                </a:cxn>
                <a:cxn ang="0">
                  <a:pos x="33" y="21"/>
                </a:cxn>
                <a:cxn ang="0">
                  <a:pos x="14" y="32"/>
                </a:cxn>
                <a:cxn ang="0">
                  <a:pos x="14" y="10"/>
                </a:cxn>
              </a:cxnLst>
              <a:rect l="0" t="0" r="r" b="b"/>
              <a:pathLst>
                <a:path w="53" h="67">
                  <a:moveTo>
                    <a:pt x="0" y="67"/>
                  </a:moveTo>
                  <a:cubicBezTo>
                    <a:pt x="14" y="67"/>
                    <a:pt x="14" y="67"/>
                    <a:pt x="14" y="67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9" y="35"/>
                    <a:pt x="46" y="26"/>
                    <a:pt x="46" y="19"/>
                  </a:cubicBezTo>
                  <a:cubicBezTo>
                    <a:pt x="46" y="5"/>
                    <a:pt x="35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lose/>
                  <a:moveTo>
                    <a:pt x="14" y="10"/>
                  </a:moveTo>
                  <a:cubicBezTo>
                    <a:pt x="27" y="10"/>
                    <a:pt x="33" y="12"/>
                    <a:pt x="33" y="21"/>
                  </a:cubicBezTo>
                  <a:cubicBezTo>
                    <a:pt x="33" y="31"/>
                    <a:pt x="26" y="33"/>
                    <a:pt x="14" y="32"/>
                  </a:cubicBezTo>
                  <a:cubicBezTo>
                    <a:pt x="14" y="10"/>
                    <a:pt x="14" y="10"/>
                    <a:pt x="14" y="10"/>
                  </a:cubicBez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92" name="Freeform 147"/>
            <p:cNvSpPr>
              <a:spLocks/>
            </p:cNvSpPr>
            <p:nvPr/>
          </p:nvSpPr>
          <p:spPr bwMode="auto">
            <a:xfrm>
              <a:off x="3212" y="3790"/>
              <a:ext cx="70" cy="63"/>
            </a:xfrm>
            <a:custGeom>
              <a:avLst/>
              <a:gdLst/>
              <a:ahLst/>
              <a:cxnLst>
                <a:cxn ang="0">
                  <a:pos x="97" y="31"/>
                </a:cxn>
                <a:cxn ang="0">
                  <a:pos x="33" y="67"/>
                </a:cxn>
                <a:cxn ang="0">
                  <a:pos x="98" y="88"/>
                </a:cxn>
                <a:cxn ang="0">
                  <a:pos x="114" y="102"/>
                </a:cxn>
                <a:cxn ang="0">
                  <a:pos x="49" y="111"/>
                </a:cxn>
                <a:cxn ang="0">
                  <a:pos x="9" y="106"/>
                </a:cxn>
                <a:cxn ang="0">
                  <a:pos x="40" y="107"/>
                </a:cxn>
                <a:cxn ang="0">
                  <a:pos x="17" y="83"/>
                </a:cxn>
                <a:cxn ang="0">
                  <a:pos x="8" y="105"/>
                </a:cxn>
                <a:cxn ang="0">
                  <a:pos x="13" y="76"/>
                </a:cxn>
                <a:cxn ang="0">
                  <a:pos x="36" y="0"/>
                </a:cxn>
                <a:cxn ang="0">
                  <a:pos x="53" y="14"/>
                </a:cxn>
                <a:cxn ang="0">
                  <a:pos x="31" y="58"/>
                </a:cxn>
                <a:cxn ang="0">
                  <a:pos x="90" y="26"/>
                </a:cxn>
                <a:cxn ang="0">
                  <a:pos x="64" y="24"/>
                </a:cxn>
                <a:cxn ang="0">
                  <a:pos x="55" y="16"/>
                </a:cxn>
                <a:cxn ang="0">
                  <a:pos x="104" y="23"/>
                </a:cxn>
                <a:cxn ang="0">
                  <a:pos x="132" y="31"/>
                </a:cxn>
                <a:cxn ang="0">
                  <a:pos x="109" y="29"/>
                </a:cxn>
                <a:cxn ang="0">
                  <a:pos x="95" y="85"/>
                </a:cxn>
                <a:cxn ang="0">
                  <a:pos x="86" y="77"/>
                </a:cxn>
                <a:cxn ang="0">
                  <a:pos x="97" y="31"/>
                </a:cxn>
              </a:cxnLst>
              <a:rect l="0" t="0" r="r" b="b"/>
              <a:pathLst>
                <a:path w="132" h="119">
                  <a:moveTo>
                    <a:pt x="97" y="31"/>
                  </a:moveTo>
                  <a:cubicBezTo>
                    <a:pt x="78" y="36"/>
                    <a:pt x="50" y="51"/>
                    <a:pt x="33" y="67"/>
                  </a:cubicBezTo>
                  <a:cubicBezTo>
                    <a:pt x="42" y="90"/>
                    <a:pt x="73" y="103"/>
                    <a:pt x="98" y="88"/>
                  </a:cubicBezTo>
                  <a:cubicBezTo>
                    <a:pt x="114" y="102"/>
                    <a:pt x="114" y="102"/>
                    <a:pt x="114" y="102"/>
                  </a:cubicBezTo>
                  <a:cubicBezTo>
                    <a:pt x="89" y="119"/>
                    <a:pt x="66" y="118"/>
                    <a:pt x="49" y="111"/>
                  </a:cubicBezTo>
                  <a:cubicBezTo>
                    <a:pt x="37" y="115"/>
                    <a:pt x="15" y="118"/>
                    <a:pt x="9" y="106"/>
                  </a:cubicBezTo>
                  <a:cubicBezTo>
                    <a:pt x="18" y="111"/>
                    <a:pt x="31" y="109"/>
                    <a:pt x="40" y="107"/>
                  </a:cubicBezTo>
                  <a:cubicBezTo>
                    <a:pt x="30" y="101"/>
                    <a:pt x="22" y="92"/>
                    <a:pt x="17" y="83"/>
                  </a:cubicBezTo>
                  <a:cubicBezTo>
                    <a:pt x="14" y="88"/>
                    <a:pt x="8" y="96"/>
                    <a:pt x="8" y="105"/>
                  </a:cubicBezTo>
                  <a:cubicBezTo>
                    <a:pt x="0" y="96"/>
                    <a:pt x="7" y="84"/>
                    <a:pt x="13" y="76"/>
                  </a:cubicBezTo>
                  <a:cubicBezTo>
                    <a:pt x="1" y="46"/>
                    <a:pt x="13" y="16"/>
                    <a:pt x="36" y="0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39" y="22"/>
                    <a:pt x="29" y="39"/>
                    <a:pt x="31" y="58"/>
                  </a:cubicBezTo>
                  <a:cubicBezTo>
                    <a:pt x="46" y="45"/>
                    <a:pt x="71" y="31"/>
                    <a:pt x="90" y="26"/>
                  </a:cubicBezTo>
                  <a:cubicBezTo>
                    <a:pt x="82" y="21"/>
                    <a:pt x="73" y="21"/>
                    <a:pt x="64" y="24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3" y="6"/>
                    <a:pt x="93" y="10"/>
                    <a:pt x="104" y="23"/>
                  </a:cubicBezTo>
                  <a:cubicBezTo>
                    <a:pt x="118" y="21"/>
                    <a:pt x="128" y="22"/>
                    <a:pt x="132" y="31"/>
                  </a:cubicBezTo>
                  <a:cubicBezTo>
                    <a:pt x="128" y="27"/>
                    <a:pt x="119" y="27"/>
                    <a:pt x="109" y="29"/>
                  </a:cubicBezTo>
                  <a:cubicBezTo>
                    <a:pt x="122" y="48"/>
                    <a:pt x="115" y="74"/>
                    <a:pt x="95" y="85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104" y="67"/>
                    <a:pt x="108" y="44"/>
                    <a:pt x="97" y="31"/>
                  </a:cubicBez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93" name="Freeform 148"/>
            <p:cNvSpPr>
              <a:spLocks/>
            </p:cNvSpPr>
            <p:nvPr/>
          </p:nvSpPr>
          <p:spPr bwMode="auto">
            <a:xfrm>
              <a:off x="3166" y="3798"/>
              <a:ext cx="41" cy="47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11" y="46"/>
                </a:cxn>
                <a:cxn ang="0">
                  <a:pos x="0" y="46"/>
                </a:cxn>
                <a:cxn ang="0">
                  <a:pos x="0" y="0"/>
                </a:cxn>
                <a:cxn ang="0">
                  <a:pos x="30" y="25"/>
                </a:cxn>
                <a:cxn ang="0">
                  <a:pos x="30" y="0"/>
                </a:cxn>
                <a:cxn ang="0">
                  <a:pos x="41" y="0"/>
                </a:cxn>
                <a:cxn ang="0">
                  <a:pos x="41" y="47"/>
                </a:cxn>
                <a:cxn ang="0">
                  <a:pos x="11" y="21"/>
                </a:cxn>
                <a:cxn ang="0">
                  <a:pos x="11" y="21"/>
                </a:cxn>
              </a:cxnLst>
              <a:rect l="0" t="0" r="r" b="b"/>
              <a:pathLst>
                <a:path w="41" h="47">
                  <a:moveTo>
                    <a:pt x="11" y="21"/>
                  </a:moveTo>
                  <a:lnTo>
                    <a:pt x="11" y="46"/>
                  </a:lnTo>
                  <a:lnTo>
                    <a:pt x="0" y="46"/>
                  </a:lnTo>
                  <a:lnTo>
                    <a:pt x="0" y="0"/>
                  </a:lnTo>
                  <a:lnTo>
                    <a:pt x="30" y="25"/>
                  </a:lnTo>
                  <a:lnTo>
                    <a:pt x="30" y="0"/>
                  </a:lnTo>
                  <a:lnTo>
                    <a:pt x="41" y="0"/>
                  </a:lnTo>
                  <a:lnTo>
                    <a:pt x="41" y="47"/>
                  </a:lnTo>
                  <a:lnTo>
                    <a:pt x="11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94" name="Freeform 149"/>
            <p:cNvSpPr>
              <a:spLocks/>
            </p:cNvSpPr>
            <p:nvPr/>
          </p:nvSpPr>
          <p:spPr bwMode="auto">
            <a:xfrm>
              <a:off x="3321" y="3798"/>
              <a:ext cx="33" cy="46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33" y="0"/>
                </a:cxn>
                <a:cxn ang="0">
                  <a:pos x="33" y="10"/>
                </a:cxn>
                <a:cxn ang="0">
                  <a:pos x="22" y="10"/>
                </a:cxn>
                <a:cxn ang="0">
                  <a:pos x="22" y="46"/>
                </a:cxn>
                <a:cxn ang="0">
                  <a:pos x="11" y="46"/>
                </a:cxn>
                <a:cxn ang="0">
                  <a:pos x="11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33" h="46">
                  <a:moveTo>
                    <a:pt x="0" y="10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33" y="10"/>
                  </a:lnTo>
                  <a:lnTo>
                    <a:pt x="22" y="10"/>
                  </a:lnTo>
                  <a:lnTo>
                    <a:pt x="22" y="46"/>
                  </a:lnTo>
                  <a:lnTo>
                    <a:pt x="11" y="46"/>
                  </a:lnTo>
                  <a:lnTo>
                    <a:pt x="11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95" name="Freeform 150"/>
            <p:cNvSpPr>
              <a:spLocks/>
            </p:cNvSpPr>
            <p:nvPr/>
          </p:nvSpPr>
          <p:spPr bwMode="auto">
            <a:xfrm>
              <a:off x="3361" y="3798"/>
              <a:ext cx="29" cy="46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9"/>
                </a:cxn>
                <a:cxn ang="0">
                  <a:pos x="11" y="9"/>
                </a:cxn>
                <a:cxn ang="0">
                  <a:pos x="11" y="18"/>
                </a:cxn>
                <a:cxn ang="0">
                  <a:pos x="26" y="18"/>
                </a:cxn>
                <a:cxn ang="0">
                  <a:pos x="26" y="27"/>
                </a:cxn>
                <a:cxn ang="0">
                  <a:pos x="11" y="27"/>
                </a:cxn>
                <a:cxn ang="0">
                  <a:pos x="11" y="37"/>
                </a:cxn>
                <a:cxn ang="0">
                  <a:pos x="29" y="37"/>
                </a:cxn>
                <a:cxn ang="0">
                  <a:pos x="29" y="46"/>
                </a:cxn>
                <a:cxn ang="0">
                  <a:pos x="0" y="46"/>
                </a:cxn>
                <a:cxn ang="0">
                  <a:pos x="0" y="46"/>
                </a:cxn>
              </a:cxnLst>
              <a:rect l="0" t="0" r="r" b="b"/>
              <a:pathLst>
                <a:path w="29" h="46">
                  <a:moveTo>
                    <a:pt x="0" y="46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9"/>
                  </a:lnTo>
                  <a:lnTo>
                    <a:pt x="11" y="9"/>
                  </a:lnTo>
                  <a:lnTo>
                    <a:pt x="11" y="18"/>
                  </a:lnTo>
                  <a:lnTo>
                    <a:pt x="26" y="18"/>
                  </a:lnTo>
                  <a:lnTo>
                    <a:pt x="26" y="27"/>
                  </a:lnTo>
                  <a:lnTo>
                    <a:pt x="11" y="27"/>
                  </a:lnTo>
                  <a:lnTo>
                    <a:pt x="11" y="37"/>
                  </a:lnTo>
                  <a:lnTo>
                    <a:pt x="29" y="37"/>
                  </a:lnTo>
                  <a:lnTo>
                    <a:pt x="29" y="46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96" name="Freeform 151"/>
            <p:cNvSpPr>
              <a:spLocks/>
            </p:cNvSpPr>
            <p:nvPr/>
          </p:nvSpPr>
          <p:spPr bwMode="auto">
            <a:xfrm>
              <a:off x="3399" y="3798"/>
              <a:ext cx="25" cy="46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36"/>
                </a:cxn>
                <a:cxn ang="0">
                  <a:pos x="25" y="36"/>
                </a:cxn>
                <a:cxn ang="0">
                  <a:pos x="25" y="46"/>
                </a:cxn>
                <a:cxn ang="0">
                  <a:pos x="0" y="46"/>
                </a:cxn>
                <a:cxn ang="0">
                  <a:pos x="0" y="46"/>
                </a:cxn>
              </a:cxnLst>
              <a:rect l="0" t="0" r="r" b="b"/>
              <a:pathLst>
                <a:path w="25" h="46">
                  <a:moveTo>
                    <a:pt x="0" y="46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6"/>
                  </a:lnTo>
                  <a:lnTo>
                    <a:pt x="25" y="36"/>
                  </a:lnTo>
                  <a:lnTo>
                    <a:pt x="25" y="46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97" name="Freeform 152"/>
            <p:cNvSpPr>
              <a:spLocks noEditPoints="1"/>
            </p:cNvSpPr>
            <p:nvPr/>
          </p:nvSpPr>
          <p:spPr bwMode="auto">
            <a:xfrm>
              <a:off x="3284" y="3798"/>
              <a:ext cx="39" cy="46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21" y="88"/>
                </a:cxn>
                <a:cxn ang="0">
                  <a:pos x="21" y="42"/>
                </a:cxn>
                <a:cxn ang="0">
                  <a:pos x="47" y="88"/>
                </a:cxn>
                <a:cxn ang="0">
                  <a:pos x="74" y="88"/>
                </a:cxn>
                <a:cxn ang="0">
                  <a:pos x="47" y="48"/>
                </a:cxn>
                <a:cxn ang="0">
                  <a:pos x="61" y="26"/>
                </a:cxn>
                <a:cxn ang="0">
                  <a:pos x="27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21" y="18"/>
                </a:cxn>
                <a:cxn ang="0">
                  <a:pos x="40" y="29"/>
                </a:cxn>
                <a:cxn ang="0">
                  <a:pos x="21" y="42"/>
                </a:cxn>
                <a:cxn ang="0">
                  <a:pos x="21" y="18"/>
                </a:cxn>
              </a:cxnLst>
              <a:rect l="0" t="0" r="r" b="b"/>
              <a:pathLst>
                <a:path w="74" h="88">
                  <a:moveTo>
                    <a:pt x="0" y="88"/>
                  </a:moveTo>
                  <a:cubicBezTo>
                    <a:pt x="21" y="88"/>
                    <a:pt x="21" y="88"/>
                    <a:pt x="21" y="88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56" y="44"/>
                    <a:pt x="61" y="35"/>
                    <a:pt x="61" y="26"/>
                  </a:cubicBezTo>
                  <a:cubicBezTo>
                    <a:pt x="61" y="7"/>
                    <a:pt x="46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lose/>
                  <a:moveTo>
                    <a:pt x="21" y="18"/>
                  </a:moveTo>
                  <a:cubicBezTo>
                    <a:pt x="34" y="18"/>
                    <a:pt x="40" y="20"/>
                    <a:pt x="40" y="29"/>
                  </a:cubicBezTo>
                  <a:cubicBezTo>
                    <a:pt x="40" y="40"/>
                    <a:pt x="33" y="43"/>
                    <a:pt x="21" y="42"/>
                  </a:cubicBezTo>
                  <a:cubicBezTo>
                    <a:pt x="21" y="18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98" name="Freeform 153"/>
            <p:cNvSpPr>
              <a:spLocks/>
            </p:cNvSpPr>
            <p:nvPr/>
          </p:nvSpPr>
          <p:spPr bwMode="auto">
            <a:xfrm>
              <a:off x="3322" y="3856"/>
              <a:ext cx="23" cy="35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0"/>
                </a:cxn>
                <a:cxn ang="0">
                  <a:pos x="22" y="0"/>
                </a:cxn>
                <a:cxn ang="0">
                  <a:pos x="22" y="5"/>
                </a:cxn>
                <a:cxn ang="0">
                  <a:pos x="8" y="5"/>
                </a:cxn>
                <a:cxn ang="0">
                  <a:pos x="8" y="14"/>
                </a:cxn>
                <a:cxn ang="0">
                  <a:pos x="21" y="14"/>
                </a:cxn>
                <a:cxn ang="0">
                  <a:pos x="21" y="20"/>
                </a:cxn>
                <a:cxn ang="0">
                  <a:pos x="8" y="20"/>
                </a:cxn>
                <a:cxn ang="0">
                  <a:pos x="8" y="29"/>
                </a:cxn>
                <a:cxn ang="0">
                  <a:pos x="23" y="29"/>
                </a:cxn>
                <a:cxn ang="0">
                  <a:pos x="23" y="35"/>
                </a:cxn>
                <a:cxn ang="0">
                  <a:pos x="0" y="35"/>
                </a:cxn>
                <a:cxn ang="0">
                  <a:pos x="0" y="35"/>
                </a:cxn>
              </a:cxnLst>
              <a:rect l="0" t="0" r="r" b="b"/>
              <a:pathLst>
                <a:path w="23" h="35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5"/>
                  </a:lnTo>
                  <a:lnTo>
                    <a:pt x="8" y="5"/>
                  </a:lnTo>
                  <a:lnTo>
                    <a:pt x="8" y="14"/>
                  </a:lnTo>
                  <a:lnTo>
                    <a:pt x="21" y="14"/>
                  </a:lnTo>
                  <a:lnTo>
                    <a:pt x="21" y="20"/>
                  </a:lnTo>
                  <a:lnTo>
                    <a:pt x="8" y="20"/>
                  </a:lnTo>
                  <a:lnTo>
                    <a:pt x="8" y="29"/>
                  </a:lnTo>
                  <a:lnTo>
                    <a:pt x="23" y="29"/>
                  </a:lnTo>
                  <a:lnTo>
                    <a:pt x="23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99" name="Freeform 154"/>
            <p:cNvSpPr>
              <a:spLocks/>
            </p:cNvSpPr>
            <p:nvPr/>
          </p:nvSpPr>
          <p:spPr bwMode="auto">
            <a:xfrm>
              <a:off x="3348" y="3856"/>
              <a:ext cx="26" cy="3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17" y="6"/>
                </a:cxn>
                <a:cxn ang="0">
                  <a:pos x="17" y="35"/>
                </a:cxn>
                <a:cxn ang="0">
                  <a:pos x="9" y="35"/>
                </a:cxn>
                <a:cxn ang="0">
                  <a:pos x="9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6" h="35">
                  <a:moveTo>
                    <a:pt x="0" y="6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17" y="6"/>
                  </a:lnTo>
                  <a:lnTo>
                    <a:pt x="17" y="35"/>
                  </a:lnTo>
                  <a:lnTo>
                    <a:pt x="9" y="35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00" name="Freeform 155"/>
            <p:cNvSpPr>
              <a:spLocks/>
            </p:cNvSpPr>
            <p:nvPr/>
          </p:nvSpPr>
          <p:spPr bwMode="auto">
            <a:xfrm>
              <a:off x="3376" y="3856"/>
              <a:ext cx="45" cy="34"/>
            </a:xfrm>
            <a:custGeom>
              <a:avLst/>
              <a:gdLst/>
              <a:ahLst/>
              <a:cxnLst>
                <a:cxn ang="0">
                  <a:pos x="13" y="19"/>
                </a:cxn>
                <a:cxn ang="0">
                  <a:pos x="23" y="0"/>
                </a:cxn>
                <a:cxn ang="0">
                  <a:pos x="32" y="19"/>
                </a:cxn>
                <a:cxn ang="0">
                  <a:pos x="39" y="0"/>
                </a:cxn>
                <a:cxn ang="0">
                  <a:pos x="45" y="0"/>
                </a:cxn>
                <a:cxn ang="0">
                  <a:pos x="33" y="34"/>
                </a:cxn>
                <a:cxn ang="0">
                  <a:pos x="23" y="12"/>
                </a:cxn>
                <a:cxn ang="0">
                  <a:pos x="12" y="34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3" y="19"/>
                </a:cxn>
                <a:cxn ang="0">
                  <a:pos x="13" y="19"/>
                </a:cxn>
              </a:cxnLst>
              <a:rect l="0" t="0" r="r" b="b"/>
              <a:pathLst>
                <a:path w="45" h="34">
                  <a:moveTo>
                    <a:pt x="13" y="19"/>
                  </a:moveTo>
                  <a:lnTo>
                    <a:pt x="23" y="0"/>
                  </a:lnTo>
                  <a:lnTo>
                    <a:pt x="32" y="19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33" y="34"/>
                  </a:lnTo>
                  <a:lnTo>
                    <a:pt x="23" y="12"/>
                  </a:lnTo>
                  <a:lnTo>
                    <a:pt x="12" y="34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19"/>
                  </a:lnTo>
                  <a:lnTo>
                    <a:pt x="13" y="19"/>
                  </a:ln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01" name="Freeform 156"/>
            <p:cNvSpPr>
              <a:spLocks/>
            </p:cNvSpPr>
            <p:nvPr/>
          </p:nvSpPr>
          <p:spPr bwMode="auto">
            <a:xfrm>
              <a:off x="3495" y="3855"/>
              <a:ext cx="28" cy="3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17"/>
                </a:cxn>
                <a:cxn ang="0">
                  <a:pos x="19" y="1"/>
                </a:cxn>
                <a:cxn ang="0">
                  <a:pos x="26" y="1"/>
                </a:cxn>
                <a:cxn ang="0">
                  <a:pos x="15" y="17"/>
                </a:cxn>
                <a:cxn ang="0">
                  <a:pos x="28" y="36"/>
                </a:cxn>
                <a:cxn ang="0">
                  <a:pos x="20" y="36"/>
                </a:cxn>
                <a:cxn ang="0">
                  <a:pos x="7" y="17"/>
                </a:cxn>
                <a:cxn ang="0">
                  <a:pos x="7" y="36"/>
                </a:cxn>
                <a:cxn ang="0">
                  <a:pos x="0" y="36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28" h="36">
                  <a:moveTo>
                    <a:pt x="7" y="0"/>
                  </a:moveTo>
                  <a:lnTo>
                    <a:pt x="7" y="17"/>
                  </a:lnTo>
                  <a:lnTo>
                    <a:pt x="19" y="1"/>
                  </a:lnTo>
                  <a:lnTo>
                    <a:pt x="26" y="1"/>
                  </a:lnTo>
                  <a:lnTo>
                    <a:pt x="15" y="17"/>
                  </a:lnTo>
                  <a:lnTo>
                    <a:pt x="28" y="36"/>
                  </a:lnTo>
                  <a:lnTo>
                    <a:pt x="20" y="36"/>
                  </a:lnTo>
                  <a:lnTo>
                    <a:pt x="7" y="17"/>
                  </a:lnTo>
                  <a:lnTo>
                    <a:pt x="7" y="36"/>
                  </a:lnTo>
                  <a:lnTo>
                    <a:pt x="0" y="36"/>
                  </a:lnTo>
                  <a:lnTo>
                    <a:pt x="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02" name="Freeform 157"/>
            <p:cNvSpPr>
              <a:spLocks/>
            </p:cNvSpPr>
            <p:nvPr/>
          </p:nvSpPr>
          <p:spPr bwMode="auto">
            <a:xfrm>
              <a:off x="3525" y="3855"/>
              <a:ext cx="24" cy="37"/>
            </a:xfrm>
            <a:custGeom>
              <a:avLst/>
              <a:gdLst/>
              <a:ahLst/>
              <a:cxnLst>
                <a:cxn ang="0">
                  <a:pos x="39" y="16"/>
                </a:cxn>
                <a:cxn ang="0">
                  <a:pos x="25" y="11"/>
                </a:cxn>
                <a:cxn ang="0">
                  <a:pos x="16" y="19"/>
                </a:cxn>
                <a:cxn ang="0">
                  <a:pos x="47" y="49"/>
                </a:cxn>
                <a:cxn ang="0">
                  <a:pos x="22" y="70"/>
                </a:cxn>
                <a:cxn ang="0">
                  <a:pos x="0" y="63"/>
                </a:cxn>
                <a:cxn ang="0">
                  <a:pos x="7" y="52"/>
                </a:cxn>
                <a:cxn ang="0">
                  <a:pos x="21" y="58"/>
                </a:cxn>
                <a:cxn ang="0">
                  <a:pos x="33" y="50"/>
                </a:cxn>
                <a:cxn ang="0">
                  <a:pos x="1" y="20"/>
                </a:cxn>
                <a:cxn ang="0">
                  <a:pos x="25" y="0"/>
                </a:cxn>
                <a:cxn ang="0">
                  <a:pos x="45" y="7"/>
                </a:cxn>
                <a:cxn ang="0">
                  <a:pos x="39" y="16"/>
                </a:cxn>
              </a:cxnLst>
              <a:rect l="0" t="0" r="r" b="b"/>
              <a:pathLst>
                <a:path w="47" h="70">
                  <a:moveTo>
                    <a:pt x="39" y="16"/>
                  </a:moveTo>
                  <a:cubicBezTo>
                    <a:pt x="35" y="13"/>
                    <a:pt x="31" y="11"/>
                    <a:pt x="25" y="11"/>
                  </a:cubicBezTo>
                  <a:cubicBezTo>
                    <a:pt x="21" y="11"/>
                    <a:pt x="16" y="13"/>
                    <a:pt x="16" y="19"/>
                  </a:cubicBezTo>
                  <a:cubicBezTo>
                    <a:pt x="15" y="32"/>
                    <a:pt x="47" y="25"/>
                    <a:pt x="47" y="49"/>
                  </a:cubicBezTo>
                  <a:cubicBezTo>
                    <a:pt x="47" y="63"/>
                    <a:pt x="36" y="70"/>
                    <a:pt x="22" y="70"/>
                  </a:cubicBezTo>
                  <a:cubicBezTo>
                    <a:pt x="13" y="70"/>
                    <a:pt x="8" y="69"/>
                    <a:pt x="0" y="6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10" y="56"/>
                    <a:pt x="16" y="58"/>
                    <a:pt x="21" y="58"/>
                  </a:cubicBezTo>
                  <a:cubicBezTo>
                    <a:pt x="28" y="58"/>
                    <a:pt x="33" y="56"/>
                    <a:pt x="33" y="50"/>
                  </a:cubicBezTo>
                  <a:cubicBezTo>
                    <a:pt x="33" y="36"/>
                    <a:pt x="1" y="43"/>
                    <a:pt x="1" y="20"/>
                  </a:cubicBezTo>
                  <a:cubicBezTo>
                    <a:pt x="1" y="7"/>
                    <a:pt x="13" y="0"/>
                    <a:pt x="25" y="0"/>
                  </a:cubicBezTo>
                  <a:cubicBezTo>
                    <a:pt x="33" y="0"/>
                    <a:pt x="39" y="2"/>
                    <a:pt x="45" y="7"/>
                  </a:cubicBezTo>
                  <a:cubicBezTo>
                    <a:pt x="39" y="16"/>
                    <a:pt x="39" y="16"/>
                    <a:pt x="39" y="16"/>
                  </a:cubicBez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03" name="Freeform 158"/>
            <p:cNvSpPr>
              <a:spLocks/>
            </p:cNvSpPr>
            <p:nvPr/>
          </p:nvSpPr>
          <p:spPr bwMode="auto">
            <a:xfrm>
              <a:off x="3284" y="3856"/>
              <a:ext cx="32" cy="35"/>
            </a:xfrm>
            <a:custGeom>
              <a:avLst/>
              <a:gdLst/>
              <a:ahLst/>
              <a:cxnLst>
                <a:cxn ang="0">
                  <a:pos x="8" y="13"/>
                </a:cxn>
                <a:cxn ang="0">
                  <a:pos x="8" y="35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25" y="21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32" y="34"/>
                </a:cxn>
                <a:cxn ang="0">
                  <a:pos x="8" y="13"/>
                </a:cxn>
                <a:cxn ang="0">
                  <a:pos x="8" y="13"/>
                </a:cxn>
              </a:cxnLst>
              <a:rect l="0" t="0" r="r" b="b"/>
              <a:pathLst>
                <a:path w="32" h="35">
                  <a:moveTo>
                    <a:pt x="8" y="13"/>
                  </a:moveTo>
                  <a:lnTo>
                    <a:pt x="8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5" y="21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32" y="34"/>
                  </a:lnTo>
                  <a:lnTo>
                    <a:pt x="8" y="13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04" name="Freeform 159"/>
            <p:cNvSpPr>
              <a:spLocks noEditPoints="1"/>
            </p:cNvSpPr>
            <p:nvPr/>
          </p:nvSpPr>
          <p:spPr bwMode="auto">
            <a:xfrm>
              <a:off x="3420" y="3855"/>
              <a:ext cx="38" cy="37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35"/>
                </a:cxn>
                <a:cxn ang="0">
                  <a:pos x="36" y="70"/>
                </a:cxn>
                <a:cxn ang="0">
                  <a:pos x="71" y="35"/>
                </a:cxn>
                <a:cxn ang="0">
                  <a:pos x="36" y="0"/>
                </a:cxn>
                <a:cxn ang="0">
                  <a:pos x="36" y="13"/>
                </a:cxn>
                <a:cxn ang="0">
                  <a:pos x="57" y="35"/>
                </a:cxn>
                <a:cxn ang="0">
                  <a:pos x="36" y="58"/>
                </a:cxn>
                <a:cxn ang="0">
                  <a:pos x="14" y="35"/>
                </a:cxn>
                <a:cxn ang="0">
                  <a:pos x="36" y="13"/>
                </a:cxn>
              </a:cxnLst>
              <a:rect l="0" t="0" r="r" b="b"/>
              <a:pathLst>
                <a:path w="71" h="70">
                  <a:moveTo>
                    <a:pt x="36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5"/>
                    <a:pt x="16" y="70"/>
                    <a:pt x="36" y="70"/>
                  </a:cubicBezTo>
                  <a:cubicBezTo>
                    <a:pt x="55" y="70"/>
                    <a:pt x="71" y="55"/>
                    <a:pt x="71" y="35"/>
                  </a:cubicBezTo>
                  <a:cubicBezTo>
                    <a:pt x="71" y="16"/>
                    <a:pt x="55" y="0"/>
                    <a:pt x="36" y="0"/>
                  </a:cubicBezTo>
                  <a:close/>
                  <a:moveTo>
                    <a:pt x="36" y="13"/>
                  </a:moveTo>
                  <a:cubicBezTo>
                    <a:pt x="47" y="13"/>
                    <a:pt x="57" y="24"/>
                    <a:pt x="57" y="35"/>
                  </a:cubicBezTo>
                  <a:cubicBezTo>
                    <a:pt x="57" y="47"/>
                    <a:pt x="47" y="58"/>
                    <a:pt x="36" y="58"/>
                  </a:cubicBezTo>
                  <a:cubicBezTo>
                    <a:pt x="24" y="58"/>
                    <a:pt x="14" y="47"/>
                    <a:pt x="14" y="35"/>
                  </a:cubicBezTo>
                  <a:cubicBezTo>
                    <a:pt x="14" y="24"/>
                    <a:pt x="24" y="13"/>
                    <a:pt x="36" y="13"/>
                  </a:cubicBez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105" name="Freeform 160"/>
            <p:cNvSpPr>
              <a:spLocks noEditPoints="1"/>
            </p:cNvSpPr>
            <p:nvPr/>
          </p:nvSpPr>
          <p:spPr bwMode="auto">
            <a:xfrm>
              <a:off x="3554" y="3855"/>
              <a:ext cx="9" cy="4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9" y="4"/>
                </a:cxn>
                <a:cxn ang="0">
                  <a:pos x="8" y="4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2" y="4"/>
                </a:cxn>
                <a:cxn ang="0">
                  <a:pos x="1" y="4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</a:cxnLst>
              <a:rect l="0" t="0" r="r" b="b"/>
              <a:pathLst>
                <a:path w="9" h="4">
                  <a:moveTo>
                    <a:pt x="6" y="3"/>
                  </a:moveTo>
                  <a:lnTo>
                    <a:pt x="7" y="0"/>
                  </a:lnTo>
                  <a:lnTo>
                    <a:pt x="9" y="0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1"/>
                  </a:lnTo>
                  <a:lnTo>
                    <a:pt x="8" y="1"/>
                  </a:lnTo>
                  <a:lnTo>
                    <a:pt x="7" y="4"/>
                  </a:lnTo>
                  <a:lnTo>
                    <a:pt x="6" y="4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  <a:moveTo>
                    <a:pt x="3" y="1"/>
                  </a:moveTo>
                  <a:lnTo>
                    <a:pt x="2" y="1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84B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sp>
        <p:nvSpPr>
          <p:cNvPr id="90" name="Rectangle 163"/>
          <p:cNvSpPr>
            <a:spLocks noChangeArrowheads="1"/>
          </p:cNvSpPr>
          <p:nvPr/>
        </p:nvSpPr>
        <p:spPr bwMode="auto">
          <a:xfrm>
            <a:off x="1220322" y="3792785"/>
            <a:ext cx="867966" cy="214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125" b="1">
                <a:solidFill>
                  <a:schemeClr val="hlink"/>
                </a:solidFill>
                <a:cs typeface="Arial" charset="0"/>
              </a:rPr>
              <a:t>Network</a:t>
            </a:r>
          </a:p>
        </p:txBody>
      </p:sp>
      <p:grpSp>
        <p:nvGrpSpPr>
          <p:cNvPr id="83" name="Group 164"/>
          <p:cNvGrpSpPr>
            <a:grpSpLocks/>
          </p:cNvGrpSpPr>
          <p:nvPr/>
        </p:nvGrpSpPr>
        <p:grpSpPr bwMode="auto">
          <a:xfrm>
            <a:off x="4163548" y="3742780"/>
            <a:ext cx="1607344" cy="602456"/>
            <a:chOff x="2899" y="3546"/>
            <a:chExt cx="1350" cy="506"/>
          </a:xfrm>
        </p:grpSpPr>
        <p:sp>
          <p:nvSpPr>
            <p:cNvPr id="167" name="Rectangle 165"/>
            <p:cNvSpPr>
              <a:spLocks noChangeArrowheads="1"/>
            </p:cNvSpPr>
            <p:nvPr/>
          </p:nvSpPr>
          <p:spPr bwMode="auto">
            <a:xfrm>
              <a:off x="2899" y="3546"/>
              <a:ext cx="1350" cy="506"/>
            </a:xfrm>
            <a:prstGeom prst="rect">
              <a:avLst/>
            </a:prstGeom>
            <a:gradFill rotWithShape="1">
              <a:gsLst>
                <a:gs pos="0">
                  <a:srgbClr val="BEBCB2">
                    <a:gamma/>
                    <a:tint val="45098"/>
                    <a:invGamma/>
                  </a:srgbClr>
                </a:gs>
                <a:gs pos="100000">
                  <a:srgbClr val="BEBCB2"/>
                </a:gs>
              </a:gsLst>
              <a:lin ang="5400000" scaled="1"/>
            </a:gradFill>
            <a:ln w="9525" algn="ctr">
              <a:solidFill>
                <a:srgbClr val="9A91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 sz="1050"/>
            </a:p>
          </p:txBody>
        </p:sp>
        <p:pic>
          <p:nvPicPr>
            <p:cNvPr id="168" name="Picture 166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</a:blip>
            <a:srcRect/>
            <a:stretch>
              <a:fillRect/>
            </a:stretch>
          </p:blipFill>
          <p:spPr bwMode="auto">
            <a:xfrm>
              <a:off x="3737" y="3842"/>
              <a:ext cx="177" cy="12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169" name="Picture 167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</a:blip>
            <a:srcRect/>
            <a:stretch>
              <a:fillRect/>
            </a:stretch>
          </p:blipFill>
          <p:spPr bwMode="auto">
            <a:xfrm>
              <a:off x="3203" y="3859"/>
              <a:ext cx="194" cy="9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</p:pic>
        <p:grpSp>
          <p:nvGrpSpPr>
            <p:cNvPr id="85" name="Group 168"/>
            <p:cNvGrpSpPr>
              <a:grpSpLocks/>
            </p:cNvGrpSpPr>
            <p:nvPr/>
          </p:nvGrpSpPr>
          <p:grpSpPr bwMode="auto">
            <a:xfrm>
              <a:off x="3964" y="3672"/>
              <a:ext cx="184" cy="133"/>
              <a:chOff x="819" y="3445"/>
              <a:chExt cx="198" cy="147"/>
            </a:xfrm>
          </p:grpSpPr>
          <p:sp>
            <p:nvSpPr>
              <p:cNvPr id="174" name="Freeform 169"/>
              <p:cNvSpPr>
                <a:spLocks/>
              </p:cNvSpPr>
              <p:nvPr/>
            </p:nvSpPr>
            <p:spPr bwMode="auto">
              <a:xfrm>
                <a:off x="883" y="3579"/>
                <a:ext cx="13" cy="12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71" y="0"/>
                  </a:cxn>
                  <a:cxn ang="0">
                    <a:pos x="50" y="52"/>
                  </a:cxn>
                  <a:cxn ang="0">
                    <a:pos x="29" y="0"/>
                  </a:cxn>
                  <a:cxn ang="0">
                    <a:pos x="0" y="0"/>
                  </a:cxn>
                  <a:cxn ang="0">
                    <a:pos x="41" y="94"/>
                  </a:cxn>
                  <a:cxn ang="0">
                    <a:pos x="62" y="94"/>
                  </a:cxn>
                  <a:cxn ang="0">
                    <a:pos x="100" y="0"/>
                  </a:cxn>
                  <a:cxn ang="0">
                    <a:pos x="100" y="0"/>
                  </a:cxn>
                </a:cxnLst>
                <a:rect l="0" t="0" r="r" b="b"/>
                <a:pathLst>
                  <a:path w="100" h="94">
                    <a:moveTo>
                      <a:pt x="100" y="0"/>
                    </a:moveTo>
                    <a:lnTo>
                      <a:pt x="71" y="0"/>
                    </a:lnTo>
                    <a:lnTo>
                      <a:pt x="50" y="52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41" y="94"/>
                    </a:lnTo>
                    <a:lnTo>
                      <a:pt x="62" y="94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75" name="Freeform 170"/>
              <p:cNvSpPr>
                <a:spLocks/>
              </p:cNvSpPr>
              <p:nvPr/>
            </p:nvSpPr>
            <p:spPr bwMode="auto">
              <a:xfrm>
                <a:off x="853" y="3578"/>
                <a:ext cx="12" cy="13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2" y="5"/>
                  </a:cxn>
                  <a:cxn ang="0">
                    <a:pos x="12" y="1"/>
                  </a:cxn>
                  <a:cxn ang="0">
                    <a:pos x="0" y="1"/>
                  </a:cxn>
                  <a:cxn ang="0">
                    <a:pos x="0" y="41"/>
                  </a:cxn>
                  <a:cxn ang="0">
                    <a:pos x="12" y="41"/>
                  </a:cxn>
                  <a:cxn ang="0">
                    <a:pos x="12" y="14"/>
                  </a:cxn>
                  <a:cxn ang="0">
                    <a:pos x="19" y="10"/>
                  </a:cxn>
                  <a:cxn ang="0">
                    <a:pos x="26" y="16"/>
                  </a:cxn>
                  <a:cxn ang="0">
                    <a:pos x="26" y="41"/>
                  </a:cxn>
                  <a:cxn ang="0">
                    <a:pos x="38" y="41"/>
                  </a:cxn>
                  <a:cxn ang="0">
                    <a:pos x="38" y="16"/>
                  </a:cxn>
                  <a:cxn ang="0">
                    <a:pos x="23" y="0"/>
                  </a:cxn>
                </a:cxnLst>
                <a:rect l="0" t="0" r="r" b="b"/>
                <a:pathLst>
                  <a:path w="38" h="41">
                    <a:moveTo>
                      <a:pt x="23" y="0"/>
                    </a:moveTo>
                    <a:cubicBezTo>
                      <a:pt x="17" y="0"/>
                      <a:pt x="14" y="3"/>
                      <a:pt x="12" y="5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1"/>
                      <a:pt x="15" y="10"/>
                      <a:pt x="19" y="10"/>
                    </a:cubicBezTo>
                    <a:cubicBezTo>
                      <a:pt x="24" y="10"/>
                      <a:pt x="26" y="13"/>
                      <a:pt x="26" y="16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8"/>
                      <a:pt x="32" y="0"/>
                      <a:pt x="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76" name="Freeform 171"/>
              <p:cNvSpPr>
                <a:spLocks/>
              </p:cNvSpPr>
              <p:nvPr/>
            </p:nvSpPr>
            <p:spPr bwMode="auto">
              <a:xfrm>
                <a:off x="945" y="3578"/>
                <a:ext cx="12" cy="13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2" y="5"/>
                  </a:cxn>
                  <a:cxn ang="0">
                    <a:pos x="12" y="1"/>
                  </a:cxn>
                  <a:cxn ang="0">
                    <a:pos x="0" y="1"/>
                  </a:cxn>
                  <a:cxn ang="0">
                    <a:pos x="0" y="41"/>
                  </a:cxn>
                  <a:cxn ang="0">
                    <a:pos x="12" y="41"/>
                  </a:cxn>
                  <a:cxn ang="0">
                    <a:pos x="12" y="14"/>
                  </a:cxn>
                  <a:cxn ang="0">
                    <a:pos x="19" y="10"/>
                  </a:cxn>
                  <a:cxn ang="0">
                    <a:pos x="26" y="16"/>
                  </a:cxn>
                  <a:cxn ang="0">
                    <a:pos x="26" y="41"/>
                  </a:cxn>
                  <a:cxn ang="0">
                    <a:pos x="38" y="41"/>
                  </a:cxn>
                  <a:cxn ang="0">
                    <a:pos x="38" y="16"/>
                  </a:cxn>
                  <a:cxn ang="0">
                    <a:pos x="23" y="0"/>
                  </a:cxn>
                </a:cxnLst>
                <a:rect l="0" t="0" r="r" b="b"/>
                <a:pathLst>
                  <a:path w="38" h="41">
                    <a:moveTo>
                      <a:pt x="23" y="0"/>
                    </a:moveTo>
                    <a:cubicBezTo>
                      <a:pt x="17" y="0"/>
                      <a:pt x="14" y="3"/>
                      <a:pt x="12" y="5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1"/>
                      <a:pt x="16" y="10"/>
                      <a:pt x="19" y="10"/>
                    </a:cubicBezTo>
                    <a:cubicBezTo>
                      <a:pt x="24" y="10"/>
                      <a:pt x="26" y="13"/>
                      <a:pt x="26" y="16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8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77" name="Freeform 172"/>
              <p:cNvSpPr>
                <a:spLocks/>
              </p:cNvSpPr>
              <p:nvPr/>
            </p:nvSpPr>
            <p:spPr bwMode="auto">
              <a:xfrm>
                <a:off x="830" y="3579"/>
                <a:ext cx="3" cy="12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94"/>
                  </a:cxn>
                  <a:cxn ang="0">
                    <a:pos x="0" y="94"/>
                  </a:cxn>
                  <a:cxn ang="0">
                    <a:pos x="0" y="0"/>
                  </a:cxn>
                  <a:cxn ang="0">
                    <a:pos x="29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94">
                    <a:moveTo>
                      <a:pt x="29" y="0"/>
                    </a:moveTo>
                    <a:lnTo>
                      <a:pt x="29" y="94"/>
                    </a:lnTo>
                    <a:lnTo>
                      <a:pt x="0" y="94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78" name="Oval 173"/>
              <p:cNvSpPr>
                <a:spLocks noChangeArrowheads="1"/>
              </p:cNvSpPr>
              <p:nvPr/>
            </p:nvSpPr>
            <p:spPr bwMode="auto">
              <a:xfrm>
                <a:off x="829" y="3571"/>
                <a:ext cx="5" cy="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79" name="Freeform 174"/>
              <p:cNvSpPr>
                <a:spLocks/>
              </p:cNvSpPr>
              <p:nvPr/>
            </p:nvSpPr>
            <p:spPr bwMode="auto">
              <a:xfrm>
                <a:off x="975" y="3575"/>
                <a:ext cx="8" cy="16"/>
              </a:xfrm>
              <a:custGeom>
                <a:avLst/>
                <a:gdLst/>
                <a:ahLst/>
                <a:cxnLst>
                  <a:cxn ang="0">
                    <a:pos x="55" y="33"/>
                  </a:cxn>
                  <a:cxn ang="0">
                    <a:pos x="38" y="33"/>
                  </a:cxn>
                  <a:cxn ang="0">
                    <a:pos x="38" y="0"/>
                  </a:cxn>
                  <a:cxn ang="0">
                    <a:pos x="10" y="0"/>
                  </a:cxn>
                  <a:cxn ang="0">
                    <a:pos x="10" y="33"/>
                  </a:cxn>
                  <a:cxn ang="0">
                    <a:pos x="0" y="33"/>
                  </a:cxn>
                  <a:cxn ang="0">
                    <a:pos x="0" y="56"/>
                  </a:cxn>
                  <a:cxn ang="0">
                    <a:pos x="10" y="56"/>
                  </a:cxn>
                  <a:cxn ang="0">
                    <a:pos x="10" y="127"/>
                  </a:cxn>
                  <a:cxn ang="0">
                    <a:pos x="38" y="127"/>
                  </a:cxn>
                  <a:cxn ang="0">
                    <a:pos x="38" y="56"/>
                  </a:cxn>
                  <a:cxn ang="0">
                    <a:pos x="55" y="56"/>
                  </a:cxn>
                  <a:cxn ang="0">
                    <a:pos x="55" y="33"/>
                  </a:cxn>
                  <a:cxn ang="0">
                    <a:pos x="55" y="33"/>
                  </a:cxn>
                </a:cxnLst>
                <a:rect l="0" t="0" r="r" b="b"/>
                <a:pathLst>
                  <a:path w="55" h="127">
                    <a:moveTo>
                      <a:pt x="55" y="33"/>
                    </a:moveTo>
                    <a:lnTo>
                      <a:pt x="38" y="33"/>
                    </a:lnTo>
                    <a:lnTo>
                      <a:pt x="38" y="0"/>
                    </a:lnTo>
                    <a:lnTo>
                      <a:pt x="10" y="0"/>
                    </a:lnTo>
                    <a:lnTo>
                      <a:pt x="10" y="33"/>
                    </a:lnTo>
                    <a:lnTo>
                      <a:pt x="0" y="33"/>
                    </a:lnTo>
                    <a:lnTo>
                      <a:pt x="0" y="56"/>
                    </a:lnTo>
                    <a:lnTo>
                      <a:pt x="10" y="56"/>
                    </a:lnTo>
                    <a:lnTo>
                      <a:pt x="10" y="127"/>
                    </a:lnTo>
                    <a:lnTo>
                      <a:pt x="38" y="127"/>
                    </a:lnTo>
                    <a:lnTo>
                      <a:pt x="38" y="56"/>
                    </a:lnTo>
                    <a:lnTo>
                      <a:pt x="55" y="56"/>
                    </a:lnTo>
                    <a:lnTo>
                      <a:pt x="55" y="33"/>
                    </a:lnTo>
                    <a:lnTo>
                      <a:pt x="55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80" name="Freeform 175"/>
              <p:cNvSpPr>
                <a:spLocks noEditPoints="1"/>
              </p:cNvSpPr>
              <p:nvPr/>
            </p:nvSpPr>
            <p:spPr bwMode="auto">
              <a:xfrm>
                <a:off x="913" y="3578"/>
                <a:ext cx="12" cy="14"/>
              </a:xfrm>
              <a:custGeom>
                <a:avLst/>
                <a:gdLst/>
                <a:ahLst/>
                <a:cxnLst>
                  <a:cxn ang="0">
                    <a:pos x="21" y="34"/>
                  </a:cxn>
                  <a:cxn ang="0">
                    <a:pos x="12" y="23"/>
                  </a:cxn>
                  <a:cxn ang="0">
                    <a:pos x="40" y="23"/>
                  </a:cxn>
                  <a:cxn ang="0">
                    <a:pos x="40" y="22"/>
                  </a:cxn>
                  <a:cxn ang="0">
                    <a:pos x="20" y="0"/>
                  </a:cxn>
                  <a:cxn ang="0">
                    <a:pos x="0" y="22"/>
                  </a:cxn>
                  <a:cxn ang="0">
                    <a:pos x="20" y="43"/>
                  </a:cxn>
                  <a:cxn ang="0">
                    <a:pos x="39" y="30"/>
                  </a:cxn>
                  <a:cxn ang="0">
                    <a:pos x="27" y="30"/>
                  </a:cxn>
                  <a:cxn ang="0">
                    <a:pos x="21" y="34"/>
                  </a:cxn>
                  <a:cxn ang="0">
                    <a:pos x="21" y="9"/>
                  </a:cxn>
                  <a:cxn ang="0">
                    <a:pos x="29" y="16"/>
                  </a:cxn>
                  <a:cxn ang="0">
                    <a:pos x="12" y="16"/>
                  </a:cxn>
                  <a:cxn ang="0">
                    <a:pos x="21" y="9"/>
                  </a:cxn>
                </a:cxnLst>
                <a:rect l="0" t="0" r="r" b="b"/>
                <a:pathLst>
                  <a:path w="40" h="43">
                    <a:moveTo>
                      <a:pt x="21" y="34"/>
                    </a:moveTo>
                    <a:cubicBezTo>
                      <a:pt x="16" y="34"/>
                      <a:pt x="12" y="29"/>
                      <a:pt x="12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2"/>
                      <a:pt x="40" y="22"/>
                    </a:cubicBezTo>
                    <a:cubicBezTo>
                      <a:pt x="40" y="10"/>
                      <a:pt x="31" y="0"/>
                      <a:pt x="20" y="0"/>
                    </a:cubicBezTo>
                    <a:cubicBezTo>
                      <a:pt x="9" y="0"/>
                      <a:pt x="0" y="10"/>
                      <a:pt x="0" y="22"/>
                    </a:cubicBezTo>
                    <a:cubicBezTo>
                      <a:pt x="0" y="34"/>
                      <a:pt x="9" y="43"/>
                      <a:pt x="20" y="43"/>
                    </a:cubicBezTo>
                    <a:cubicBezTo>
                      <a:pt x="29" y="43"/>
                      <a:pt x="36" y="38"/>
                      <a:pt x="39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2"/>
                      <a:pt x="23" y="34"/>
                      <a:pt x="21" y="34"/>
                    </a:cubicBezTo>
                    <a:close/>
                    <a:moveTo>
                      <a:pt x="21" y="9"/>
                    </a:moveTo>
                    <a:cubicBezTo>
                      <a:pt x="24" y="9"/>
                      <a:pt x="27" y="12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2"/>
                      <a:pt x="17" y="9"/>
                      <a:pt x="21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81" name="Freeform 176"/>
              <p:cNvSpPr>
                <a:spLocks noEditPoints="1"/>
              </p:cNvSpPr>
              <p:nvPr/>
            </p:nvSpPr>
            <p:spPr bwMode="auto">
              <a:xfrm>
                <a:off x="999" y="3445"/>
                <a:ext cx="18" cy="17"/>
              </a:xfrm>
              <a:custGeom>
                <a:avLst/>
                <a:gdLst/>
                <a:ahLst/>
                <a:cxnLst>
                  <a:cxn ang="0">
                    <a:pos x="6" y="29"/>
                  </a:cxn>
                  <a:cxn ang="0">
                    <a:pos x="29" y="5"/>
                  </a:cxn>
                  <a:cxn ang="0">
                    <a:pos x="53" y="29"/>
                  </a:cxn>
                  <a:cxn ang="0">
                    <a:pos x="29" y="54"/>
                  </a:cxn>
                  <a:cxn ang="0">
                    <a:pos x="6" y="29"/>
                  </a:cxn>
                  <a:cxn ang="0">
                    <a:pos x="29" y="58"/>
                  </a:cxn>
                  <a:cxn ang="0">
                    <a:pos x="59" y="29"/>
                  </a:cxn>
                  <a:cxn ang="0">
                    <a:pos x="29" y="0"/>
                  </a:cxn>
                  <a:cxn ang="0">
                    <a:pos x="0" y="29"/>
                  </a:cxn>
                  <a:cxn ang="0">
                    <a:pos x="29" y="58"/>
                  </a:cxn>
                  <a:cxn ang="0">
                    <a:pos x="23" y="32"/>
                  </a:cxn>
                  <a:cxn ang="0">
                    <a:pos x="29" y="32"/>
                  </a:cxn>
                  <a:cxn ang="0">
                    <a:pos x="38" y="46"/>
                  </a:cxn>
                  <a:cxn ang="0">
                    <a:pos x="44" y="46"/>
                  </a:cxn>
                  <a:cxn ang="0">
                    <a:pos x="34" y="31"/>
                  </a:cxn>
                  <a:cxn ang="0">
                    <a:pos x="43" y="22"/>
                  </a:cxn>
                  <a:cxn ang="0">
                    <a:pos x="31" y="13"/>
                  </a:cxn>
                  <a:cxn ang="0">
                    <a:pos x="18" y="13"/>
                  </a:cxn>
                  <a:cxn ang="0">
                    <a:pos x="18" y="46"/>
                  </a:cxn>
                  <a:cxn ang="0">
                    <a:pos x="23" y="46"/>
                  </a:cxn>
                  <a:cxn ang="0">
                    <a:pos x="23" y="32"/>
                  </a:cxn>
                  <a:cxn ang="0">
                    <a:pos x="23" y="27"/>
                  </a:cxn>
                  <a:cxn ang="0">
                    <a:pos x="23" y="17"/>
                  </a:cxn>
                  <a:cxn ang="0">
                    <a:pos x="30" y="17"/>
                  </a:cxn>
                  <a:cxn ang="0">
                    <a:pos x="38" y="22"/>
                  </a:cxn>
                  <a:cxn ang="0">
                    <a:pos x="29" y="27"/>
                  </a:cxn>
                  <a:cxn ang="0">
                    <a:pos x="23" y="27"/>
                  </a:cxn>
                </a:cxnLst>
                <a:rect l="0" t="0" r="r" b="b"/>
                <a:pathLst>
                  <a:path w="59" h="58">
                    <a:moveTo>
                      <a:pt x="6" y="29"/>
                    </a:moveTo>
                    <a:cubicBezTo>
                      <a:pt x="6" y="16"/>
                      <a:pt x="16" y="5"/>
                      <a:pt x="29" y="5"/>
                    </a:cubicBezTo>
                    <a:cubicBezTo>
                      <a:pt x="43" y="5"/>
                      <a:pt x="53" y="16"/>
                      <a:pt x="53" y="29"/>
                    </a:cubicBezTo>
                    <a:cubicBezTo>
                      <a:pt x="53" y="43"/>
                      <a:pt x="43" y="54"/>
                      <a:pt x="29" y="54"/>
                    </a:cubicBezTo>
                    <a:cubicBezTo>
                      <a:pt x="16" y="54"/>
                      <a:pt x="6" y="43"/>
                      <a:pt x="6" y="29"/>
                    </a:cubicBezTo>
                    <a:close/>
                    <a:moveTo>
                      <a:pt x="29" y="58"/>
                    </a:moveTo>
                    <a:cubicBezTo>
                      <a:pt x="45" y="58"/>
                      <a:pt x="59" y="46"/>
                      <a:pt x="59" y="29"/>
                    </a:cubicBezTo>
                    <a:cubicBezTo>
                      <a:pt x="59" y="13"/>
                      <a:pt x="4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6"/>
                      <a:pt x="13" y="58"/>
                      <a:pt x="29" y="58"/>
                    </a:cubicBezTo>
                    <a:close/>
                    <a:moveTo>
                      <a:pt x="23" y="32"/>
                    </a:moveTo>
                    <a:cubicBezTo>
                      <a:pt x="29" y="32"/>
                      <a:pt x="29" y="32"/>
                      <a:pt x="29" y="32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9" y="31"/>
                      <a:pt x="43" y="28"/>
                      <a:pt x="43" y="22"/>
                    </a:cubicBezTo>
                    <a:cubicBezTo>
                      <a:pt x="43" y="16"/>
                      <a:pt x="39" y="13"/>
                      <a:pt x="31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2"/>
                      <a:pt x="23" y="32"/>
                      <a:pt x="23" y="32"/>
                    </a:cubicBezTo>
                    <a:close/>
                    <a:moveTo>
                      <a:pt x="23" y="2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4" y="17"/>
                      <a:pt x="38" y="18"/>
                      <a:pt x="38" y="22"/>
                    </a:cubicBezTo>
                    <a:cubicBezTo>
                      <a:pt x="38" y="27"/>
                      <a:pt x="34" y="27"/>
                      <a:pt x="29" y="27"/>
                    </a:cubicBezTo>
                    <a:cubicBezTo>
                      <a:pt x="23" y="27"/>
                      <a:pt x="23" y="27"/>
                      <a:pt x="23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82" name="Freeform 177"/>
              <p:cNvSpPr>
                <a:spLocks/>
              </p:cNvSpPr>
              <p:nvPr/>
            </p:nvSpPr>
            <p:spPr bwMode="auto">
              <a:xfrm>
                <a:off x="819" y="3445"/>
                <a:ext cx="70" cy="105"/>
              </a:xfrm>
              <a:custGeom>
                <a:avLst/>
                <a:gdLst/>
                <a:ahLst/>
                <a:cxnLst>
                  <a:cxn ang="0">
                    <a:pos x="220" y="0"/>
                  </a:cxn>
                  <a:cxn ang="0">
                    <a:pos x="36" y="0"/>
                  </a:cxn>
                  <a:cxn ang="0">
                    <a:pos x="0" y="37"/>
                  </a:cxn>
                  <a:cxn ang="0">
                    <a:pos x="0" y="307"/>
                  </a:cxn>
                  <a:cxn ang="0">
                    <a:pos x="36" y="343"/>
                  </a:cxn>
                  <a:cxn ang="0">
                    <a:pos x="213" y="343"/>
                  </a:cxn>
                  <a:cxn ang="0">
                    <a:pos x="223" y="316"/>
                  </a:cxn>
                  <a:cxn ang="0">
                    <a:pos x="113" y="168"/>
                  </a:cxn>
                  <a:cxn ang="0">
                    <a:pos x="211" y="24"/>
                  </a:cxn>
                  <a:cxn ang="0">
                    <a:pos x="220" y="0"/>
                  </a:cxn>
                </a:cxnLst>
                <a:rect l="0" t="0" r="r" b="b"/>
                <a:pathLst>
                  <a:path w="223" h="343">
                    <a:moveTo>
                      <a:pt x="22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7"/>
                      <a:pt x="0" y="37"/>
                    </a:cubicBezTo>
                    <a:cubicBezTo>
                      <a:pt x="0" y="307"/>
                      <a:pt x="0" y="307"/>
                      <a:pt x="0" y="307"/>
                    </a:cubicBezTo>
                    <a:cubicBezTo>
                      <a:pt x="0" y="327"/>
                      <a:pt x="16" y="343"/>
                      <a:pt x="36" y="343"/>
                    </a:cubicBezTo>
                    <a:cubicBezTo>
                      <a:pt x="213" y="343"/>
                      <a:pt x="213" y="343"/>
                      <a:pt x="213" y="343"/>
                    </a:cubicBezTo>
                    <a:cubicBezTo>
                      <a:pt x="223" y="316"/>
                      <a:pt x="223" y="316"/>
                      <a:pt x="223" y="316"/>
                    </a:cubicBezTo>
                    <a:cubicBezTo>
                      <a:pt x="160" y="301"/>
                      <a:pt x="113" y="241"/>
                      <a:pt x="113" y="168"/>
                    </a:cubicBezTo>
                    <a:cubicBezTo>
                      <a:pt x="113" y="101"/>
                      <a:pt x="154" y="43"/>
                      <a:pt x="211" y="24"/>
                    </a:cubicBezTo>
                    <a:cubicBezTo>
                      <a:pt x="220" y="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rgbClr val="0A357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83" name="Freeform 178"/>
              <p:cNvSpPr>
                <a:spLocks/>
              </p:cNvSpPr>
              <p:nvPr/>
            </p:nvSpPr>
            <p:spPr bwMode="auto">
              <a:xfrm>
                <a:off x="909" y="3445"/>
                <a:ext cx="81" cy="105"/>
              </a:xfrm>
              <a:custGeom>
                <a:avLst/>
                <a:gdLst/>
                <a:ahLst/>
                <a:cxnLst>
                  <a:cxn ang="0">
                    <a:pos x="8" y="319"/>
                  </a:cxn>
                  <a:cxn ang="0">
                    <a:pos x="147" y="171"/>
                  </a:cxn>
                  <a:cxn ang="0">
                    <a:pos x="8" y="24"/>
                  </a:cxn>
                  <a:cxn ang="0">
                    <a:pos x="0" y="24"/>
                  </a:cxn>
                  <a:cxn ang="0">
                    <a:pos x="7" y="0"/>
                  </a:cxn>
                  <a:cxn ang="0">
                    <a:pos x="228" y="0"/>
                  </a:cxn>
                  <a:cxn ang="0">
                    <a:pos x="263" y="37"/>
                  </a:cxn>
                  <a:cxn ang="0">
                    <a:pos x="263" y="307"/>
                  </a:cxn>
                  <a:cxn ang="0">
                    <a:pos x="228" y="343"/>
                  </a:cxn>
                  <a:cxn ang="0">
                    <a:pos x="0" y="343"/>
                  </a:cxn>
                  <a:cxn ang="0">
                    <a:pos x="8" y="319"/>
                  </a:cxn>
                </a:cxnLst>
                <a:rect l="0" t="0" r="r" b="b"/>
                <a:pathLst>
                  <a:path w="263" h="343">
                    <a:moveTo>
                      <a:pt x="8" y="319"/>
                    </a:moveTo>
                    <a:cubicBezTo>
                      <a:pt x="85" y="319"/>
                      <a:pt x="147" y="253"/>
                      <a:pt x="147" y="171"/>
                    </a:cubicBezTo>
                    <a:cubicBezTo>
                      <a:pt x="147" y="90"/>
                      <a:pt x="85" y="24"/>
                      <a:pt x="8" y="24"/>
                    </a:cubicBezTo>
                    <a:cubicBezTo>
                      <a:pt x="5" y="24"/>
                      <a:pt x="2" y="24"/>
                      <a:pt x="0" y="2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28" y="0"/>
                      <a:pt x="228" y="0"/>
                      <a:pt x="228" y="0"/>
                    </a:cubicBezTo>
                    <a:cubicBezTo>
                      <a:pt x="247" y="0"/>
                      <a:pt x="263" y="17"/>
                      <a:pt x="263" y="37"/>
                    </a:cubicBezTo>
                    <a:cubicBezTo>
                      <a:pt x="263" y="307"/>
                      <a:pt x="263" y="307"/>
                      <a:pt x="263" y="307"/>
                    </a:cubicBezTo>
                    <a:cubicBezTo>
                      <a:pt x="263" y="327"/>
                      <a:pt x="247" y="343"/>
                      <a:pt x="228" y="343"/>
                    </a:cubicBezTo>
                    <a:cubicBezTo>
                      <a:pt x="0" y="343"/>
                      <a:pt x="0" y="343"/>
                      <a:pt x="0" y="343"/>
                    </a:cubicBezTo>
                    <a:cubicBezTo>
                      <a:pt x="8" y="319"/>
                      <a:pt x="8" y="319"/>
                      <a:pt x="8" y="319"/>
                    </a:cubicBezTo>
                    <a:close/>
                  </a:path>
                </a:pathLst>
              </a:custGeom>
              <a:solidFill>
                <a:srgbClr val="0A357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84" name="Freeform 179"/>
              <p:cNvSpPr>
                <a:spLocks noEditPoints="1"/>
              </p:cNvSpPr>
              <p:nvPr/>
            </p:nvSpPr>
            <p:spPr bwMode="auto">
              <a:xfrm>
                <a:off x="890" y="3476"/>
                <a:ext cx="54" cy="74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86" y="0"/>
                  </a:cxn>
                  <a:cxn ang="0">
                    <a:pos x="0" y="240"/>
                  </a:cxn>
                  <a:cxn ang="0">
                    <a:pos x="37" y="240"/>
                  </a:cxn>
                  <a:cxn ang="0">
                    <a:pos x="74" y="137"/>
                  </a:cxn>
                  <a:cxn ang="0">
                    <a:pos x="111" y="137"/>
                  </a:cxn>
                  <a:cxn ang="0">
                    <a:pos x="133" y="123"/>
                  </a:cxn>
                  <a:cxn ang="0">
                    <a:pos x="167" y="27"/>
                  </a:cxn>
                  <a:cxn ang="0">
                    <a:pos x="146" y="0"/>
                  </a:cxn>
                  <a:cxn ang="0">
                    <a:pos x="99" y="118"/>
                  </a:cxn>
                  <a:cxn ang="0">
                    <a:pos x="81" y="118"/>
                  </a:cxn>
                  <a:cxn ang="0">
                    <a:pos x="115" y="20"/>
                  </a:cxn>
                  <a:cxn ang="0">
                    <a:pos x="134" y="20"/>
                  </a:cxn>
                  <a:cxn ang="0">
                    <a:pos x="99" y="118"/>
                  </a:cxn>
                </a:cxnLst>
                <a:rect l="0" t="0" r="r" b="b"/>
                <a:pathLst>
                  <a:path w="174" h="240">
                    <a:moveTo>
                      <a:pt x="146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37" y="240"/>
                      <a:pt x="37" y="240"/>
                      <a:pt x="37" y="240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9" y="137"/>
                      <a:pt x="129" y="135"/>
                      <a:pt x="133" y="123"/>
                    </a:cubicBezTo>
                    <a:cubicBezTo>
                      <a:pt x="138" y="111"/>
                      <a:pt x="161" y="47"/>
                      <a:pt x="167" y="27"/>
                    </a:cubicBezTo>
                    <a:cubicBezTo>
                      <a:pt x="174" y="8"/>
                      <a:pt x="158" y="0"/>
                      <a:pt x="146" y="0"/>
                    </a:cubicBezTo>
                    <a:close/>
                    <a:moveTo>
                      <a:pt x="99" y="118"/>
                    </a:moveTo>
                    <a:cubicBezTo>
                      <a:pt x="81" y="118"/>
                      <a:pt x="81" y="118"/>
                      <a:pt x="81" y="118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34" y="20"/>
                      <a:pt x="134" y="20"/>
                      <a:pt x="134" y="20"/>
                    </a:cubicBezTo>
                    <a:cubicBezTo>
                      <a:pt x="99" y="118"/>
                      <a:pt x="99" y="118"/>
                      <a:pt x="99" y="118"/>
                    </a:cubicBezTo>
                    <a:close/>
                  </a:path>
                </a:pathLst>
              </a:custGeom>
              <a:solidFill>
                <a:srgbClr val="0A357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85" name="Freeform 180"/>
              <p:cNvSpPr>
                <a:spLocks/>
              </p:cNvSpPr>
              <p:nvPr/>
            </p:nvSpPr>
            <p:spPr bwMode="auto">
              <a:xfrm>
                <a:off x="867" y="3445"/>
                <a:ext cx="42" cy="72"/>
              </a:xfrm>
              <a:custGeom>
                <a:avLst/>
                <a:gdLst/>
                <a:ahLst/>
                <a:cxnLst>
                  <a:cxn ang="0">
                    <a:pos x="129" y="134"/>
                  </a:cxn>
                  <a:cxn ang="0">
                    <a:pos x="92" y="237"/>
                  </a:cxn>
                  <a:cxn ang="0">
                    <a:pos x="56" y="237"/>
                  </a:cxn>
                  <a:cxn ang="0">
                    <a:pos x="96" y="124"/>
                  </a:cxn>
                  <a:cxn ang="0">
                    <a:pos x="77" y="124"/>
                  </a:cxn>
                  <a:cxn ang="0">
                    <a:pos x="37" y="237"/>
                  </a:cxn>
                  <a:cxn ang="0">
                    <a:pos x="0" y="237"/>
                  </a:cxn>
                  <a:cxn ang="0">
                    <a:pos x="84" y="0"/>
                  </a:cxn>
                  <a:cxn ang="0">
                    <a:pos x="121" y="0"/>
                  </a:cxn>
                  <a:cxn ang="0">
                    <a:pos x="84" y="104"/>
                  </a:cxn>
                  <a:cxn ang="0">
                    <a:pos x="109" y="104"/>
                  </a:cxn>
                  <a:cxn ang="0">
                    <a:pos x="129" y="134"/>
                  </a:cxn>
                </a:cxnLst>
                <a:rect l="0" t="0" r="r" b="b"/>
                <a:pathLst>
                  <a:path w="134" h="237">
                    <a:moveTo>
                      <a:pt x="129" y="134"/>
                    </a:moveTo>
                    <a:cubicBezTo>
                      <a:pt x="92" y="237"/>
                      <a:pt x="92" y="237"/>
                      <a:pt x="92" y="237"/>
                    </a:cubicBezTo>
                    <a:cubicBezTo>
                      <a:pt x="56" y="237"/>
                      <a:pt x="56" y="237"/>
                      <a:pt x="56" y="237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77" y="124"/>
                      <a:pt x="77" y="124"/>
                      <a:pt x="77" y="124"/>
                    </a:cubicBezTo>
                    <a:cubicBezTo>
                      <a:pt x="37" y="237"/>
                      <a:pt x="37" y="237"/>
                      <a:pt x="37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27" y="104"/>
                      <a:pt x="134" y="119"/>
                      <a:pt x="129" y="134"/>
                    </a:cubicBezTo>
                    <a:close/>
                  </a:path>
                </a:pathLst>
              </a:custGeom>
              <a:solidFill>
                <a:srgbClr val="0A357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pic>
          <p:nvPicPr>
            <p:cNvPr id="171" name="Picture 181" descr="aixl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53" y="3840"/>
              <a:ext cx="179" cy="133"/>
            </a:xfrm>
            <a:prstGeom prst="rect">
              <a:avLst/>
            </a:prstGeom>
            <a:noFill/>
          </p:spPr>
        </p:pic>
        <p:pic>
          <p:nvPicPr>
            <p:cNvPr id="172" name="Picture 18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468" y="3812"/>
              <a:ext cx="198" cy="1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173" name="Rectangle 183"/>
            <p:cNvSpPr>
              <a:spLocks noChangeArrowheads="1"/>
            </p:cNvSpPr>
            <p:nvPr/>
          </p:nvSpPr>
          <p:spPr bwMode="auto">
            <a:xfrm>
              <a:off x="3229" y="3588"/>
              <a:ext cx="690" cy="1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125" b="1">
                  <a:solidFill>
                    <a:schemeClr val="hlink"/>
                  </a:solidFill>
                  <a:cs typeface="Arial" charset="0"/>
                </a:rPr>
                <a:t>Servers</a:t>
              </a:r>
            </a:p>
          </p:txBody>
        </p:sp>
      </p:grpSp>
      <p:grpSp>
        <p:nvGrpSpPr>
          <p:cNvPr id="86" name="Group 184"/>
          <p:cNvGrpSpPr>
            <a:grpSpLocks/>
          </p:cNvGrpSpPr>
          <p:nvPr/>
        </p:nvGrpSpPr>
        <p:grpSpPr bwMode="auto">
          <a:xfrm>
            <a:off x="5820898" y="3742780"/>
            <a:ext cx="1607344" cy="602456"/>
            <a:chOff x="4291" y="3546"/>
            <a:chExt cx="1350" cy="506"/>
          </a:xfrm>
        </p:grpSpPr>
        <p:sp>
          <p:nvSpPr>
            <p:cNvPr id="187" name="Rectangle 185"/>
            <p:cNvSpPr>
              <a:spLocks noChangeArrowheads="1"/>
            </p:cNvSpPr>
            <p:nvPr/>
          </p:nvSpPr>
          <p:spPr bwMode="auto">
            <a:xfrm>
              <a:off x="4291" y="3546"/>
              <a:ext cx="1350" cy="506"/>
            </a:xfrm>
            <a:prstGeom prst="rect">
              <a:avLst/>
            </a:prstGeom>
            <a:gradFill rotWithShape="1">
              <a:gsLst>
                <a:gs pos="0">
                  <a:srgbClr val="BEBCB2">
                    <a:gamma/>
                    <a:tint val="45098"/>
                    <a:invGamma/>
                  </a:srgbClr>
                </a:gs>
                <a:gs pos="100000">
                  <a:srgbClr val="BEBCB2"/>
                </a:gs>
              </a:gsLst>
              <a:lin ang="5400000" scaled="1"/>
            </a:gradFill>
            <a:ln w="9525" algn="ctr">
              <a:solidFill>
                <a:srgbClr val="9A91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 sz="1050"/>
            </a:p>
          </p:txBody>
        </p:sp>
        <p:pic>
          <p:nvPicPr>
            <p:cNvPr id="188" name="Picture 186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811" y="3866"/>
              <a:ext cx="343" cy="81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189" name="Picture 187" descr="xenlogo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17" y="3855"/>
              <a:ext cx="214" cy="102"/>
            </a:xfrm>
            <a:prstGeom prst="rect">
              <a:avLst/>
            </a:prstGeom>
            <a:noFill/>
          </p:spPr>
        </p:pic>
        <p:grpSp>
          <p:nvGrpSpPr>
            <p:cNvPr id="87" name="Group 188"/>
            <p:cNvGrpSpPr>
              <a:grpSpLocks/>
            </p:cNvGrpSpPr>
            <p:nvPr/>
          </p:nvGrpSpPr>
          <p:grpSpPr bwMode="auto">
            <a:xfrm>
              <a:off x="5335" y="3864"/>
              <a:ext cx="171" cy="85"/>
              <a:chOff x="885" y="144"/>
              <a:chExt cx="1515" cy="755"/>
            </a:xfrm>
          </p:grpSpPr>
          <p:sp>
            <p:nvSpPr>
              <p:cNvPr id="192" name="Freeform 189"/>
              <p:cNvSpPr>
                <a:spLocks/>
              </p:cNvSpPr>
              <p:nvPr/>
            </p:nvSpPr>
            <p:spPr bwMode="auto">
              <a:xfrm>
                <a:off x="887" y="144"/>
                <a:ext cx="104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4" y="0"/>
                  </a:cxn>
                  <a:cxn ang="0">
                    <a:pos x="104" y="97"/>
                  </a:cxn>
                  <a:cxn ang="0">
                    <a:pos x="0" y="9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4" h="97">
                    <a:moveTo>
                      <a:pt x="0" y="0"/>
                    </a:moveTo>
                    <a:lnTo>
                      <a:pt x="104" y="0"/>
                    </a:lnTo>
                    <a:lnTo>
                      <a:pt x="104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93" name="Freeform 190"/>
              <p:cNvSpPr>
                <a:spLocks/>
              </p:cNvSpPr>
              <p:nvPr/>
            </p:nvSpPr>
            <p:spPr bwMode="auto">
              <a:xfrm>
                <a:off x="885" y="295"/>
                <a:ext cx="106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6" y="0"/>
                  </a:cxn>
                  <a:cxn ang="0">
                    <a:pos x="106" y="415"/>
                  </a:cxn>
                  <a:cxn ang="0">
                    <a:pos x="0" y="415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6" h="415">
                    <a:moveTo>
                      <a:pt x="0" y="0"/>
                    </a:moveTo>
                    <a:lnTo>
                      <a:pt x="106" y="0"/>
                    </a:lnTo>
                    <a:lnTo>
                      <a:pt x="106" y="415"/>
                    </a:lnTo>
                    <a:lnTo>
                      <a:pt x="0" y="4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94" name="Freeform 191"/>
              <p:cNvSpPr>
                <a:spLocks noEditPoints="1"/>
              </p:cNvSpPr>
              <p:nvPr/>
            </p:nvSpPr>
            <p:spPr bwMode="auto">
              <a:xfrm>
                <a:off x="1454" y="144"/>
                <a:ext cx="757" cy="755"/>
              </a:xfrm>
              <a:custGeom>
                <a:avLst/>
                <a:gdLst/>
                <a:ahLst/>
                <a:cxnLst>
                  <a:cxn ang="0">
                    <a:pos x="186" y="167"/>
                  </a:cxn>
                  <a:cxn ang="0">
                    <a:pos x="226" y="205"/>
                  </a:cxn>
                  <a:cxn ang="0">
                    <a:pos x="145" y="205"/>
                  </a:cxn>
                  <a:cxn ang="0">
                    <a:pos x="186" y="167"/>
                  </a:cxn>
                  <a:cxn ang="0">
                    <a:pos x="320" y="240"/>
                  </a:cxn>
                  <a:cxn ang="0">
                    <a:pos x="320" y="0"/>
                  </a:cxn>
                  <a:cxn ang="0">
                    <a:pos x="276" y="0"/>
                  </a:cxn>
                  <a:cxn ang="0">
                    <a:pos x="276" y="213"/>
                  </a:cxn>
                  <a:cxn ang="0">
                    <a:pos x="272" y="213"/>
                  </a:cxn>
                  <a:cxn ang="0">
                    <a:pos x="186" y="131"/>
                  </a:cxn>
                  <a:cxn ang="0">
                    <a:pos x="98" y="206"/>
                  </a:cxn>
                  <a:cxn ang="0">
                    <a:pos x="96" y="206"/>
                  </a:cxn>
                  <a:cxn ang="0">
                    <a:pos x="74" y="183"/>
                  </a:cxn>
                  <a:cxn ang="0">
                    <a:pos x="74" y="98"/>
                  </a:cxn>
                  <a:cxn ang="0">
                    <a:pos x="106" y="98"/>
                  </a:cxn>
                  <a:cxn ang="0">
                    <a:pos x="106" y="63"/>
                  </a:cxn>
                  <a:cxn ang="0">
                    <a:pos x="72" y="63"/>
                  </a:cxn>
                  <a:cxn ang="0">
                    <a:pos x="72" y="0"/>
                  </a:cxn>
                  <a:cxn ang="0">
                    <a:pos x="30" y="0"/>
                  </a:cxn>
                  <a:cxn ang="0">
                    <a:pos x="30" y="63"/>
                  </a:cxn>
                  <a:cxn ang="0">
                    <a:pos x="0" y="63"/>
                  </a:cxn>
                  <a:cxn ang="0">
                    <a:pos x="0" y="98"/>
                  </a:cxn>
                  <a:cxn ang="0">
                    <a:pos x="28" y="98"/>
                  </a:cxn>
                  <a:cxn ang="0">
                    <a:pos x="28" y="196"/>
                  </a:cxn>
                  <a:cxn ang="0">
                    <a:pos x="72" y="242"/>
                  </a:cxn>
                  <a:cxn ang="0">
                    <a:pos x="98" y="242"/>
                  </a:cxn>
                  <a:cxn ang="0">
                    <a:pos x="186" y="320"/>
                  </a:cxn>
                  <a:cxn ang="0">
                    <a:pos x="267" y="259"/>
                  </a:cxn>
                  <a:cxn ang="0">
                    <a:pos x="222" y="259"/>
                  </a:cxn>
                  <a:cxn ang="0">
                    <a:pos x="186" y="282"/>
                  </a:cxn>
                  <a:cxn ang="0">
                    <a:pos x="145" y="240"/>
                  </a:cxn>
                  <a:cxn ang="0">
                    <a:pos x="320" y="240"/>
                  </a:cxn>
                </a:cxnLst>
                <a:rect l="0" t="0" r="r" b="b"/>
                <a:pathLst>
                  <a:path w="320" h="320">
                    <a:moveTo>
                      <a:pt x="186" y="167"/>
                    </a:moveTo>
                    <a:cubicBezTo>
                      <a:pt x="207" y="167"/>
                      <a:pt x="224" y="181"/>
                      <a:pt x="226" y="205"/>
                    </a:cubicBezTo>
                    <a:cubicBezTo>
                      <a:pt x="145" y="205"/>
                      <a:pt x="145" y="205"/>
                      <a:pt x="145" y="205"/>
                    </a:cubicBezTo>
                    <a:cubicBezTo>
                      <a:pt x="147" y="183"/>
                      <a:pt x="162" y="167"/>
                      <a:pt x="186" y="167"/>
                    </a:cubicBezTo>
                    <a:close/>
                    <a:moveTo>
                      <a:pt x="320" y="24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6" y="213"/>
                      <a:pt x="276" y="213"/>
                      <a:pt x="276" y="213"/>
                    </a:cubicBezTo>
                    <a:cubicBezTo>
                      <a:pt x="272" y="213"/>
                      <a:pt x="272" y="213"/>
                      <a:pt x="272" y="213"/>
                    </a:cubicBezTo>
                    <a:cubicBezTo>
                      <a:pt x="267" y="167"/>
                      <a:pt x="232" y="131"/>
                      <a:pt x="186" y="131"/>
                    </a:cubicBezTo>
                    <a:cubicBezTo>
                      <a:pt x="140" y="131"/>
                      <a:pt x="104" y="164"/>
                      <a:pt x="98" y="206"/>
                    </a:cubicBezTo>
                    <a:cubicBezTo>
                      <a:pt x="96" y="206"/>
                      <a:pt x="96" y="206"/>
                      <a:pt x="96" y="206"/>
                    </a:cubicBezTo>
                    <a:cubicBezTo>
                      <a:pt x="80" y="206"/>
                      <a:pt x="74" y="200"/>
                      <a:pt x="74" y="183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6" y="63"/>
                      <a:pt x="106" y="63"/>
                      <a:pt x="106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196"/>
                      <a:pt x="28" y="196"/>
                      <a:pt x="28" y="196"/>
                    </a:cubicBezTo>
                    <a:cubicBezTo>
                      <a:pt x="28" y="232"/>
                      <a:pt x="45" y="242"/>
                      <a:pt x="72" y="242"/>
                    </a:cubicBezTo>
                    <a:cubicBezTo>
                      <a:pt x="83" y="242"/>
                      <a:pt x="98" y="242"/>
                      <a:pt x="98" y="242"/>
                    </a:cubicBezTo>
                    <a:cubicBezTo>
                      <a:pt x="105" y="290"/>
                      <a:pt x="146" y="320"/>
                      <a:pt x="186" y="320"/>
                    </a:cubicBezTo>
                    <a:cubicBezTo>
                      <a:pt x="225" y="320"/>
                      <a:pt x="259" y="295"/>
                      <a:pt x="267" y="259"/>
                    </a:cubicBezTo>
                    <a:cubicBezTo>
                      <a:pt x="222" y="259"/>
                      <a:pt x="222" y="259"/>
                      <a:pt x="222" y="259"/>
                    </a:cubicBezTo>
                    <a:cubicBezTo>
                      <a:pt x="216" y="273"/>
                      <a:pt x="204" y="282"/>
                      <a:pt x="186" y="282"/>
                    </a:cubicBezTo>
                    <a:cubicBezTo>
                      <a:pt x="159" y="282"/>
                      <a:pt x="147" y="257"/>
                      <a:pt x="145" y="240"/>
                    </a:cubicBezTo>
                    <a:cubicBezTo>
                      <a:pt x="320" y="240"/>
                      <a:pt x="320" y="240"/>
                      <a:pt x="320" y="240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95" name="Freeform 192"/>
              <p:cNvSpPr>
                <a:spLocks/>
              </p:cNvSpPr>
              <p:nvPr/>
            </p:nvSpPr>
            <p:spPr bwMode="auto">
              <a:xfrm>
                <a:off x="1067" y="285"/>
                <a:ext cx="369" cy="425"/>
              </a:xfrm>
              <a:custGeom>
                <a:avLst/>
                <a:gdLst/>
                <a:ahLst/>
                <a:cxnLst>
                  <a:cxn ang="0">
                    <a:pos x="49" y="59"/>
                  </a:cxn>
                  <a:cxn ang="0">
                    <a:pos x="79" y="41"/>
                  </a:cxn>
                  <a:cxn ang="0">
                    <a:pos x="111" y="80"/>
                  </a:cxn>
                  <a:cxn ang="0">
                    <a:pos x="111" y="180"/>
                  </a:cxn>
                  <a:cxn ang="0">
                    <a:pos x="156" y="180"/>
                  </a:cxn>
                  <a:cxn ang="0">
                    <a:pos x="156" y="71"/>
                  </a:cxn>
                  <a:cxn ang="0">
                    <a:pos x="153" y="40"/>
                  </a:cxn>
                  <a:cxn ang="0">
                    <a:pos x="95" y="0"/>
                  </a:cxn>
                  <a:cxn ang="0">
                    <a:pos x="46" y="29"/>
                  </a:cxn>
                  <a:cxn ang="0">
                    <a:pos x="45" y="29"/>
                  </a:cxn>
                  <a:cxn ang="0">
                    <a:pos x="45" y="29"/>
                  </a:cxn>
                  <a:cxn ang="0">
                    <a:pos x="45" y="4"/>
                  </a:cxn>
                  <a:cxn ang="0">
                    <a:pos x="0" y="4"/>
                  </a:cxn>
                  <a:cxn ang="0">
                    <a:pos x="0" y="180"/>
                  </a:cxn>
                  <a:cxn ang="0">
                    <a:pos x="45" y="180"/>
                  </a:cxn>
                  <a:cxn ang="0">
                    <a:pos x="45" y="84"/>
                  </a:cxn>
                  <a:cxn ang="0">
                    <a:pos x="49" y="59"/>
                  </a:cxn>
                </a:cxnLst>
                <a:rect l="0" t="0" r="r" b="b"/>
                <a:pathLst>
                  <a:path w="156" h="180">
                    <a:moveTo>
                      <a:pt x="49" y="59"/>
                    </a:moveTo>
                    <a:cubicBezTo>
                      <a:pt x="55" y="47"/>
                      <a:pt x="66" y="41"/>
                      <a:pt x="79" y="41"/>
                    </a:cubicBezTo>
                    <a:cubicBezTo>
                      <a:pt x="100" y="41"/>
                      <a:pt x="111" y="56"/>
                      <a:pt x="111" y="80"/>
                    </a:cubicBezTo>
                    <a:cubicBezTo>
                      <a:pt x="111" y="107"/>
                      <a:pt x="111" y="180"/>
                      <a:pt x="111" y="180"/>
                    </a:cubicBezTo>
                    <a:cubicBezTo>
                      <a:pt x="156" y="180"/>
                      <a:pt x="156" y="180"/>
                      <a:pt x="156" y="180"/>
                    </a:cubicBezTo>
                    <a:cubicBezTo>
                      <a:pt x="156" y="180"/>
                      <a:pt x="156" y="71"/>
                      <a:pt x="156" y="71"/>
                    </a:cubicBezTo>
                    <a:cubicBezTo>
                      <a:pt x="156" y="58"/>
                      <a:pt x="156" y="51"/>
                      <a:pt x="153" y="40"/>
                    </a:cubicBezTo>
                    <a:cubicBezTo>
                      <a:pt x="147" y="19"/>
                      <a:pt x="127" y="0"/>
                      <a:pt x="95" y="0"/>
                    </a:cubicBezTo>
                    <a:cubicBezTo>
                      <a:pt x="65" y="0"/>
                      <a:pt x="53" y="16"/>
                      <a:pt x="46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45" y="180"/>
                      <a:pt x="45" y="180"/>
                      <a:pt x="45" y="180"/>
                    </a:cubicBezTo>
                    <a:cubicBezTo>
                      <a:pt x="45" y="180"/>
                      <a:pt x="45" y="116"/>
                      <a:pt x="45" y="84"/>
                    </a:cubicBezTo>
                    <a:cubicBezTo>
                      <a:pt x="45" y="74"/>
                      <a:pt x="46" y="65"/>
                      <a:pt x="49" y="59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196" name="Freeform 193"/>
              <p:cNvSpPr>
                <a:spLocks noEditPoints="1"/>
              </p:cNvSpPr>
              <p:nvPr/>
            </p:nvSpPr>
            <p:spPr bwMode="auto">
              <a:xfrm>
                <a:off x="2288" y="602"/>
                <a:ext cx="112" cy="111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47" y="24"/>
                  </a:cxn>
                  <a:cxn ang="0">
                    <a:pos x="24" y="47"/>
                  </a:cxn>
                  <a:cxn ang="0">
                    <a:pos x="0" y="24"/>
                  </a:cxn>
                  <a:cxn ang="0">
                    <a:pos x="24" y="0"/>
                  </a:cxn>
                  <a:cxn ang="0">
                    <a:pos x="24" y="44"/>
                  </a:cxn>
                  <a:cxn ang="0">
                    <a:pos x="43" y="24"/>
                  </a:cxn>
                  <a:cxn ang="0">
                    <a:pos x="24" y="4"/>
                  </a:cxn>
                  <a:cxn ang="0">
                    <a:pos x="5" y="24"/>
                  </a:cxn>
                  <a:cxn ang="0">
                    <a:pos x="24" y="44"/>
                  </a:cxn>
                  <a:cxn ang="0">
                    <a:pos x="15" y="10"/>
                  </a:cxn>
                  <a:cxn ang="0">
                    <a:pos x="25" y="10"/>
                  </a:cxn>
                  <a:cxn ang="0">
                    <a:pos x="35" y="18"/>
                  </a:cxn>
                  <a:cxn ang="0">
                    <a:pos x="28" y="25"/>
                  </a:cxn>
                  <a:cxn ang="0">
                    <a:pos x="35" y="37"/>
                  </a:cxn>
                  <a:cxn ang="0">
                    <a:pos x="31" y="37"/>
                  </a:cxn>
                  <a:cxn ang="0">
                    <a:pos x="23" y="26"/>
                  </a:cxn>
                  <a:cxn ang="0">
                    <a:pos x="19" y="26"/>
                  </a:cxn>
                  <a:cxn ang="0">
                    <a:pos x="19" y="37"/>
                  </a:cxn>
                  <a:cxn ang="0">
                    <a:pos x="15" y="37"/>
                  </a:cxn>
                  <a:cxn ang="0">
                    <a:pos x="15" y="10"/>
                  </a:cxn>
                  <a:cxn ang="0">
                    <a:pos x="19" y="22"/>
                  </a:cxn>
                  <a:cxn ang="0">
                    <a:pos x="23" y="22"/>
                  </a:cxn>
                  <a:cxn ang="0">
                    <a:pos x="30" y="18"/>
                  </a:cxn>
                  <a:cxn ang="0">
                    <a:pos x="25" y="13"/>
                  </a:cxn>
                  <a:cxn ang="0">
                    <a:pos x="19" y="13"/>
                  </a:cxn>
                  <a:cxn ang="0">
                    <a:pos x="19" y="22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cubicBezTo>
                      <a:pt x="36" y="0"/>
                      <a:pt x="47" y="10"/>
                      <a:pt x="47" y="24"/>
                    </a:cubicBezTo>
                    <a:cubicBezTo>
                      <a:pt x="47" y="37"/>
                      <a:pt x="36" y="47"/>
                      <a:pt x="24" y="47"/>
                    </a:cubicBezTo>
                    <a:cubicBezTo>
                      <a:pt x="11" y="47"/>
                      <a:pt x="0" y="37"/>
                      <a:pt x="0" y="24"/>
                    </a:cubicBezTo>
                    <a:cubicBezTo>
                      <a:pt x="0" y="10"/>
                      <a:pt x="11" y="0"/>
                      <a:pt x="24" y="0"/>
                    </a:cubicBezTo>
                    <a:close/>
                    <a:moveTo>
                      <a:pt x="24" y="44"/>
                    </a:moveTo>
                    <a:cubicBezTo>
                      <a:pt x="35" y="44"/>
                      <a:pt x="43" y="35"/>
                      <a:pt x="43" y="24"/>
                    </a:cubicBezTo>
                    <a:cubicBezTo>
                      <a:pt x="43" y="12"/>
                      <a:pt x="35" y="4"/>
                      <a:pt x="24" y="4"/>
                    </a:cubicBezTo>
                    <a:cubicBezTo>
                      <a:pt x="13" y="4"/>
                      <a:pt x="5" y="12"/>
                      <a:pt x="5" y="24"/>
                    </a:cubicBezTo>
                    <a:cubicBezTo>
                      <a:pt x="5" y="35"/>
                      <a:pt x="13" y="44"/>
                      <a:pt x="24" y="44"/>
                    </a:cubicBezTo>
                    <a:close/>
                    <a:moveTo>
                      <a:pt x="15" y="10"/>
                    </a:moveTo>
                    <a:cubicBezTo>
                      <a:pt x="25" y="10"/>
                      <a:pt x="25" y="10"/>
                      <a:pt x="25" y="10"/>
                    </a:cubicBezTo>
                    <a:cubicBezTo>
                      <a:pt x="32" y="10"/>
                      <a:pt x="35" y="13"/>
                      <a:pt x="35" y="18"/>
                    </a:cubicBezTo>
                    <a:cubicBezTo>
                      <a:pt x="35" y="23"/>
                      <a:pt x="32" y="25"/>
                      <a:pt x="28" y="25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10"/>
                      <a:pt x="15" y="10"/>
                      <a:pt x="15" y="10"/>
                    </a:cubicBezTo>
                    <a:close/>
                    <a:moveTo>
                      <a:pt x="19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7" y="22"/>
                      <a:pt x="30" y="22"/>
                      <a:pt x="30" y="18"/>
                    </a:cubicBezTo>
                    <a:cubicBezTo>
                      <a:pt x="30" y="14"/>
                      <a:pt x="27" y="13"/>
                      <a:pt x="25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22"/>
                      <a:pt x="19" y="22"/>
                      <a:pt x="19" y="22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sp>
          <p:nvSpPr>
            <p:cNvPr id="191" name="Rectangle 194"/>
            <p:cNvSpPr>
              <a:spLocks noChangeArrowheads="1"/>
            </p:cNvSpPr>
            <p:nvPr/>
          </p:nvSpPr>
          <p:spPr bwMode="auto">
            <a:xfrm>
              <a:off x="4321" y="3588"/>
              <a:ext cx="1290" cy="1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125" b="1">
                  <a:solidFill>
                    <a:schemeClr val="hlink"/>
                  </a:solidFill>
                  <a:cs typeface="Arial" charset="0"/>
                </a:rPr>
                <a:t>Virtual Machines</a:t>
              </a:r>
            </a:p>
          </p:txBody>
        </p:sp>
      </p:grpSp>
      <p:grpSp>
        <p:nvGrpSpPr>
          <p:cNvPr id="88" name="Group 195"/>
          <p:cNvGrpSpPr>
            <a:grpSpLocks/>
          </p:cNvGrpSpPr>
          <p:nvPr/>
        </p:nvGrpSpPr>
        <p:grpSpPr bwMode="auto">
          <a:xfrm>
            <a:off x="850038" y="1384152"/>
            <a:ext cx="1616869" cy="2283619"/>
            <a:chOff x="116" y="1565"/>
            <a:chExt cx="1358" cy="1918"/>
          </a:xfrm>
        </p:grpSpPr>
        <p:sp>
          <p:nvSpPr>
            <p:cNvPr id="198" name="Rectangle 196"/>
            <p:cNvSpPr>
              <a:spLocks noChangeArrowheads="1"/>
            </p:cNvSpPr>
            <p:nvPr/>
          </p:nvSpPr>
          <p:spPr bwMode="auto">
            <a:xfrm>
              <a:off x="116" y="2014"/>
              <a:ext cx="1350" cy="1469"/>
            </a:xfrm>
            <a:prstGeom prst="rect">
              <a:avLst/>
            </a:prstGeom>
            <a:gradFill rotWithShape="1">
              <a:gsLst>
                <a:gs pos="0">
                  <a:srgbClr val="DFDED9">
                    <a:gamma/>
                    <a:tint val="34902"/>
                    <a:invGamma/>
                  </a:srgbClr>
                </a:gs>
                <a:gs pos="100000">
                  <a:srgbClr val="DFDED9"/>
                </a:gs>
              </a:gsLst>
              <a:lin ang="5400000" scaled="1"/>
            </a:gradFill>
            <a:ln w="9525" algn="ctr">
              <a:solidFill>
                <a:srgbClr val="9A91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199" name="Rectangle 197"/>
            <p:cNvSpPr>
              <a:spLocks noChangeArrowheads="1"/>
            </p:cNvSpPr>
            <p:nvPr/>
          </p:nvSpPr>
          <p:spPr bwMode="auto">
            <a:xfrm>
              <a:off x="116" y="1565"/>
              <a:ext cx="1350" cy="449"/>
            </a:xfrm>
            <a:prstGeom prst="rect">
              <a:avLst/>
            </a:prstGeom>
            <a:gradFill rotWithShape="1">
              <a:gsLst>
                <a:gs pos="0">
                  <a:srgbClr val="F27F1A">
                    <a:gamma/>
                    <a:tint val="63922"/>
                    <a:invGamma/>
                  </a:srgbClr>
                </a:gs>
                <a:gs pos="100000">
                  <a:srgbClr val="F27F1A"/>
                </a:gs>
              </a:gsLst>
              <a:lin ang="5400000" scaled="1"/>
            </a:gradFill>
            <a:ln w="9525" algn="ctr">
              <a:solidFill>
                <a:srgbClr val="9A91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200" name="Rectangle 198"/>
            <p:cNvSpPr>
              <a:spLocks noChangeArrowheads="1"/>
            </p:cNvSpPr>
            <p:nvPr/>
          </p:nvSpPr>
          <p:spPr bwMode="gray">
            <a:xfrm>
              <a:off x="395" y="1618"/>
              <a:ext cx="795" cy="3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 anchorCtr="1">
              <a:spAutoFit/>
            </a:bodyPr>
            <a:lstStyle/>
            <a:p>
              <a:pPr algn="ctr" ea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200" b="1">
                  <a:cs typeface="Arial" charset="0"/>
                </a:rPr>
                <a:t>Data </a:t>
              </a:r>
              <a:br>
                <a:rPr lang="en-US" sz="1200" b="1">
                  <a:cs typeface="Arial" charset="0"/>
                </a:rPr>
              </a:br>
              <a:r>
                <a:rPr lang="en-US" sz="1200" b="1">
                  <a:cs typeface="Arial" charset="0"/>
                </a:rPr>
                <a:t>Protection</a:t>
              </a:r>
            </a:p>
          </p:txBody>
        </p:sp>
        <p:sp>
          <p:nvSpPr>
            <p:cNvPr id="201" name="Rectangle 199"/>
            <p:cNvSpPr>
              <a:spLocks noChangeArrowheads="1"/>
            </p:cNvSpPr>
            <p:nvPr/>
          </p:nvSpPr>
          <p:spPr bwMode="auto">
            <a:xfrm>
              <a:off x="116" y="2098"/>
              <a:ext cx="1358" cy="1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Backup / Restore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Media management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Snapshot services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Disaster Recovery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Archiving</a:t>
              </a:r>
            </a:p>
          </p:txBody>
        </p:sp>
      </p:grpSp>
      <p:grpSp>
        <p:nvGrpSpPr>
          <p:cNvPr id="89" name="Group 200"/>
          <p:cNvGrpSpPr>
            <a:grpSpLocks/>
          </p:cNvGrpSpPr>
          <p:nvPr/>
        </p:nvGrpSpPr>
        <p:grpSpPr bwMode="auto">
          <a:xfrm>
            <a:off x="2506197" y="1384152"/>
            <a:ext cx="1700213" cy="2283619"/>
            <a:chOff x="1507" y="1565"/>
            <a:chExt cx="1428" cy="1918"/>
          </a:xfrm>
        </p:grpSpPr>
        <p:sp>
          <p:nvSpPr>
            <p:cNvPr id="203" name="Rectangle 201"/>
            <p:cNvSpPr>
              <a:spLocks noChangeArrowheads="1"/>
            </p:cNvSpPr>
            <p:nvPr/>
          </p:nvSpPr>
          <p:spPr bwMode="auto">
            <a:xfrm>
              <a:off x="1507" y="2014"/>
              <a:ext cx="1350" cy="1469"/>
            </a:xfrm>
            <a:prstGeom prst="rect">
              <a:avLst/>
            </a:prstGeom>
            <a:gradFill rotWithShape="1">
              <a:gsLst>
                <a:gs pos="0">
                  <a:srgbClr val="DFDED9">
                    <a:gamma/>
                    <a:tint val="34902"/>
                    <a:invGamma/>
                  </a:srgbClr>
                </a:gs>
                <a:gs pos="100000">
                  <a:srgbClr val="DFDED9"/>
                </a:gs>
              </a:gsLst>
              <a:lin ang="5400000" scaled="1"/>
            </a:gradFill>
            <a:ln w="9525" algn="ctr">
              <a:solidFill>
                <a:srgbClr val="9A91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204" name="Rectangle 202"/>
            <p:cNvSpPr>
              <a:spLocks noChangeArrowheads="1"/>
            </p:cNvSpPr>
            <p:nvPr/>
          </p:nvSpPr>
          <p:spPr bwMode="auto">
            <a:xfrm>
              <a:off x="1507" y="1565"/>
              <a:ext cx="1350" cy="449"/>
            </a:xfrm>
            <a:prstGeom prst="rect">
              <a:avLst/>
            </a:prstGeom>
            <a:gradFill rotWithShape="1">
              <a:gsLst>
                <a:gs pos="0">
                  <a:srgbClr val="678BA8">
                    <a:gamma/>
                    <a:tint val="63922"/>
                    <a:invGamma/>
                  </a:srgbClr>
                </a:gs>
                <a:gs pos="100000">
                  <a:srgbClr val="678BA8"/>
                </a:gs>
              </a:gsLst>
              <a:lin ang="5400000" scaled="1"/>
            </a:gradFill>
            <a:ln w="9525" algn="ctr">
              <a:solidFill>
                <a:srgbClr val="9A91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205" name="Rectangle 203"/>
            <p:cNvSpPr>
              <a:spLocks noChangeArrowheads="1"/>
            </p:cNvSpPr>
            <p:nvPr/>
          </p:nvSpPr>
          <p:spPr bwMode="gray">
            <a:xfrm>
              <a:off x="1710" y="1618"/>
              <a:ext cx="944" cy="3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 anchorCtr="1">
              <a:spAutoFit/>
            </a:bodyPr>
            <a:lstStyle/>
            <a:p>
              <a:pPr algn="ctr" ea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200" b="1">
                  <a:cs typeface="Arial" charset="0"/>
                </a:rPr>
                <a:t>Storage </a:t>
              </a:r>
              <a:br>
                <a:rPr lang="en-US" sz="1200" b="1">
                  <a:cs typeface="Arial" charset="0"/>
                </a:rPr>
              </a:br>
              <a:r>
                <a:rPr lang="en-US" sz="1200" b="1">
                  <a:cs typeface="Arial" charset="0"/>
                </a:rPr>
                <a:t>Management</a:t>
              </a:r>
            </a:p>
          </p:txBody>
        </p:sp>
        <p:sp>
          <p:nvSpPr>
            <p:cNvPr id="206" name="Rectangle 204"/>
            <p:cNvSpPr>
              <a:spLocks noChangeArrowheads="1"/>
            </p:cNvSpPr>
            <p:nvPr/>
          </p:nvSpPr>
          <p:spPr bwMode="auto">
            <a:xfrm>
              <a:off x="1507" y="2098"/>
              <a:ext cx="1428" cy="1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File system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Volume management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Copy services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Multi-pathing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Resource mgmt.</a:t>
              </a:r>
            </a:p>
          </p:txBody>
        </p:sp>
      </p:grpSp>
      <p:grpSp>
        <p:nvGrpSpPr>
          <p:cNvPr id="137" name="Group 205"/>
          <p:cNvGrpSpPr>
            <a:grpSpLocks/>
          </p:cNvGrpSpPr>
          <p:nvPr/>
        </p:nvGrpSpPr>
        <p:grpSpPr bwMode="auto">
          <a:xfrm>
            <a:off x="4163548" y="1384152"/>
            <a:ext cx="1616869" cy="2283619"/>
            <a:chOff x="2899" y="1565"/>
            <a:chExt cx="1358" cy="1918"/>
          </a:xfrm>
        </p:grpSpPr>
        <p:sp>
          <p:nvSpPr>
            <p:cNvPr id="208" name="Rectangle 206"/>
            <p:cNvSpPr>
              <a:spLocks noChangeArrowheads="1"/>
            </p:cNvSpPr>
            <p:nvPr/>
          </p:nvSpPr>
          <p:spPr bwMode="auto">
            <a:xfrm>
              <a:off x="2899" y="2014"/>
              <a:ext cx="1350" cy="1469"/>
            </a:xfrm>
            <a:prstGeom prst="rect">
              <a:avLst/>
            </a:prstGeom>
            <a:gradFill rotWithShape="1">
              <a:gsLst>
                <a:gs pos="0">
                  <a:srgbClr val="DFDED9">
                    <a:gamma/>
                    <a:tint val="34902"/>
                    <a:invGamma/>
                  </a:srgbClr>
                </a:gs>
                <a:gs pos="100000">
                  <a:srgbClr val="DFDED9"/>
                </a:gs>
              </a:gsLst>
              <a:lin ang="5400000" scaled="1"/>
            </a:gradFill>
            <a:ln w="9525" algn="ctr">
              <a:solidFill>
                <a:srgbClr val="9A91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209" name="Rectangle 207"/>
            <p:cNvSpPr>
              <a:spLocks noChangeArrowheads="1"/>
            </p:cNvSpPr>
            <p:nvPr/>
          </p:nvSpPr>
          <p:spPr bwMode="auto">
            <a:xfrm>
              <a:off x="2899" y="1565"/>
              <a:ext cx="1350" cy="449"/>
            </a:xfrm>
            <a:prstGeom prst="rect">
              <a:avLst/>
            </a:prstGeom>
            <a:gradFill rotWithShape="1">
              <a:gsLst>
                <a:gs pos="0">
                  <a:srgbClr val="DA4E4E">
                    <a:gamma/>
                    <a:tint val="53725"/>
                    <a:invGamma/>
                  </a:srgbClr>
                </a:gs>
                <a:gs pos="100000">
                  <a:srgbClr val="DA4E4E"/>
                </a:gs>
              </a:gsLst>
              <a:lin ang="5400000" scaled="1"/>
            </a:gradFill>
            <a:ln w="9525" algn="ctr">
              <a:solidFill>
                <a:srgbClr val="9A91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210" name="Rectangle 208"/>
            <p:cNvSpPr>
              <a:spLocks noChangeArrowheads="1"/>
            </p:cNvSpPr>
            <p:nvPr/>
          </p:nvSpPr>
          <p:spPr bwMode="gray">
            <a:xfrm>
              <a:off x="3102" y="1618"/>
              <a:ext cx="944" cy="3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 anchorCtr="1">
              <a:spAutoFit/>
            </a:bodyPr>
            <a:lstStyle/>
            <a:p>
              <a:pPr algn="ctr" ea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200" b="1">
                  <a:cs typeface="Arial" charset="0"/>
                </a:rPr>
                <a:t>Server </a:t>
              </a:r>
              <a:br>
                <a:rPr lang="en-US" sz="1200" b="1">
                  <a:cs typeface="Arial" charset="0"/>
                </a:rPr>
              </a:br>
              <a:r>
                <a:rPr lang="en-US" sz="1200" b="1">
                  <a:cs typeface="Arial" charset="0"/>
                </a:rPr>
                <a:t>Management</a:t>
              </a:r>
            </a:p>
          </p:txBody>
        </p:sp>
        <p:sp>
          <p:nvSpPr>
            <p:cNvPr id="211" name="Rectangle 209"/>
            <p:cNvSpPr>
              <a:spLocks noChangeArrowheads="1"/>
            </p:cNvSpPr>
            <p:nvPr/>
          </p:nvSpPr>
          <p:spPr bwMode="auto">
            <a:xfrm>
              <a:off x="2899" y="2098"/>
              <a:ext cx="1358" cy="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Clustering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App. placement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Provisioning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Configuration mgmt.</a:t>
              </a:r>
            </a:p>
          </p:txBody>
        </p:sp>
      </p:grpSp>
      <p:grpSp>
        <p:nvGrpSpPr>
          <p:cNvPr id="138" name="Group 210"/>
          <p:cNvGrpSpPr>
            <a:grpSpLocks/>
          </p:cNvGrpSpPr>
          <p:nvPr/>
        </p:nvGrpSpPr>
        <p:grpSpPr bwMode="auto">
          <a:xfrm>
            <a:off x="5820898" y="1384152"/>
            <a:ext cx="1616869" cy="2283619"/>
            <a:chOff x="4291" y="1565"/>
            <a:chExt cx="1358" cy="1918"/>
          </a:xfrm>
        </p:grpSpPr>
        <p:sp>
          <p:nvSpPr>
            <p:cNvPr id="213" name="Rectangle 211"/>
            <p:cNvSpPr>
              <a:spLocks noChangeArrowheads="1"/>
            </p:cNvSpPr>
            <p:nvPr/>
          </p:nvSpPr>
          <p:spPr bwMode="auto">
            <a:xfrm>
              <a:off x="4291" y="2014"/>
              <a:ext cx="1350" cy="1469"/>
            </a:xfrm>
            <a:prstGeom prst="rect">
              <a:avLst/>
            </a:prstGeom>
            <a:gradFill rotWithShape="1">
              <a:gsLst>
                <a:gs pos="0">
                  <a:srgbClr val="DFDED9">
                    <a:gamma/>
                    <a:tint val="34902"/>
                    <a:invGamma/>
                  </a:srgbClr>
                </a:gs>
                <a:gs pos="100000">
                  <a:srgbClr val="DFDED9"/>
                </a:gs>
              </a:gsLst>
              <a:lin ang="5400000" scaled="1"/>
            </a:gradFill>
            <a:ln w="9525" algn="ctr">
              <a:solidFill>
                <a:srgbClr val="9A91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214" name="Rectangle 212"/>
            <p:cNvSpPr>
              <a:spLocks noChangeArrowheads="1"/>
            </p:cNvSpPr>
            <p:nvPr/>
          </p:nvSpPr>
          <p:spPr bwMode="auto">
            <a:xfrm>
              <a:off x="4291" y="1565"/>
              <a:ext cx="1350" cy="449"/>
            </a:xfrm>
            <a:prstGeom prst="rect">
              <a:avLst/>
            </a:prstGeom>
            <a:gradFill rotWithShape="1">
              <a:gsLst>
                <a:gs pos="0">
                  <a:srgbClr val="98A45A">
                    <a:gamma/>
                    <a:tint val="63922"/>
                    <a:invGamma/>
                  </a:srgbClr>
                </a:gs>
                <a:gs pos="100000">
                  <a:srgbClr val="98A45A"/>
                </a:gs>
              </a:gsLst>
              <a:lin ang="5400000" scaled="1"/>
            </a:gradFill>
            <a:ln w="9525" algn="ctr">
              <a:solidFill>
                <a:srgbClr val="9A918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215" name="Rectangle 213"/>
            <p:cNvSpPr>
              <a:spLocks noChangeArrowheads="1"/>
            </p:cNvSpPr>
            <p:nvPr/>
          </p:nvSpPr>
          <p:spPr bwMode="gray">
            <a:xfrm>
              <a:off x="4494" y="1618"/>
              <a:ext cx="943" cy="3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 anchorCtr="1">
              <a:spAutoFit/>
            </a:bodyPr>
            <a:lstStyle/>
            <a:p>
              <a:pPr algn="ctr" ea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200" b="1">
                  <a:cs typeface="Arial" charset="0"/>
                </a:rPr>
                <a:t>Application </a:t>
              </a:r>
              <a:br>
                <a:rPr lang="en-US" sz="1200" b="1">
                  <a:cs typeface="Arial" charset="0"/>
                </a:rPr>
              </a:br>
              <a:r>
                <a:rPr lang="en-US" sz="1200" b="1">
                  <a:cs typeface="Arial" charset="0"/>
                </a:rPr>
                <a:t>Performance</a:t>
              </a:r>
            </a:p>
          </p:txBody>
        </p:sp>
        <p:sp>
          <p:nvSpPr>
            <p:cNvPr id="216" name="Rectangle 214"/>
            <p:cNvSpPr>
              <a:spLocks noChangeArrowheads="1"/>
            </p:cNvSpPr>
            <p:nvPr/>
          </p:nvSpPr>
          <p:spPr bwMode="auto">
            <a:xfrm>
              <a:off x="4291" y="2098"/>
              <a:ext cx="1358" cy="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Tuning advice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Alerting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Root cause analysis</a:t>
              </a:r>
            </a:p>
            <a:p>
              <a:pPr eaLnBrk="0" hangingPunct="0">
                <a:spcBef>
                  <a:spcPct val="25000"/>
                </a:spcBef>
                <a:spcAft>
                  <a:spcPct val="30000"/>
                </a:spcAft>
                <a:buClrTx/>
                <a:buSzTx/>
                <a:buFont typeface="Arial" charset="0"/>
                <a:buChar char=" "/>
              </a:pPr>
              <a:r>
                <a:rPr lang="en-US" sz="1200">
                  <a:cs typeface="Arial" charset="0"/>
                </a:rPr>
                <a:t>SLA reporting</a:t>
              </a:r>
            </a:p>
          </p:txBody>
        </p:sp>
      </p:grpSp>
      <p:sp>
        <p:nvSpPr>
          <p:cNvPr id="218" name="Rectangle 216"/>
          <p:cNvSpPr>
            <a:spLocks noChangeArrowheads="1"/>
          </p:cNvSpPr>
          <p:nvPr/>
        </p:nvSpPr>
        <p:spPr bwMode="auto">
          <a:xfrm>
            <a:off x="5297023" y="778124"/>
            <a:ext cx="2140744" cy="507206"/>
          </a:xfrm>
          <a:prstGeom prst="rect">
            <a:avLst/>
          </a:prstGeom>
          <a:gradFill rotWithShape="1">
            <a:gsLst>
              <a:gs pos="0">
                <a:srgbClr val="BEBCB2">
                  <a:gamma/>
                  <a:tint val="45098"/>
                  <a:invGamma/>
                </a:srgbClr>
              </a:gs>
              <a:gs pos="100000">
                <a:srgbClr val="BEBCB2"/>
              </a:gs>
            </a:gsLst>
            <a:lin ang="5400000" scaled="1"/>
          </a:gradFill>
          <a:ln w="9525" algn="ctr">
            <a:solidFill>
              <a:srgbClr val="9A918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219" name="Rectangle 217"/>
          <p:cNvSpPr>
            <a:spLocks noChangeArrowheads="1"/>
          </p:cNvSpPr>
          <p:nvPr/>
        </p:nvSpPr>
        <p:spPr bwMode="gray">
          <a:xfrm>
            <a:off x="5841655" y="1050095"/>
            <a:ext cx="1050288" cy="2394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ea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125" b="1">
                <a:solidFill>
                  <a:schemeClr val="hlink"/>
                </a:solidFill>
                <a:cs typeface="Arial" charset="0"/>
              </a:rPr>
              <a:t>Applications</a:t>
            </a:r>
          </a:p>
        </p:txBody>
      </p:sp>
      <p:pic>
        <p:nvPicPr>
          <p:cNvPr id="220" name="Picture 218"/>
          <p:cNvPicPr preferRelativeResize="0"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5851" y="834083"/>
            <a:ext cx="263129" cy="11787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</p:pic>
      <p:grpSp>
        <p:nvGrpSpPr>
          <p:cNvPr id="139" name="Group 219"/>
          <p:cNvGrpSpPr>
            <a:grpSpLocks/>
          </p:cNvGrpSpPr>
          <p:nvPr/>
        </p:nvGrpSpPr>
        <p:grpSpPr bwMode="auto">
          <a:xfrm>
            <a:off x="5899479" y="865039"/>
            <a:ext cx="327422" cy="57150"/>
            <a:chOff x="3640" y="3586"/>
            <a:chExt cx="251" cy="31"/>
          </a:xfrm>
        </p:grpSpPr>
        <p:sp>
          <p:nvSpPr>
            <p:cNvPr id="233" name="Freeform 220"/>
            <p:cNvSpPr>
              <a:spLocks noEditPoints="1"/>
            </p:cNvSpPr>
            <p:nvPr/>
          </p:nvSpPr>
          <p:spPr bwMode="auto">
            <a:xfrm>
              <a:off x="3640" y="3586"/>
              <a:ext cx="242" cy="31"/>
            </a:xfrm>
            <a:custGeom>
              <a:avLst/>
              <a:gdLst/>
              <a:ahLst/>
              <a:cxnLst>
                <a:cxn ang="0">
                  <a:pos x="329" y="56"/>
                </a:cxn>
                <a:cxn ang="0">
                  <a:pos x="264" y="86"/>
                </a:cxn>
                <a:cxn ang="0">
                  <a:pos x="296" y="6"/>
                </a:cxn>
                <a:cxn ang="0">
                  <a:pos x="316" y="6"/>
                </a:cxn>
                <a:cxn ang="0">
                  <a:pos x="348" y="86"/>
                </a:cxn>
                <a:cxn ang="0">
                  <a:pos x="295" y="71"/>
                </a:cxn>
                <a:cxn ang="0">
                  <a:pos x="486" y="71"/>
                </a:cxn>
                <a:cxn ang="0">
                  <a:pos x="470" y="1"/>
                </a:cxn>
                <a:cxn ang="0">
                  <a:pos x="472" y="84"/>
                </a:cxn>
                <a:cxn ang="0">
                  <a:pos x="553" y="86"/>
                </a:cxn>
                <a:cxn ang="0">
                  <a:pos x="486" y="71"/>
                </a:cxn>
                <a:cxn ang="0">
                  <a:pos x="244" y="30"/>
                </a:cxn>
                <a:cxn ang="0">
                  <a:pos x="143" y="1"/>
                </a:cxn>
                <a:cxn ang="0">
                  <a:pos x="160" y="86"/>
                </a:cxn>
                <a:cxn ang="0">
                  <a:pos x="214" y="16"/>
                </a:cxn>
                <a:cxn ang="0">
                  <a:pos x="214" y="44"/>
                </a:cxn>
                <a:cxn ang="0">
                  <a:pos x="216" y="86"/>
                </a:cxn>
                <a:cxn ang="0">
                  <a:pos x="207" y="59"/>
                </a:cxn>
                <a:cxn ang="0">
                  <a:pos x="42" y="86"/>
                </a:cxn>
                <a:cxn ang="0">
                  <a:pos x="42" y="1"/>
                </a:cxn>
                <a:cxn ang="0">
                  <a:pos x="134" y="44"/>
                </a:cxn>
                <a:cxn ang="0">
                  <a:pos x="42" y="86"/>
                </a:cxn>
                <a:cxn ang="0">
                  <a:pos x="118" y="44"/>
                </a:cxn>
                <a:cxn ang="0">
                  <a:pos x="43" y="16"/>
                </a:cxn>
                <a:cxn ang="0">
                  <a:pos x="43" y="71"/>
                </a:cxn>
                <a:cxn ang="0">
                  <a:pos x="402" y="86"/>
                </a:cxn>
                <a:cxn ang="0">
                  <a:pos x="402" y="1"/>
                </a:cxn>
                <a:cxn ang="0">
                  <a:pos x="451" y="16"/>
                </a:cxn>
                <a:cxn ang="0">
                  <a:pos x="375" y="44"/>
                </a:cxn>
                <a:cxn ang="0">
                  <a:pos x="462" y="71"/>
                </a:cxn>
                <a:cxn ang="0">
                  <a:pos x="402" y="86"/>
                </a:cxn>
                <a:cxn ang="0">
                  <a:pos x="576" y="51"/>
                </a:cxn>
                <a:cxn ang="0">
                  <a:pos x="656" y="36"/>
                </a:cxn>
                <a:cxn ang="0">
                  <a:pos x="602" y="16"/>
                </a:cxn>
                <a:cxn ang="0">
                  <a:pos x="660" y="1"/>
                </a:cxn>
                <a:cxn ang="0">
                  <a:pos x="559" y="44"/>
                </a:cxn>
                <a:cxn ang="0">
                  <a:pos x="652" y="86"/>
                </a:cxn>
                <a:cxn ang="0">
                  <a:pos x="602" y="71"/>
                </a:cxn>
              </a:cxnLst>
              <a:rect l="0" t="0" r="r" b="b"/>
              <a:pathLst>
                <a:path w="661" h="86">
                  <a:moveTo>
                    <a:pt x="285" y="56"/>
                  </a:moveTo>
                  <a:cubicBezTo>
                    <a:pt x="329" y="56"/>
                    <a:pt x="329" y="56"/>
                    <a:pt x="329" y="56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264" y="86"/>
                    <a:pt x="264" y="86"/>
                    <a:pt x="264" y="86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96" y="6"/>
                    <a:pt x="296" y="6"/>
                    <a:pt x="296" y="6"/>
                  </a:cubicBezTo>
                  <a:cubicBezTo>
                    <a:pt x="298" y="2"/>
                    <a:pt x="302" y="0"/>
                    <a:pt x="306" y="0"/>
                  </a:cubicBezTo>
                  <a:cubicBezTo>
                    <a:pt x="310" y="0"/>
                    <a:pt x="314" y="2"/>
                    <a:pt x="316" y="6"/>
                  </a:cubicBezTo>
                  <a:cubicBezTo>
                    <a:pt x="368" y="86"/>
                    <a:pt x="368" y="86"/>
                    <a:pt x="36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39" y="71"/>
                    <a:pt x="339" y="71"/>
                    <a:pt x="339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85" y="56"/>
                    <a:pt x="285" y="56"/>
                    <a:pt x="285" y="56"/>
                  </a:cubicBezTo>
                  <a:close/>
                  <a:moveTo>
                    <a:pt x="486" y="71"/>
                  </a:moveTo>
                  <a:cubicBezTo>
                    <a:pt x="486" y="1"/>
                    <a:pt x="486" y="1"/>
                    <a:pt x="486" y="1"/>
                  </a:cubicBezTo>
                  <a:cubicBezTo>
                    <a:pt x="470" y="1"/>
                    <a:pt x="470" y="1"/>
                    <a:pt x="470" y="1"/>
                  </a:cubicBezTo>
                  <a:cubicBezTo>
                    <a:pt x="470" y="78"/>
                    <a:pt x="470" y="78"/>
                    <a:pt x="470" y="78"/>
                  </a:cubicBezTo>
                  <a:cubicBezTo>
                    <a:pt x="470" y="80"/>
                    <a:pt x="470" y="82"/>
                    <a:pt x="472" y="84"/>
                  </a:cubicBezTo>
                  <a:cubicBezTo>
                    <a:pt x="474" y="86"/>
                    <a:pt x="476" y="86"/>
                    <a:pt x="478" y="86"/>
                  </a:cubicBezTo>
                  <a:cubicBezTo>
                    <a:pt x="553" y="86"/>
                    <a:pt x="553" y="86"/>
                    <a:pt x="553" y="86"/>
                  </a:cubicBezTo>
                  <a:cubicBezTo>
                    <a:pt x="562" y="71"/>
                    <a:pt x="562" y="71"/>
                    <a:pt x="562" y="71"/>
                  </a:cubicBezTo>
                  <a:cubicBezTo>
                    <a:pt x="486" y="71"/>
                    <a:pt x="486" y="71"/>
                    <a:pt x="486" y="71"/>
                  </a:cubicBezTo>
                  <a:close/>
                  <a:moveTo>
                    <a:pt x="215" y="59"/>
                  </a:moveTo>
                  <a:cubicBezTo>
                    <a:pt x="231" y="59"/>
                    <a:pt x="244" y="46"/>
                    <a:pt x="244" y="30"/>
                  </a:cubicBezTo>
                  <a:cubicBezTo>
                    <a:pt x="244" y="14"/>
                    <a:pt x="231" y="1"/>
                    <a:pt x="215" y="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60" y="86"/>
                    <a:pt x="160" y="86"/>
                    <a:pt x="160" y="86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21" y="16"/>
                    <a:pt x="228" y="22"/>
                    <a:pt x="228" y="30"/>
                  </a:cubicBezTo>
                  <a:cubicBezTo>
                    <a:pt x="228" y="38"/>
                    <a:pt x="221" y="44"/>
                    <a:pt x="214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216" y="86"/>
                    <a:pt x="216" y="86"/>
                    <a:pt x="216" y="86"/>
                  </a:cubicBezTo>
                  <a:cubicBezTo>
                    <a:pt x="240" y="86"/>
                    <a:pt x="240" y="86"/>
                    <a:pt x="240" y="86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15" y="59"/>
                    <a:pt x="215" y="59"/>
                    <a:pt x="215" y="59"/>
                  </a:cubicBezTo>
                  <a:close/>
                  <a:moveTo>
                    <a:pt x="42" y="86"/>
                  </a:moveTo>
                  <a:cubicBezTo>
                    <a:pt x="19" y="86"/>
                    <a:pt x="0" y="67"/>
                    <a:pt x="0" y="44"/>
                  </a:cubicBezTo>
                  <a:cubicBezTo>
                    <a:pt x="0" y="20"/>
                    <a:pt x="19" y="1"/>
                    <a:pt x="42" y="1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115" y="1"/>
                    <a:pt x="134" y="20"/>
                    <a:pt x="134" y="44"/>
                  </a:cubicBezTo>
                  <a:cubicBezTo>
                    <a:pt x="134" y="67"/>
                    <a:pt x="115" y="86"/>
                    <a:pt x="92" y="86"/>
                  </a:cubicBezTo>
                  <a:cubicBezTo>
                    <a:pt x="42" y="86"/>
                    <a:pt x="42" y="86"/>
                    <a:pt x="42" y="86"/>
                  </a:cubicBezTo>
                  <a:close/>
                  <a:moveTo>
                    <a:pt x="91" y="71"/>
                  </a:moveTo>
                  <a:cubicBezTo>
                    <a:pt x="106" y="71"/>
                    <a:pt x="118" y="59"/>
                    <a:pt x="118" y="44"/>
                  </a:cubicBezTo>
                  <a:cubicBezTo>
                    <a:pt x="118" y="29"/>
                    <a:pt x="106" y="16"/>
                    <a:pt x="91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28" y="16"/>
                    <a:pt x="16" y="29"/>
                    <a:pt x="16" y="44"/>
                  </a:cubicBezTo>
                  <a:cubicBezTo>
                    <a:pt x="16" y="59"/>
                    <a:pt x="28" y="71"/>
                    <a:pt x="43" y="71"/>
                  </a:cubicBezTo>
                  <a:cubicBezTo>
                    <a:pt x="91" y="71"/>
                    <a:pt x="91" y="71"/>
                    <a:pt x="91" y="71"/>
                  </a:cubicBezTo>
                  <a:close/>
                  <a:moveTo>
                    <a:pt x="402" y="86"/>
                  </a:moveTo>
                  <a:cubicBezTo>
                    <a:pt x="378" y="86"/>
                    <a:pt x="359" y="67"/>
                    <a:pt x="359" y="44"/>
                  </a:cubicBezTo>
                  <a:cubicBezTo>
                    <a:pt x="359" y="20"/>
                    <a:pt x="378" y="1"/>
                    <a:pt x="402" y="1"/>
                  </a:cubicBezTo>
                  <a:cubicBezTo>
                    <a:pt x="461" y="1"/>
                    <a:pt x="461" y="1"/>
                    <a:pt x="461" y="1"/>
                  </a:cubicBezTo>
                  <a:cubicBezTo>
                    <a:pt x="451" y="16"/>
                    <a:pt x="451" y="16"/>
                    <a:pt x="451" y="16"/>
                  </a:cubicBezTo>
                  <a:cubicBezTo>
                    <a:pt x="403" y="16"/>
                    <a:pt x="403" y="16"/>
                    <a:pt x="403" y="16"/>
                  </a:cubicBezTo>
                  <a:cubicBezTo>
                    <a:pt x="388" y="16"/>
                    <a:pt x="375" y="29"/>
                    <a:pt x="375" y="44"/>
                  </a:cubicBezTo>
                  <a:cubicBezTo>
                    <a:pt x="375" y="59"/>
                    <a:pt x="388" y="71"/>
                    <a:pt x="403" y="71"/>
                  </a:cubicBezTo>
                  <a:cubicBezTo>
                    <a:pt x="462" y="71"/>
                    <a:pt x="462" y="71"/>
                    <a:pt x="462" y="71"/>
                  </a:cubicBezTo>
                  <a:cubicBezTo>
                    <a:pt x="452" y="86"/>
                    <a:pt x="452" y="86"/>
                    <a:pt x="452" y="86"/>
                  </a:cubicBezTo>
                  <a:cubicBezTo>
                    <a:pt x="402" y="86"/>
                    <a:pt x="402" y="86"/>
                    <a:pt x="402" y="86"/>
                  </a:cubicBezTo>
                  <a:close/>
                  <a:moveTo>
                    <a:pt x="602" y="71"/>
                  </a:moveTo>
                  <a:cubicBezTo>
                    <a:pt x="590" y="71"/>
                    <a:pt x="579" y="63"/>
                    <a:pt x="576" y="51"/>
                  </a:cubicBezTo>
                  <a:cubicBezTo>
                    <a:pt x="646" y="51"/>
                    <a:pt x="646" y="51"/>
                    <a:pt x="646" y="51"/>
                  </a:cubicBezTo>
                  <a:cubicBezTo>
                    <a:pt x="656" y="36"/>
                    <a:pt x="656" y="36"/>
                    <a:pt x="656" y="36"/>
                  </a:cubicBezTo>
                  <a:cubicBezTo>
                    <a:pt x="576" y="36"/>
                    <a:pt x="576" y="36"/>
                    <a:pt x="576" y="36"/>
                  </a:cubicBezTo>
                  <a:cubicBezTo>
                    <a:pt x="579" y="25"/>
                    <a:pt x="590" y="16"/>
                    <a:pt x="602" y="16"/>
                  </a:cubicBezTo>
                  <a:cubicBezTo>
                    <a:pt x="650" y="16"/>
                    <a:pt x="650" y="16"/>
                    <a:pt x="650" y="16"/>
                  </a:cubicBezTo>
                  <a:cubicBezTo>
                    <a:pt x="660" y="1"/>
                    <a:pt x="660" y="1"/>
                    <a:pt x="660" y="1"/>
                  </a:cubicBezTo>
                  <a:cubicBezTo>
                    <a:pt x="601" y="1"/>
                    <a:pt x="601" y="1"/>
                    <a:pt x="601" y="1"/>
                  </a:cubicBezTo>
                  <a:cubicBezTo>
                    <a:pt x="578" y="1"/>
                    <a:pt x="559" y="20"/>
                    <a:pt x="559" y="44"/>
                  </a:cubicBezTo>
                  <a:cubicBezTo>
                    <a:pt x="559" y="67"/>
                    <a:pt x="578" y="86"/>
                    <a:pt x="601" y="86"/>
                  </a:cubicBezTo>
                  <a:cubicBezTo>
                    <a:pt x="652" y="86"/>
                    <a:pt x="652" y="86"/>
                    <a:pt x="652" y="86"/>
                  </a:cubicBezTo>
                  <a:cubicBezTo>
                    <a:pt x="661" y="71"/>
                    <a:pt x="661" y="71"/>
                    <a:pt x="661" y="71"/>
                  </a:cubicBezTo>
                  <a:cubicBezTo>
                    <a:pt x="602" y="71"/>
                    <a:pt x="602" y="71"/>
                    <a:pt x="602" y="7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34" name="Freeform 221"/>
            <p:cNvSpPr>
              <a:spLocks noEditPoints="1"/>
            </p:cNvSpPr>
            <p:nvPr/>
          </p:nvSpPr>
          <p:spPr bwMode="auto">
            <a:xfrm>
              <a:off x="3884" y="3586"/>
              <a:ext cx="7" cy="7"/>
            </a:xfrm>
            <a:custGeom>
              <a:avLst/>
              <a:gdLst/>
              <a:ahLst/>
              <a:cxnLst>
                <a:cxn ang="0">
                  <a:pos x="2" y="9"/>
                </a:cxn>
                <a:cxn ang="0">
                  <a:pos x="9" y="2"/>
                </a:cxn>
                <a:cxn ang="0">
                  <a:pos x="17" y="9"/>
                </a:cxn>
                <a:cxn ang="0">
                  <a:pos x="9" y="17"/>
                </a:cxn>
                <a:cxn ang="0">
                  <a:pos x="2" y="9"/>
                </a:cxn>
                <a:cxn ang="0">
                  <a:pos x="9" y="19"/>
                </a:cxn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9" y="19"/>
                </a:cxn>
                <a:cxn ang="0">
                  <a:pos x="9" y="4"/>
                </a:cxn>
                <a:cxn ang="0">
                  <a:pos x="11" y="4"/>
                </a:cxn>
                <a:cxn ang="0">
                  <a:pos x="13" y="7"/>
                </a:cxn>
                <a:cxn ang="0">
                  <a:pos x="13" y="8"/>
                </a:cxn>
                <a:cxn ang="0">
                  <a:pos x="12" y="10"/>
                </a:cxn>
                <a:cxn ang="0">
                  <a:pos x="11" y="10"/>
                </a:cxn>
                <a:cxn ang="0">
                  <a:pos x="14" y="14"/>
                </a:cxn>
                <a:cxn ang="0">
                  <a:pos x="12" y="14"/>
                </a:cxn>
                <a:cxn ang="0">
                  <a:pos x="9" y="10"/>
                </a:cxn>
                <a:cxn ang="0">
                  <a:pos x="8" y="10"/>
                </a:cxn>
                <a:cxn ang="0">
                  <a:pos x="8" y="14"/>
                </a:cxn>
                <a:cxn ang="0">
                  <a:pos x="6" y="14"/>
                </a:cxn>
                <a:cxn ang="0">
                  <a:pos x="6" y="4"/>
                </a:cxn>
                <a:cxn ang="0">
                  <a:pos x="9" y="4"/>
                </a:cxn>
                <a:cxn ang="0">
                  <a:pos x="9" y="9"/>
                </a:cxn>
                <a:cxn ang="0">
                  <a:pos x="11" y="8"/>
                </a:cxn>
                <a:cxn ang="0">
                  <a:pos x="11" y="7"/>
                </a:cxn>
                <a:cxn ang="0">
                  <a:pos x="10" y="6"/>
                </a:cxn>
                <a:cxn ang="0">
                  <a:pos x="9" y="5"/>
                </a:cxn>
                <a:cxn ang="0">
                  <a:pos x="8" y="5"/>
                </a:cxn>
                <a:cxn ang="0">
                  <a:pos x="8" y="9"/>
                </a:cxn>
                <a:cxn ang="0">
                  <a:pos x="9" y="9"/>
                </a:cxn>
              </a:cxnLst>
              <a:rect l="0" t="0" r="r" b="b"/>
              <a:pathLst>
                <a:path w="19" h="19">
                  <a:moveTo>
                    <a:pt x="2" y="9"/>
                  </a:moveTo>
                  <a:cubicBezTo>
                    <a:pt x="2" y="5"/>
                    <a:pt x="5" y="2"/>
                    <a:pt x="9" y="2"/>
                  </a:cubicBezTo>
                  <a:cubicBezTo>
                    <a:pt x="14" y="2"/>
                    <a:pt x="17" y="5"/>
                    <a:pt x="17" y="9"/>
                  </a:cubicBezTo>
                  <a:cubicBezTo>
                    <a:pt x="17" y="14"/>
                    <a:pt x="14" y="17"/>
                    <a:pt x="9" y="17"/>
                  </a:cubicBezTo>
                  <a:cubicBezTo>
                    <a:pt x="5" y="17"/>
                    <a:pt x="2" y="14"/>
                    <a:pt x="2" y="9"/>
                  </a:cubicBezTo>
                  <a:close/>
                  <a:moveTo>
                    <a:pt x="9" y="19"/>
                  </a:move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lose/>
                  <a:moveTo>
                    <a:pt x="9" y="4"/>
                  </a:moveTo>
                  <a:cubicBezTo>
                    <a:pt x="10" y="4"/>
                    <a:pt x="11" y="4"/>
                    <a:pt x="11" y="4"/>
                  </a:cubicBezTo>
                  <a:cubicBezTo>
                    <a:pt x="13" y="5"/>
                    <a:pt x="13" y="6"/>
                    <a:pt x="13" y="7"/>
                  </a:cubicBezTo>
                  <a:cubicBezTo>
                    <a:pt x="13" y="7"/>
                    <a:pt x="13" y="7"/>
                    <a:pt x="13" y="8"/>
                  </a:cubicBezTo>
                  <a:cubicBezTo>
                    <a:pt x="13" y="8"/>
                    <a:pt x="13" y="9"/>
                    <a:pt x="12" y="10"/>
                  </a:cubicBezTo>
                  <a:cubicBezTo>
                    <a:pt x="12" y="10"/>
                    <a:pt x="12" y="10"/>
                    <a:pt x="11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4"/>
                    <a:pt x="9" y="4"/>
                    <a:pt x="9" y="4"/>
                  </a:cubicBezTo>
                  <a:close/>
                  <a:moveTo>
                    <a:pt x="9" y="9"/>
                  </a:moveTo>
                  <a:cubicBezTo>
                    <a:pt x="10" y="9"/>
                    <a:pt x="11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6"/>
                    <a:pt x="11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140" name="Group 222"/>
          <p:cNvGrpSpPr>
            <a:grpSpLocks/>
          </p:cNvGrpSpPr>
          <p:nvPr/>
        </p:nvGrpSpPr>
        <p:grpSpPr bwMode="auto">
          <a:xfrm>
            <a:off x="6412638" y="872113"/>
            <a:ext cx="333375" cy="78581"/>
            <a:chOff x="3915" y="3497"/>
            <a:chExt cx="331" cy="56"/>
          </a:xfrm>
        </p:grpSpPr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3915" y="3498"/>
              <a:ext cx="67" cy="52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7" y="0"/>
                </a:cxn>
                <a:cxn ang="0">
                  <a:pos x="161" y="0"/>
                </a:cxn>
                <a:cxn ang="0">
                  <a:pos x="166" y="144"/>
                </a:cxn>
                <a:cxn ang="0">
                  <a:pos x="234" y="0"/>
                </a:cxn>
                <a:cxn ang="0">
                  <a:pos x="338" y="0"/>
                </a:cxn>
                <a:cxn ang="0">
                  <a:pos x="279" y="260"/>
                </a:cxn>
                <a:cxn ang="0">
                  <a:pos x="206" y="260"/>
                </a:cxn>
                <a:cxn ang="0">
                  <a:pos x="236" y="121"/>
                </a:cxn>
                <a:cxn ang="0">
                  <a:pos x="166" y="260"/>
                </a:cxn>
                <a:cxn ang="0">
                  <a:pos x="114" y="260"/>
                </a:cxn>
                <a:cxn ang="0">
                  <a:pos x="109" y="121"/>
                </a:cxn>
                <a:cxn ang="0">
                  <a:pos x="76" y="260"/>
                </a:cxn>
                <a:cxn ang="0">
                  <a:pos x="0" y="260"/>
                </a:cxn>
                <a:cxn ang="0">
                  <a:pos x="0" y="260"/>
                </a:cxn>
              </a:cxnLst>
              <a:rect l="0" t="0" r="r" b="b"/>
              <a:pathLst>
                <a:path w="338" h="260">
                  <a:moveTo>
                    <a:pt x="0" y="260"/>
                  </a:moveTo>
                  <a:lnTo>
                    <a:pt x="57" y="0"/>
                  </a:lnTo>
                  <a:lnTo>
                    <a:pt x="161" y="0"/>
                  </a:lnTo>
                  <a:lnTo>
                    <a:pt x="166" y="144"/>
                  </a:lnTo>
                  <a:lnTo>
                    <a:pt x="234" y="0"/>
                  </a:lnTo>
                  <a:lnTo>
                    <a:pt x="338" y="0"/>
                  </a:lnTo>
                  <a:lnTo>
                    <a:pt x="279" y="260"/>
                  </a:lnTo>
                  <a:lnTo>
                    <a:pt x="206" y="260"/>
                  </a:lnTo>
                  <a:lnTo>
                    <a:pt x="236" y="121"/>
                  </a:lnTo>
                  <a:lnTo>
                    <a:pt x="166" y="260"/>
                  </a:lnTo>
                  <a:lnTo>
                    <a:pt x="114" y="260"/>
                  </a:lnTo>
                  <a:lnTo>
                    <a:pt x="109" y="121"/>
                  </a:lnTo>
                  <a:lnTo>
                    <a:pt x="76" y="260"/>
                  </a:lnTo>
                  <a:lnTo>
                    <a:pt x="0" y="260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3984" y="3498"/>
              <a:ext cx="15" cy="9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69" y="43"/>
                </a:cxn>
                <a:cxn ang="0">
                  <a:pos x="78" y="0"/>
                </a:cxn>
                <a:cxn ang="0">
                  <a:pos x="10" y="0"/>
                </a:cxn>
                <a:cxn ang="0">
                  <a:pos x="0" y="43"/>
                </a:cxn>
                <a:cxn ang="0">
                  <a:pos x="0" y="43"/>
                </a:cxn>
              </a:cxnLst>
              <a:rect l="0" t="0" r="r" b="b"/>
              <a:pathLst>
                <a:path w="78" h="43">
                  <a:moveTo>
                    <a:pt x="0" y="43"/>
                  </a:moveTo>
                  <a:lnTo>
                    <a:pt x="69" y="43"/>
                  </a:lnTo>
                  <a:lnTo>
                    <a:pt x="78" y="0"/>
                  </a:ln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3974" y="3512"/>
              <a:ext cx="22" cy="38"/>
            </a:xfrm>
            <a:custGeom>
              <a:avLst/>
              <a:gdLst/>
              <a:ahLst/>
              <a:cxnLst>
                <a:cxn ang="0">
                  <a:pos x="71" y="194"/>
                </a:cxn>
                <a:cxn ang="0">
                  <a:pos x="0" y="194"/>
                </a:cxn>
                <a:cxn ang="0">
                  <a:pos x="42" y="0"/>
                </a:cxn>
                <a:cxn ang="0">
                  <a:pos x="113" y="0"/>
                </a:cxn>
                <a:cxn ang="0">
                  <a:pos x="71" y="194"/>
                </a:cxn>
                <a:cxn ang="0">
                  <a:pos x="71" y="194"/>
                </a:cxn>
              </a:cxnLst>
              <a:rect l="0" t="0" r="r" b="b"/>
              <a:pathLst>
                <a:path w="113" h="194">
                  <a:moveTo>
                    <a:pt x="71" y="194"/>
                  </a:moveTo>
                  <a:lnTo>
                    <a:pt x="0" y="194"/>
                  </a:lnTo>
                  <a:lnTo>
                    <a:pt x="42" y="0"/>
                  </a:lnTo>
                  <a:lnTo>
                    <a:pt x="113" y="0"/>
                  </a:lnTo>
                  <a:lnTo>
                    <a:pt x="71" y="194"/>
                  </a:lnTo>
                  <a:lnTo>
                    <a:pt x="71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4032" y="3511"/>
              <a:ext cx="33" cy="39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45" y="1"/>
                </a:cxn>
                <a:cxn ang="0">
                  <a:pos x="43" y="12"/>
                </a:cxn>
                <a:cxn ang="0">
                  <a:pos x="56" y="2"/>
                </a:cxn>
                <a:cxn ang="0">
                  <a:pos x="70" y="0"/>
                </a:cxn>
                <a:cxn ang="0">
                  <a:pos x="64" y="27"/>
                </a:cxn>
                <a:cxn ang="0">
                  <a:pos x="35" y="54"/>
                </a:cxn>
                <a:cxn ang="0">
                  <a:pos x="28" y="83"/>
                </a:cxn>
                <a:cxn ang="0">
                  <a:pos x="0" y="83"/>
                </a:cxn>
                <a:cxn ang="0">
                  <a:pos x="19" y="1"/>
                </a:cxn>
              </a:cxnLst>
              <a:rect l="0" t="0" r="r" b="b"/>
              <a:pathLst>
                <a:path w="70" h="83">
                  <a:moveTo>
                    <a:pt x="19" y="1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6" y="7"/>
                    <a:pt x="51" y="4"/>
                    <a:pt x="56" y="2"/>
                  </a:cubicBezTo>
                  <a:cubicBezTo>
                    <a:pt x="61" y="1"/>
                    <a:pt x="65" y="0"/>
                    <a:pt x="70" y="0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2" y="27"/>
                    <a:pt x="41" y="23"/>
                    <a:pt x="35" y="54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9" y="1"/>
                    <a:pt x="19" y="1"/>
                    <a:pt x="19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3984" y="3509"/>
              <a:ext cx="53" cy="43"/>
            </a:xfrm>
            <a:custGeom>
              <a:avLst/>
              <a:gdLst/>
              <a:ahLst/>
              <a:cxnLst>
                <a:cxn ang="0">
                  <a:pos x="106" y="57"/>
                </a:cxn>
                <a:cxn ang="0">
                  <a:pos x="56" y="90"/>
                </a:cxn>
                <a:cxn ang="0">
                  <a:pos x="77" y="3"/>
                </a:cxn>
                <a:cxn ang="0">
                  <a:pos x="111" y="36"/>
                </a:cxn>
                <a:cxn ang="0">
                  <a:pos x="80" y="36"/>
                </a:cxn>
                <a:cxn ang="0">
                  <a:pos x="72" y="23"/>
                </a:cxn>
                <a:cxn ang="0">
                  <a:pos x="61" y="69"/>
                </a:cxn>
                <a:cxn ang="0">
                  <a:pos x="75" y="57"/>
                </a:cxn>
                <a:cxn ang="0">
                  <a:pos x="106" y="57"/>
                </a:cxn>
              </a:cxnLst>
              <a:rect l="0" t="0" r="r" b="b"/>
              <a:pathLst>
                <a:path w="113" h="90">
                  <a:moveTo>
                    <a:pt x="106" y="57"/>
                  </a:moveTo>
                  <a:cubicBezTo>
                    <a:pt x="106" y="58"/>
                    <a:pt x="97" y="90"/>
                    <a:pt x="56" y="90"/>
                  </a:cubicBezTo>
                  <a:cubicBezTo>
                    <a:pt x="0" y="88"/>
                    <a:pt x="15" y="0"/>
                    <a:pt x="77" y="3"/>
                  </a:cubicBezTo>
                  <a:cubicBezTo>
                    <a:pt x="113" y="5"/>
                    <a:pt x="111" y="35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5"/>
                    <a:pt x="81" y="22"/>
                    <a:pt x="72" y="23"/>
                  </a:cubicBezTo>
                  <a:cubicBezTo>
                    <a:pt x="54" y="23"/>
                    <a:pt x="41" y="68"/>
                    <a:pt x="61" y="69"/>
                  </a:cubicBezTo>
                  <a:cubicBezTo>
                    <a:pt x="70" y="69"/>
                    <a:pt x="74" y="58"/>
                    <a:pt x="75" y="57"/>
                  </a:cubicBezTo>
                  <a:cubicBezTo>
                    <a:pt x="106" y="57"/>
                    <a:pt x="106" y="57"/>
                    <a:pt x="106" y="5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29" name="Freeform 228"/>
            <p:cNvSpPr>
              <a:spLocks noEditPoints="1"/>
            </p:cNvSpPr>
            <p:nvPr/>
          </p:nvSpPr>
          <p:spPr bwMode="auto">
            <a:xfrm>
              <a:off x="4129" y="3509"/>
              <a:ext cx="65" cy="44"/>
            </a:xfrm>
            <a:custGeom>
              <a:avLst/>
              <a:gdLst/>
              <a:ahLst/>
              <a:cxnLst>
                <a:cxn ang="0">
                  <a:pos x="60" y="91"/>
                </a:cxn>
                <a:cxn ang="0">
                  <a:pos x="79" y="3"/>
                </a:cxn>
                <a:cxn ang="0">
                  <a:pos x="60" y="91"/>
                </a:cxn>
                <a:cxn ang="0">
                  <a:pos x="77" y="22"/>
                </a:cxn>
                <a:cxn ang="0">
                  <a:pos x="61" y="70"/>
                </a:cxn>
                <a:cxn ang="0">
                  <a:pos x="77" y="22"/>
                </a:cxn>
              </a:cxnLst>
              <a:rect l="0" t="0" r="r" b="b"/>
              <a:pathLst>
                <a:path w="137" h="93">
                  <a:moveTo>
                    <a:pt x="60" y="91"/>
                  </a:moveTo>
                  <a:cubicBezTo>
                    <a:pt x="0" y="88"/>
                    <a:pt x="18" y="0"/>
                    <a:pt x="79" y="3"/>
                  </a:cubicBezTo>
                  <a:cubicBezTo>
                    <a:pt x="137" y="6"/>
                    <a:pt x="120" y="93"/>
                    <a:pt x="60" y="91"/>
                  </a:cubicBezTo>
                  <a:close/>
                  <a:moveTo>
                    <a:pt x="77" y="22"/>
                  </a:moveTo>
                  <a:cubicBezTo>
                    <a:pt x="57" y="18"/>
                    <a:pt x="43" y="66"/>
                    <a:pt x="61" y="70"/>
                  </a:cubicBezTo>
                  <a:cubicBezTo>
                    <a:pt x="82" y="74"/>
                    <a:pt x="97" y="26"/>
                    <a:pt x="77" y="2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4182" y="3497"/>
              <a:ext cx="50" cy="54"/>
            </a:xfrm>
            <a:custGeom>
              <a:avLst/>
              <a:gdLst/>
              <a:ahLst/>
              <a:cxnLst>
                <a:cxn ang="0">
                  <a:pos x="59" y="18"/>
                </a:cxn>
                <a:cxn ang="0">
                  <a:pos x="48" y="28"/>
                </a:cxn>
                <a:cxn ang="0">
                  <a:pos x="47" y="30"/>
                </a:cxn>
                <a:cxn ang="0">
                  <a:pos x="64" y="30"/>
                </a:cxn>
                <a:cxn ang="0">
                  <a:pos x="69" y="11"/>
                </a:cxn>
                <a:cxn ang="0">
                  <a:pos x="96" y="11"/>
                </a:cxn>
                <a:cxn ang="0">
                  <a:pos x="92" y="30"/>
                </a:cxn>
                <a:cxn ang="0">
                  <a:pos x="106" y="30"/>
                </a:cxn>
                <a:cxn ang="0">
                  <a:pos x="101" y="49"/>
                </a:cxn>
                <a:cxn ang="0">
                  <a:pos x="87" y="49"/>
                </a:cxn>
                <a:cxn ang="0">
                  <a:pos x="80" y="85"/>
                </a:cxn>
                <a:cxn ang="0">
                  <a:pos x="79" y="91"/>
                </a:cxn>
                <a:cxn ang="0">
                  <a:pos x="92" y="93"/>
                </a:cxn>
                <a:cxn ang="0">
                  <a:pos x="88" y="112"/>
                </a:cxn>
                <a:cxn ang="0">
                  <a:pos x="56" y="109"/>
                </a:cxn>
                <a:cxn ang="0">
                  <a:pos x="51" y="91"/>
                </a:cxn>
                <a:cxn ang="0">
                  <a:pos x="60" y="49"/>
                </a:cxn>
                <a:cxn ang="0">
                  <a:pos x="44" y="49"/>
                </a:cxn>
                <a:cxn ang="0">
                  <a:pos x="30" y="112"/>
                </a:cxn>
                <a:cxn ang="0">
                  <a:pos x="1" y="112"/>
                </a:cxn>
                <a:cxn ang="0">
                  <a:pos x="15" y="49"/>
                </a:cxn>
                <a:cxn ang="0">
                  <a:pos x="0" y="49"/>
                </a:cxn>
                <a:cxn ang="0">
                  <a:pos x="4" y="30"/>
                </a:cxn>
                <a:cxn ang="0">
                  <a:pos x="18" y="30"/>
                </a:cxn>
                <a:cxn ang="0">
                  <a:pos x="30" y="7"/>
                </a:cxn>
                <a:cxn ang="0">
                  <a:pos x="62" y="3"/>
                </a:cxn>
                <a:cxn ang="0">
                  <a:pos x="59" y="18"/>
                </a:cxn>
              </a:cxnLst>
              <a:rect l="0" t="0" r="r" b="b"/>
              <a:pathLst>
                <a:path w="106" h="114">
                  <a:moveTo>
                    <a:pt x="59" y="18"/>
                  </a:moveTo>
                  <a:cubicBezTo>
                    <a:pt x="50" y="18"/>
                    <a:pt x="49" y="22"/>
                    <a:pt x="48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9" y="87"/>
                    <a:pt x="79" y="89"/>
                    <a:pt x="79" y="91"/>
                  </a:cubicBezTo>
                  <a:cubicBezTo>
                    <a:pt x="81" y="94"/>
                    <a:pt x="92" y="93"/>
                    <a:pt x="92" y="93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88" y="112"/>
                    <a:pt x="64" y="114"/>
                    <a:pt x="56" y="109"/>
                  </a:cubicBezTo>
                  <a:cubicBezTo>
                    <a:pt x="52" y="106"/>
                    <a:pt x="49" y="101"/>
                    <a:pt x="51" y="91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1" y="20"/>
                    <a:pt x="23" y="13"/>
                    <a:pt x="30" y="7"/>
                  </a:cubicBezTo>
                  <a:cubicBezTo>
                    <a:pt x="39" y="0"/>
                    <a:pt x="62" y="3"/>
                    <a:pt x="62" y="3"/>
                  </a:cubicBezTo>
                  <a:cubicBezTo>
                    <a:pt x="59" y="18"/>
                    <a:pt x="59" y="18"/>
                    <a:pt x="59" y="1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31" name="Freeform 230"/>
            <p:cNvSpPr>
              <a:spLocks noEditPoints="1"/>
            </p:cNvSpPr>
            <p:nvPr/>
          </p:nvSpPr>
          <p:spPr bwMode="auto">
            <a:xfrm>
              <a:off x="4047" y="3509"/>
              <a:ext cx="96" cy="43"/>
            </a:xfrm>
            <a:custGeom>
              <a:avLst/>
              <a:gdLst/>
              <a:ahLst/>
              <a:cxnLst>
                <a:cxn ang="0">
                  <a:pos x="85" y="60"/>
                </a:cxn>
                <a:cxn ang="0">
                  <a:pos x="141" y="60"/>
                </a:cxn>
                <a:cxn ang="0">
                  <a:pos x="154" y="72"/>
                </a:cxn>
                <a:cxn ang="0">
                  <a:pos x="154" y="56"/>
                </a:cxn>
                <a:cxn ang="0">
                  <a:pos x="121" y="27"/>
                </a:cxn>
                <a:cxn ang="0">
                  <a:pos x="164" y="3"/>
                </a:cxn>
                <a:cxn ang="0">
                  <a:pos x="199" y="30"/>
                </a:cxn>
                <a:cxn ang="0">
                  <a:pos x="170" y="30"/>
                </a:cxn>
                <a:cxn ang="0">
                  <a:pos x="161" y="20"/>
                </a:cxn>
                <a:cxn ang="0">
                  <a:pos x="159" y="33"/>
                </a:cxn>
                <a:cxn ang="0">
                  <a:pos x="196" y="59"/>
                </a:cxn>
                <a:cxn ang="0">
                  <a:pos x="150" y="91"/>
                </a:cxn>
                <a:cxn ang="0">
                  <a:pos x="109" y="63"/>
                </a:cxn>
                <a:cxn ang="0">
                  <a:pos x="60" y="91"/>
                </a:cxn>
                <a:cxn ang="0">
                  <a:pos x="79" y="3"/>
                </a:cxn>
                <a:cxn ang="0">
                  <a:pos x="115" y="47"/>
                </a:cxn>
                <a:cxn ang="0">
                  <a:pos x="113" y="51"/>
                </a:cxn>
                <a:cxn ang="0">
                  <a:pos x="85" y="60"/>
                </a:cxn>
                <a:cxn ang="0">
                  <a:pos x="77" y="22"/>
                </a:cxn>
                <a:cxn ang="0">
                  <a:pos x="62" y="70"/>
                </a:cxn>
                <a:cxn ang="0">
                  <a:pos x="77" y="22"/>
                </a:cxn>
              </a:cxnLst>
              <a:rect l="0" t="0" r="r" b="b"/>
              <a:pathLst>
                <a:path w="206" h="92">
                  <a:moveTo>
                    <a:pt x="85" y="60"/>
                  </a:moveTo>
                  <a:cubicBezTo>
                    <a:pt x="141" y="60"/>
                    <a:pt x="141" y="60"/>
                    <a:pt x="141" y="60"/>
                  </a:cubicBezTo>
                  <a:cubicBezTo>
                    <a:pt x="141" y="60"/>
                    <a:pt x="136" y="72"/>
                    <a:pt x="154" y="72"/>
                  </a:cubicBezTo>
                  <a:cubicBezTo>
                    <a:pt x="166" y="72"/>
                    <a:pt x="170" y="59"/>
                    <a:pt x="154" y="56"/>
                  </a:cubicBezTo>
                  <a:cubicBezTo>
                    <a:pt x="147" y="54"/>
                    <a:pt x="118" y="50"/>
                    <a:pt x="121" y="27"/>
                  </a:cubicBezTo>
                  <a:cubicBezTo>
                    <a:pt x="124" y="9"/>
                    <a:pt x="143" y="3"/>
                    <a:pt x="164" y="3"/>
                  </a:cubicBezTo>
                  <a:cubicBezTo>
                    <a:pt x="206" y="4"/>
                    <a:pt x="198" y="29"/>
                    <a:pt x="199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3" y="20"/>
                    <a:pt x="161" y="20"/>
                  </a:cubicBezTo>
                  <a:cubicBezTo>
                    <a:pt x="149" y="20"/>
                    <a:pt x="146" y="30"/>
                    <a:pt x="159" y="33"/>
                  </a:cubicBezTo>
                  <a:cubicBezTo>
                    <a:pt x="176" y="37"/>
                    <a:pt x="195" y="37"/>
                    <a:pt x="196" y="59"/>
                  </a:cubicBezTo>
                  <a:cubicBezTo>
                    <a:pt x="196" y="64"/>
                    <a:pt x="193" y="92"/>
                    <a:pt x="150" y="91"/>
                  </a:cubicBezTo>
                  <a:cubicBezTo>
                    <a:pt x="110" y="90"/>
                    <a:pt x="108" y="72"/>
                    <a:pt x="109" y="63"/>
                  </a:cubicBezTo>
                  <a:cubicBezTo>
                    <a:pt x="102" y="78"/>
                    <a:pt x="84" y="92"/>
                    <a:pt x="60" y="91"/>
                  </a:cubicBezTo>
                  <a:cubicBezTo>
                    <a:pt x="0" y="89"/>
                    <a:pt x="18" y="0"/>
                    <a:pt x="79" y="3"/>
                  </a:cubicBezTo>
                  <a:cubicBezTo>
                    <a:pt x="107" y="5"/>
                    <a:pt x="118" y="26"/>
                    <a:pt x="115" y="47"/>
                  </a:cubicBezTo>
                  <a:cubicBezTo>
                    <a:pt x="114" y="50"/>
                    <a:pt x="114" y="51"/>
                    <a:pt x="113" y="51"/>
                  </a:cubicBezTo>
                  <a:cubicBezTo>
                    <a:pt x="85" y="60"/>
                    <a:pt x="85" y="60"/>
                    <a:pt x="85" y="60"/>
                  </a:cubicBezTo>
                  <a:close/>
                  <a:moveTo>
                    <a:pt x="77" y="22"/>
                  </a:moveTo>
                  <a:cubicBezTo>
                    <a:pt x="58" y="18"/>
                    <a:pt x="43" y="66"/>
                    <a:pt x="62" y="70"/>
                  </a:cubicBezTo>
                  <a:cubicBezTo>
                    <a:pt x="83" y="74"/>
                    <a:pt x="97" y="26"/>
                    <a:pt x="77" y="2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32" name="Freeform 231"/>
            <p:cNvSpPr>
              <a:spLocks noEditPoints="1"/>
            </p:cNvSpPr>
            <p:nvPr/>
          </p:nvSpPr>
          <p:spPr bwMode="auto">
            <a:xfrm>
              <a:off x="4233" y="3512"/>
              <a:ext cx="13" cy="1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21"/>
                </a:cxn>
                <a:cxn ang="0">
                  <a:pos x="14" y="0"/>
                </a:cxn>
                <a:cxn ang="0">
                  <a:pos x="14" y="2"/>
                </a:cxn>
                <a:cxn ang="0">
                  <a:pos x="14" y="19"/>
                </a:cxn>
                <a:cxn ang="0">
                  <a:pos x="14" y="2"/>
                </a:cxn>
                <a:cxn ang="0">
                  <a:pos x="16" y="12"/>
                </a:cxn>
                <a:cxn ang="0">
                  <a:pos x="18" y="16"/>
                </a:cxn>
                <a:cxn ang="0">
                  <a:pos x="15" y="16"/>
                </a:cxn>
                <a:cxn ang="0">
                  <a:pos x="14" y="12"/>
                </a:cxn>
                <a:cxn ang="0">
                  <a:pos x="12" y="12"/>
                </a:cxn>
                <a:cxn ang="0">
                  <a:pos x="12" y="17"/>
                </a:cxn>
                <a:cxn ang="0">
                  <a:pos x="9" y="17"/>
                </a:cxn>
                <a:cxn ang="0">
                  <a:pos x="11" y="5"/>
                </a:cxn>
                <a:cxn ang="0">
                  <a:pos x="16" y="5"/>
                </a:cxn>
                <a:cxn ang="0">
                  <a:pos x="19" y="9"/>
                </a:cxn>
                <a:cxn ang="0">
                  <a:pos x="16" y="12"/>
                </a:cxn>
                <a:cxn ang="0">
                  <a:pos x="15" y="7"/>
                </a:cxn>
                <a:cxn ang="0">
                  <a:pos x="13" y="7"/>
                </a:cxn>
                <a:cxn ang="0">
                  <a:pos x="13" y="11"/>
                </a:cxn>
                <a:cxn ang="0">
                  <a:pos x="15" y="11"/>
                </a:cxn>
                <a:cxn ang="0">
                  <a:pos x="17" y="9"/>
                </a:cxn>
                <a:cxn ang="0">
                  <a:pos x="15" y="7"/>
                </a:cxn>
              </a:cxnLst>
              <a:rect l="0" t="0" r="r" b="b"/>
              <a:pathLst>
                <a:path w="28" h="21">
                  <a:moveTo>
                    <a:pt x="14" y="0"/>
                  </a:moveTo>
                  <a:cubicBezTo>
                    <a:pt x="28" y="0"/>
                    <a:pt x="28" y="21"/>
                    <a:pt x="14" y="21"/>
                  </a:cubicBezTo>
                  <a:cubicBezTo>
                    <a:pt x="0" y="21"/>
                    <a:pt x="0" y="0"/>
                    <a:pt x="14" y="0"/>
                  </a:cubicBezTo>
                  <a:close/>
                  <a:moveTo>
                    <a:pt x="14" y="2"/>
                  </a:moveTo>
                  <a:cubicBezTo>
                    <a:pt x="2" y="2"/>
                    <a:pt x="2" y="19"/>
                    <a:pt x="14" y="19"/>
                  </a:cubicBezTo>
                  <a:cubicBezTo>
                    <a:pt x="26" y="19"/>
                    <a:pt x="26" y="2"/>
                    <a:pt x="14" y="2"/>
                  </a:cubicBezTo>
                  <a:close/>
                  <a:moveTo>
                    <a:pt x="16" y="12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9" y="6"/>
                    <a:pt x="19" y="9"/>
                  </a:cubicBezTo>
                  <a:cubicBezTo>
                    <a:pt x="19" y="12"/>
                    <a:pt x="16" y="12"/>
                    <a:pt x="16" y="12"/>
                  </a:cubicBezTo>
                  <a:close/>
                  <a:moveTo>
                    <a:pt x="15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7" y="11"/>
                    <a:pt x="17" y="9"/>
                  </a:cubicBezTo>
                  <a:cubicBezTo>
                    <a:pt x="17" y="7"/>
                    <a:pt x="15" y="7"/>
                    <a:pt x="15" y="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pic>
        <p:nvPicPr>
          <p:cNvPr id="223" name="Picture 23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959135" y="820986"/>
            <a:ext cx="429816" cy="178594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med" len="sm"/>
          </a:ln>
          <a:effectLst/>
        </p:spPr>
      </p:pic>
      <p:sp>
        <p:nvSpPr>
          <p:cNvPr id="239" name="Rectangle 235"/>
          <p:cNvSpPr>
            <a:spLocks noChangeArrowheads="1"/>
          </p:cNvSpPr>
          <p:nvPr/>
        </p:nvSpPr>
        <p:spPr bwMode="auto">
          <a:xfrm>
            <a:off x="2506198" y="3742780"/>
            <a:ext cx="1607345" cy="602456"/>
          </a:xfrm>
          <a:prstGeom prst="rect">
            <a:avLst/>
          </a:prstGeom>
          <a:gradFill rotWithShape="1">
            <a:gsLst>
              <a:gs pos="0">
                <a:srgbClr val="BEBCB2">
                  <a:gamma/>
                  <a:tint val="45098"/>
                  <a:invGamma/>
                </a:srgbClr>
              </a:gs>
              <a:gs pos="100000">
                <a:srgbClr val="BEBCB2"/>
              </a:gs>
            </a:gsLst>
            <a:lin ang="5400000" scaled="1"/>
          </a:gradFill>
          <a:ln w="9525" algn="ctr">
            <a:solidFill>
              <a:srgbClr val="9A918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050"/>
          </a:p>
        </p:txBody>
      </p:sp>
      <p:grpSp>
        <p:nvGrpSpPr>
          <p:cNvPr id="141" name="Group 236"/>
          <p:cNvGrpSpPr>
            <a:grpSpLocks/>
          </p:cNvGrpSpPr>
          <p:nvPr/>
        </p:nvGrpSpPr>
        <p:grpSpPr bwMode="auto">
          <a:xfrm>
            <a:off x="3441462" y="4092823"/>
            <a:ext cx="352991" cy="202406"/>
            <a:chOff x="1160" y="3423"/>
            <a:chExt cx="197" cy="78"/>
          </a:xfrm>
        </p:grpSpPr>
        <p:sp>
          <p:nvSpPr>
            <p:cNvPr id="258" name="Freeform 237"/>
            <p:cNvSpPr>
              <a:spLocks/>
            </p:cNvSpPr>
            <p:nvPr/>
          </p:nvSpPr>
          <p:spPr bwMode="auto">
            <a:xfrm>
              <a:off x="1160" y="3491"/>
              <a:ext cx="14" cy="10"/>
            </a:xfrm>
            <a:custGeom>
              <a:avLst/>
              <a:gdLst/>
              <a:ahLst/>
              <a:cxnLst>
                <a:cxn ang="0">
                  <a:pos x="61" y="18"/>
                </a:cxn>
                <a:cxn ang="0">
                  <a:pos x="61" y="18"/>
                </a:cxn>
                <a:cxn ang="0">
                  <a:pos x="45" y="87"/>
                </a:cxn>
                <a:cxn ang="0">
                  <a:pos x="23" y="87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35" y="66"/>
                </a:cxn>
                <a:cxn ang="0">
                  <a:pos x="35" y="66"/>
                </a:cxn>
                <a:cxn ang="0">
                  <a:pos x="49" y="0"/>
                </a:cxn>
                <a:cxn ang="0">
                  <a:pos x="73" y="0"/>
                </a:cxn>
                <a:cxn ang="0">
                  <a:pos x="87" y="66"/>
                </a:cxn>
                <a:cxn ang="0">
                  <a:pos x="87" y="66"/>
                </a:cxn>
                <a:cxn ang="0">
                  <a:pos x="101" y="0"/>
                </a:cxn>
                <a:cxn ang="0">
                  <a:pos x="122" y="0"/>
                </a:cxn>
                <a:cxn ang="0">
                  <a:pos x="99" y="87"/>
                </a:cxn>
                <a:cxn ang="0">
                  <a:pos x="75" y="87"/>
                </a:cxn>
                <a:cxn ang="0">
                  <a:pos x="61" y="18"/>
                </a:cxn>
                <a:cxn ang="0">
                  <a:pos x="61" y="18"/>
                </a:cxn>
              </a:cxnLst>
              <a:rect l="0" t="0" r="r" b="b"/>
              <a:pathLst>
                <a:path w="122" h="87">
                  <a:moveTo>
                    <a:pt x="61" y="18"/>
                  </a:moveTo>
                  <a:lnTo>
                    <a:pt x="61" y="18"/>
                  </a:lnTo>
                  <a:lnTo>
                    <a:pt x="45" y="87"/>
                  </a:lnTo>
                  <a:lnTo>
                    <a:pt x="23" y="8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49" y="0"/>
                  </a:lnTo>
                  <a:lnTo>
                    <a:pt x="73" y="0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101" y="0"/>
                  </a:lnTo>
                  <a:lnTo>
                    <a:pt x="122" y="0"/>
                  </a:lnTo>
                  <a:lnTo>
                    <a:pt x="99" y="87"/>
                  </a:lnTo>
                  <a:lnTo>
                    <a:pt x="75" y="87"/>
                  </a:lnTo>
                  <a:lnTo>
                    <a:pt x="61" y="18"/>
                  </a:lnTo>
                  <a:lnTo>
                    <a:pt x="6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59" name="Freeform 238"/>
            <p:cNvSpPr>
              <a:spLocks/>
            </p:cNvSpPr>
            <p:nvPr/>
          </p:nvSpPr>
          <p:spPr bwMode="auto">
            <a:xfrm>
              <a:off x="1176" y="3486"/>
              <a:ext cx="8" cy="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18" y="17"/>
                </a:cxn>
                <a:cxn ang="0">
                  <a:pos x="29" y="30"/>
                </a:cxn>
                <a:cxn ang="0">
                  <a:pos x="29" y="54"/>
                </a:cxn>
                <a:cxn ang="0">
                  <a:pos x="20" y="54"/>
                </a:cxn>
                <a:cxn ang="0">
                  <a:pos x="20" y="32"/>
                </a:cxn>
                <a:cxn ang="0">
                  <a:pos x="15" y="24"/>
                </a:cxn>
                <a:cxn ang="0">
                  <a:pos x="9" y="32"/>
                </a:cxn>
                <a:cxn ang="0">
                  <a:pos x="9" y="54"/>
                </a:cxn>
                <a:cxn ang="0">
                  <a:pos x="0" y="54"/>
                </a:cxn>
                <a:cxn ang="0">
                  <a:pos x="0" y="0"/>
                </a:cxn>
              </a:cxnLst>
              <a:rect l="0" t="0" r="r" b="b"/>
              <a:pathLst>
                <a:path w="29" h="54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19"/>
                    <a:pt x="13" y="17"/>
                    <a:pt x="18" y="17"/>
                  </a:cubicBezTo>
                  <a:cubicBezTo>
                    <a:pt x="26" y="17"/>
                    <a:pt x="29" y="23"/>
                    <a:pt x="29" y="30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6"/>
                    <a:pt x="19" y="24"/>
                    <a:pt x="15" y="24"/>
                  </a:cubicBezTo>
                  <a:cubicBezTo>
                    <a:pt x="10" y="24"/>
                    <a:pt x="9" y="28"/>
                    <a:pt x="9" y="3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60" name="Freeform 239"/>
            <p:cNvSpPr>
              <a:spLocks noEditPoints="1"/>
            </p:cNvSpPr>
            <p:nvPr/>
          </p:nvSpPr>
          <p:spPr bwMode="auto">
            <a:xfrm>
              <a:off x="1186" y="3491"/>
              <a:ext cx="8" cy="10"/>
            </a:xfrm>
            <a:custGeom>
              <a:avLst/>
              <a:gdLst/>
              <a:ahLst/>
              <a:cxnLst>
                <a:cxn ang="0">
                  <a:pos x="8" y="15"/>
                </a:cxn>
                <a:cxn ang="0">
                  <a:pos x="15" y="5"/>
                </a:cxn>
                <a:cxn ang="0">
                  <a:pos x="21" y="15"/>
                </a:cxn>
                <a:cxn ang="0">
                  <a:pos x="8" y="15"/>
                </a:cxn>
                <a:cxn ang="0">
                  <a:pos x="27" y="28"/>
                </a:cxn>
                <a:cxn ang="0">
                  <a:pos x="18" y="31"/>
                </a:cxn>
                <a:cxn ang="0">
                  <a:pos x="8" y="21"/>
                </a:cxn>
                <a:cxn ang="0">
                  <a:pos x="29" y="21"/>
                </a:cxn>
                <a:cxn ang="0">
                  <a:pos x="29" y="19"/>
                </a:cxn>
                <a:cxn ang="0">
                  <a:pos x="15" y="0"/>
                </a:cxn>
                <a:cxn ang="0">
                  <a:pos x="0" y="19"/>
                </a:cxn>
                <a:cxn ang="0">
                  <a:pos x="17" y="37"/>
                </a:cxn>
                <a:cxn ang="0">
                  <a:pos x="28" y="35"/>
                </a:cxn>
                <a:cxn ang="0">
                  <a:pos x="27" y="28"/>
                </a:cxn>
              </a:cxnLst>
              <a:rect l="0" t="0" r="r" b="b"/>
              <a:pathLst>
                <a:path w="29" h="37">
                  <a:moveTo>
                    <a:pt x="8" y="15"/>
                  </a:moveTo>
                  <a:cubicBezTo>
                    <a:pt x="8" y="10"/>
                    <a:pt x="10" y="5"/>
                    <a:pt x="15" y="5"/>
                  </a:cubicBezTo>
                  <a:cubicBezTo>
                    <a:pt x="19" y="5"/>
                    <a:pt x="21" y="9"/>
                    <a:pt x="21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27" y="28"/>
                  </a:moveTo>
                  <a:cubicBezTo>
                    <a:pt x="25" y="29"/>
                    <a:pt x="23" y="31"/>
                    <a:pt x="18" y="31"/>
                  </a:cubicBezTo>
                  <a:cubicBezTo>
                    <a:pt x="11" y="31"/>
                    <a:pt x="8" y="27"/>
                    <a:pt x="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4"/>
                    <a:pt x="23" y="0"/>
                    <a:pt x="15" y="0"/>
                  </a:cubicBezTo>
                  <a:cubicBezTo>
                    <a:pt x="6" y="0"/>
                    <a:pt x="0" y="8"/>
                    <a:pt x="0" y="19"/>
                  </a:cubicBezTo>
                  <a:cubicBezTo>
                    <a:pt x="0" y="29"/>
                    <a:pt x="5" y="37"/>
                    <a:pt x="17" y="37"/>
                  </a:cubicBezTo>
                  <a:cubicBezTo>
                    <a:pt x="22" y="37"/>
                    <a:pt x="26" y="36"/>
                    <a:pt x="28" y="35"/>
                  </a:cubicBezTo>
                  <a:cubicBezTo>
                    <a:pt x="27" y="28"/>
                    <a:pt x="27" y="28"/>
                    <a:pt x="27" y="2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61" name="Freeform 240"/>
            <p:cNvSpPr>
              <a:spLocks/>
            </p:cNvSpPr>
            <p:nvPr/>
          </p:nvSpPr>
          <p:spPr bwMode="auto">
            <a:xfrm>
              <a:off x="1196" y="3491"/>
              <a:ext cx="5" cy="1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18" y="0"/>
                </a:cxn>
                <a:cxn ang="0">
                  <a:pos x="19" y="0"/>
                </a:cxn>
                <a:cxn ang="0">
                  <a:pos x="19" y="8"/>
                </a:cxn>
                <a:cxn ang="0">
                  <a:pos x="17" y="8"/>
                </a:cxn>
                <a:cxn ang="0">
                  <a:pos x="9" y="17"/>
                </a:cxn>
                <a:cxn ang="0">
                  <a:pos x="9" y="37"/>
                </a:cxn>
                <a:cxn ang="0">
                  <a:pos x="0" y="37"/>
                </a:cxn>
                <a:cxn ang="0">
                  <a:pos x="0" y="6"/>
                </a:cxn>
              </a:cxnLst>
              <a:rect l="0" t="0" r="r" b="b"/>
              <a:pathLst>
                <a:path w="19" h="37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5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0" y="4"/>
                    <a:pt x="12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7" y="8"/>
                  </a:cubicBezTo>
                  <a:cubicBezTo>
                    <a:pt x="13" y="8"/>
                    <a:pt x="9" y="10"/>
                    <a:pt x="9" y="1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62" name="Freeform 241"/>
            <p:cNvSpPr>
              <a:spLocks noEditPoints="1"/>
            </p:cNvSpPr>
            <p:nvPr/>
          </p:nvSpPr>
          <p:spPr bwMode="auto">
            <a:xfrm>
              <a:off x="1202" y="3491"/>
              <a:ext cx="8" cy="10"/>
            </a:xfrm>
            <a:custGeom>
              <a:avLst/>
              <a:gdLst/>
              <a:ahLst/>
              <a:cxnLst>
                <a:cxn ang="0">
                  <a:pos x="9" y="15"/>
                </a:cxn>
                <a:cxn ang="0">
                  <a:pos x="15" y="5"/>
                </a:cxn>
                <a:cxn ang="0">
                  <a:pos x="21" y="15"/>
                </a:cxn>
                <a:cxn ang="0">
                  <a:pos x="9" y="15"/>
                </a:cxn>
                <a:cxn ang="0">
                  <a:pos x="28" y="28"/>
                </a:cxn>
                <a:cxn ang="0">
                  <a:pos x="18" y="31"/>
                </a:cxn>
                <a:cxn ang="0">
                  <a:pos x="9" y="21"/>
                </a:cxn>
                <a:cxn ang="0">
                  <a:pos x="30" y="21"/>
                </a:cxn>
                <a:cxn ang="0">
                  <a:pos x="30" y="19"/>
                </a:cxn>
                <a:cxn ang="0">
                  <a:pos x="15" y="0"/>
                </a:cxn>
                <a:cxn ang="0">
                  <a:pos x="0" y="19"/>
                </a:cxn>
                <a:cxn ang="0">
                  <a:pos x="17" y="37"/>
                </a:cxn>
                <a:cxn ang="0">
                  <a:pos x="28" y="35"/>
                </a:cxn>
                <a:cxn ang="0">
                  <a:pos x="28" y="28"/>
                </a:cxn>
              </a:cxnLst>
              <a:rect l="0" t="0" r="r" b="b"/>
              <a:pathLst>
                <a:path w="30" h="37">
                  <a:moveTo>
                    <a:pt x="9" y="15"/>
                  </a:moveTo>
                  <a:cubicBezTo>
                    <a:pt x="9" y="10"/>
                    <a:pt x="11" y="5"/>
                    <a:pt x="15" y="5"/>
                  </a:cubicBezTo>
                  <a:cubicBezTo>
                    <a:pt x="19" y="5"/>
                    <a:pt x="21" y="9"/>
                    <a:pt x="21" y="15"/>
                  </a:cubicBezTo>
                  <a:cubicBezTo>
                    <a:pt x="9" y="15"/>
                    <a:pt x="9" y="15"/>
                    <a:pt x="9" y="15"/>
                  </a:cubicBezTo>
                  <a:close/>
                  <a:moveTo>
                    <a:pt x="28" y="28"/>
                  </a:moveTo>
                  <a:cubicBezTo>
                    <a:pt x="26" y="29"/>
                    <a:pt x="24" y="31"/>
                    <a:pt x="18" y="31"/>
                  </a:cubicBezTo>
                  <a:cubicBezTo>
                    <a:pt x="11" y="31"/>
                    <a:pt x="9" y="27"/>
                    <a:pt x="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4"/>
                    <a:pt x="23" y="0"/>
                    <a:pt x="15" y="0"/>
                  </a:cubicBezTo>
                  <a:cubicBezTo>
                    <a:pt x="6" y="0"/>
                    <a:pt x="0" y="8"/>
                    <a:pt x="0" y="19"/>
                  </a:cubicBezTo>
                  <a:cubicBezTo>
                    <a:pt x="0" y="29"/>
                    <a:pt x="5" y="37"/>
                    <a:pt x="17" y="37"/>
                  </a:cubicBezTo>
                  <a:cubicBezTo>
                    <a:pt x="22" y="37"/>
                    <a:pt x="26" y="36"/>
                    <a:pt x="28" y="35"/>
                  </a:cubicBezTo>
                  <a:cubicBezTo>
                    <a:pt x="28" y="28"/>
                    <a:pt x="28" y="28"/>
                    <a:pt x="28" y="2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63" name="Freeform 242"/>
            <p:cNvSpPr>
              <a:spLocks noEditPoints="1"/>
            </p:cNvSpPr>
            <p:nvPr/>
          </p:nvSpPr>
          <p:spPr bwMode="auto">
            <a:xfrm>
              <a:off x="1218" y="3487"/>
              <a:ext cx="2" cy="14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1" y="36"/>
                </a:cxn>
                <a:cxn ang="0">
                  <a:pos x="21" y="123"/>
                </a:cxn>
                <a:cxn ang="0">
                  <a:pos x="0" y="123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19"/>
                </a:cxn>
                <a:cxn ang="0">
                  <a:pos x="0" y="1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" h="123">
                  <a:moveTo>
                    <a:pt x="0" y="36"/>
                  </a:moveTo>
                  <a:lnTo>
                    <a:pt x="21" y="36"/>
                  </a:lnTo>
                  <a:lnTo>
                    <a:pt x="21" y="123"/>
                  </a:lnTo>
                  <a:lnTo>
                    <a:pt x="0" y="123"/>
                  </a:lnTo>
                  <a:lnTo>
                    <a:pt x="0" y="36"/>
                  </a:lnTo>
                  <a:lnTo>
                    <a:pt x="0" y="36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64" name="Freeform 243"/>
            <p:cNvSpPr>
              <a:spLocks/>
            </p:cNvSpPr>
            <p:nvPr/>
          </p:nvSpPr>
          <p:spPr bwMode="auto">
            <a:xfrm>
              <a:off x="1223" y="3491"/>
              <a:ext cx="8" cy="10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19" y="0"/>
                </a:cxn>
                <a:cxn ang="0">
                  <a:pos x="29" y="13"/>
                </a:cxn>
                <a:cxn ang="0">
                  <a:pos x="29" y="37"/>
                </a:cxn>
                <a:cxn ang="0">
                  <a:pos x="21" y="37"/>
                </a:cxn>
                <a:cxn ang="0">
                  <a:pos x="21" y="15"/>
                </a:cxn>
                <a:cxn ang="0">
                  <a:pos x="16" y="7"/>
                </a:cxn>
                <a:cxn ang="0">
                  <a:pos x="9" y="15"/>
                </a:cxn>
                <a:cxn ang="0">
                  <a:pos x="9" y="37"/>
                </a:cxn>
                <a:cxn ang="0">
                  <a:pos x="1" y="37"/>
                </a:cxn>
                <a:cxn ang="0">
                  <a:pos x="1" y="6"/>
                </a:cxn>
              </a:cxnLst>
              <a:rect l="0" t="0" r="r" b="b"/>
              <a:pathLst>
                <a:path w="29" h="37">
                  <a:moveTo>
                    <a:pt x="1" y="6"/>
                  </a:moveTo>
                  <a:cubicBezTo>
                    <a:pt x="1" y="4"/>
                    <a:pt x="0" y="2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3" y="0"/>
                    <a:pt x="19" y="0"/>
                  </a:cubicBezTo>
                  <a:cubicBezTo>
                    <a:pt x="27" y="0"/>
                    <a:pt x="29" y="6"/>
                    <a:pt x="29" y="13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9"/>
                    <a:pt x="19" y="7"/>
                    <a:pt x="16" y="7"/>
                  </a:cubicBezTo>
                  <a:cubicBezTo>
                    <a:pt x="11" y="7"/>
                    <a:pt x="9" y="11"/>
                    <a:pt x="9" y="15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65" name="Freeform 244"/>
            <p:cNvSpPr>
              <a:spLocks/>
            </p:cNvSpPr>
            <p:nvPr/>
          </p:nvSpPr>
          <p:spPr bwMode="auto">
            <a:xfrm>
              <a:off x="1232" y="3486"/>
              <a:ext cx="6" cy="15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0" y="24"/>
                </a:cxn>
                <a:cxn ang="0">
                  <a:pos x="0" y="17"/>
                </a:cxn>
                <a:cxn ang="0">
                  <a:pos x="6" y="17"/>
                </a:cxn>
                <a:cxn ang="0">
                  <a:pos x="6" y="10"/>
                </a:cxn>
                <a:cxn ang="0">
                  <a:pos x="17" y="0"/>
                </a:cxn>
                <a:cxn ang="0">
                  <a:pos x="23" y="0"/>
                </a:cxn>
                <a:cxn ang="0">
                  <a:pos x="22" y="7"/>
                </a:cxn>
                <a:cxn ang="0">
                  <a:pos x="19" y="6"/>
                </a:cxn>
                <a:cxn ang="0">
                  <a:pos x="15" y="11"/>
                </a:cxn>
                <a:cxn ang="0">
                  <a:pos x="15" y="17"/>
                </a:cxn>
                <a:cxn ang="0">
                  <a:pos x="21" y="17"/>
                </a:cxn>
                <a:cxn ang="0">
                  <a:pos x="21" y="24"/>
                </a:cxn>
                <a:cxn ang="0">
                  <a:pos x="15" y="24"/>
                </a:cxn>
                <a:cxn ang="0">
                  <a:pos x="15" y="54"/>
                </a:cxn>
                <a:cxn ang="0">
                  <a:pos x="6" y="54"/>
                </a:cxn>
                <a:cxn ang="0">
                  <a:pos x="6" y="24"/>
                </a:cxn>
              </a:cxnLst>
              <a:rect l="0" t="0" r="r" b="b"/>
              <a:pathLst>
                <a:path w="23" h="54">
                  <a:moveTo>
                    <a:pt x="6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4"/>
                    <a:pt x="9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0" y="6"/>
                    <a:pt x="19" y="6"/>
                  </a:cubicBezTo>
                  <a:cubicBezTo>
                    <a:pt x="16" y="6"/>
                    <a:pt x="15" y="8"/>
                    <a:pt x="15" y="1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24"/>
                    <a:pt x="6" y="24"/>
                    <a:pt x="6" y="2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66" name="Freeform 245"/>
            <p:cNvSpPr>
              <a:spLocks noEditPoints="1"/>
            </p:cNvSpPr>
            <p:nvPr/>
          </p:nvSpPr>
          <p:spPr bwMode="auto">
            <a:xfrm>
              <a:off x="1239" y="3491"/>
              <a:ext cx="9" cy="10"/>
            </a:xfrm>
            <a:custGeom>
              <a:avLst/>
              <a:gdLst/>
              <a:ahLst/>
              <a:cxnLst>
                <a:cxn ang="0">
                  <a:pos x="9" y="18"/>
                </a:cxn>
                <a:cxn ang="0">
                  <a:pos x="16" y="6"/>
                </a:cxn>
                <a:cxn ang="0">
                  <a:pos x="23" y="18"/>
                </a:cxn>
                <a:cxn ang="0">
                  <a:pos x="16" y="31"/>
                </a:cxn>
                <a:cxn ang="0">
                  <a:pos x="9" y="18"/>
                </a:cxn>
                <a:cxn ang="0">
                  <a:pos x="0" y="18"/>
                </a:cxn>
                <a:cxn ang="0">
                  <a:pos x="16" y="37"/>
                </a:cxn>
                <a:cxn ang="0">
                  <a:pos x="32" y="18"/>
                </a:cxn>
                <a:cxn ang="0">
                  <a:pos x="16" y="0"/>
                </a:cxn>
                <a:cxn ang="0">
                  <a:pos x="0" y="18"/>
                </a:cxn>
              </a:cxnLst>
              <a:rect l="0" t="0" r="r" b="b"/>
              <a:pathLst>
                <a:path w="32" h="37">
                  <a:moveTo>
                    <a:pt x="9" y="18"/>
                  </a:moveTo>
                  <a:cubicBezTo>
                    <a:pt x="9" y="12"/>
                    <a:pt x="10" y="6"/>
                    <a:pt x="16" y="6"/>
                  </a:cubicBezTo>
                  <a:cubicBezTo>
                    <a:pt x="22" y="6"/>
                    <a:pt x="23" y="12"/>
                    <a:pt x="23" y="18"/>
                  </a:cubicBezTo>
                  <a:cubicBezTo>
                    <a:pt x="23" y="24"/>
                    <a:pt x="22" y="31"/>
                    <a:pt x="16" y="31"/>
                  </a:cubicBezTo>
                  <a:cubicBezTo>
                    <a:pt x="10" y="31"/>
                    <a:pt x="9" y="24"/>
                    <a:pt x="9" y="18"/>
                  </a:cubicBezTo>
                  <a:close/>
                  <a:moveTo>
                    <a:pt x="0" y="18"/>
                  </a:moveTo>
                  <a:cubicBezTo>
                    <a:pt x="0" y="34"/>
                    <a:pt x="8" y="37"/>
                    <a:pt x="16" y="37"/>
                  </a:cubicBezTo>
                  <a:cubicBezTo>
                    <a:pt x="23" y="37"/>
                    <a:pt x="32" y="34"/>
                    <a:pt x="32" y="18"/>
                  </a:cubicBezTo>
                  <a:cubicBezTo>
                    <a:pt x="32" y="3"/>
                    <a:pt x="23" y="0"/>
                    <a:pt x="16" y="0"/>
                  </a:cubicBezTo>
                  <a:cubicBezTo>
                    <a:pt x="8" y="0"/>
                    <a:pt x="0" y="3"/>
                    <a:pt x="0" y="1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67" name="Freeform 246"/>
            <p:cNvSpPr>
              <a:spLocks/>
            </p:cNvSpPr>
            <p:nvPr/>
          </p:nvSpPr>
          <p:spPr bwMode="auto">
            <a:xfrm>
              <a:off x="1250" y="3491"/>
              <a:ext cx="6" cy="1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19" y="8"/>
                </a:cxn>
                <a:cxn ang="0">
                  <a:pos x="16" y="8"/>
                </a:cxn>
                <a:cxn ang="0">
                  <a:pos x="9" y="17"/>
                </a:cxn>
                <a:cxn ang="0">
                  <a:pos x="9" y="37"/>
                </a:cxn>
                <a:cxn ang="0">
                  <a:pos x="0" y="37"/>
                </a:cxn>
                <a:cxn ang="0">
                  <a:pos x="0" y="6"/>
                </a:cxn>
              </a:cxnLst>
              <a:rect l="0" t="0" r="r" b="b"/>
              <a:pathLst>
                <a:path w="19" h="37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5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4"/>
                    <a:pt x="12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7" y="8"/>
                    <a:pt x="16" y="8"/>
                  </a:cubicBezTo>
                  <a:cubicBezTo>
                    <a:pt x="13" y="8"/>
                    <a:pt x="9" y="10"/>
                    <a:pt x="9" y="1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68" name="Freeform 247"/>
            <p:cNvSpPr>
              <a:spLocks/>
            </p:cNvSpPr>
            <p:nvPr/>
          </p:nvSpPr>
          <p:spPr bwMode="auto">
            <a:xfrm>
              <a:off x="1257" y="3491"/>
              <a:ext cx="14" cy="1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19" y="0"/>
                </a:cxn>
                <a:cxn ang="0">
                  <a:pos x="28" y="5"/>
                </a:cxn>
                <a:cxn ang="0">
                  <a:pos x="38" y="0"/>
                </a:cxn>
                <a:cxn ang="0">
                  <a:pos x="48" y="14"/>
                </a:cxn>
                <a:cxn ang="0">
                  <a:pos x="48" y="37"/>
                </a:cxn>
                <a:cxn ang="0">
                  <a:pos x="39" y="37"/>
                </a:cxn>
                <a:cxn ang="0">
                  <a:pos x="39" y="14"/>
                </a:cxn>
                <a:cxn ang="0">
                  <a:pos x="35" y="7"/>
                </a:cxn>
                <a:cxn ang="0">
                  <a:pos x="29" y="14"/>
                </a:cxn>
                <a:cxn ang="0">
                  <a:pos x="29" y="37"/>
                </a:cxn>
                <a:cxn ang="0">
                  <a:pos x="20" y="37"/>
                </a:cxn>
                <a:cxn ang="0">
                  <a:pos x="20" y="14"/>
                </a:cxn>
                <a:cxn ang="0">
                  <a:pos x="15" y="7"/>
                </a:cxn>
                <a:cxn ang="0">
                  <a:pos x="9" y="14"/>
                </a:cxn>
                <a:cxn ang="0">
                  <a:pos x="9" y="37"/>
                </a:cxn>
                <a:cxn ang="0">
                  <a:pos x="0" y="37"/>
                </a:cxn>
                <a:cxn ang="0">
                  <a:pos x="0" y="6"/>
                </a:cxn>
              </a:cxnLst>
              <a:rect l="0" t="0" r="r" b="b"/>
              <a:pathLst>
                <a:path w="48" h="37">
                  <a:moveTo>
                    <a:pt x="0" y="6"/>
                  </a:moveTo>
                  <a:cubicBezTo>
                    <a:pt x="0" y="3"/>
                    <a:pt x="0" y="1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"/>
                    <a:pt x="9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3"/>
                    <a:pt x="14" y="0"/>
                    <a:pt x="19" y="0"/>
                  </a:cubicBezTo>
                  <a:cubicBezTo>
                    <a:pt x="25" y="0"/>
                    <a:pt x="27" y="3"/>
                    <a:pt x="28" y="5"/>
                  </a:cubicBezTo>
                  <a:cubicBezTo>
                    <a:pt x="30" y="3"/>
                    <a:pt x="32" y="0"/>
                    <a:pt x="38" y="0"/>
                  </a:cubicBezTo>
                  <a:cubicBezTo>
                    <a:pt x="45" y="0"/>
                    <a:pt x="48" y="5"/>
                    <a:pt x="48" y="14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9"/>
                    <a:pt x="38" y="7"/>
                    <a:pt x="35" y="7"/>
                  </a:cubicBezTo>
                  <a:cubicBezTo>
                    <a:pt x="31" y="7"/>
                    <a:pt x="29" y="10"/>
                    <a:pt x="29" y="1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9"/>
                    <a:pt x="18" y="7"/>
                    <a:pt x="15" y="7"/>
                  </a:cubicBezTo>
                  <a:cubicBezTo>
                    <a:pt x="11" y="7"/>
                    <a:pt x="9" y="10"/>
                    <a:pt x="9" y="14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69" name="Freeform 248"/>
            <p:cNvSpPr>
              <a:spLocks noEditPoints="1"/>
            </p:cNvSpPr>
            <p:nvPr/>
          </p:nvSpPr>
          <p:spPr bwMode="auto">
            <a:xfrm>
              <a:off x="1272" y="3491"/>
              <a:ext cx="8" cy="10"/>
            </a:xfrm>
            <a:custGeom>
              <a:avLst/>
              <a:gdLst/>
              <a:ahLst/>
              <a:cxnLst>
                <a:cxn ang="0">
                  <a:pos x="21" y="21"/>
                </a:cxn>
                <a:cxn ang="0">
                  <a:pos x="14" y="31"/>
                </a:cxn>
                <a:cxn ang="0">
                  <a:pos x="8" y="26"/>
                </a:cxn>
                <a:cxn ang="0">
                  <a:pos x="20" y="19"/>
                </a:cxn>
                <a:cxn ang="0">
                  <a:pos x="21" y="19"/>
                </a:cxn>
                <a:cxn ang="0">
                  <a:pos x="21" y="21"/>
                </a:cxn>
                <a:cxn ang="0">
                  <a:pos x="4" y="9"/>
                </a:cxn>
                <a:cxn ang="0">
                  <a:pos x="14" y="6"/>
                </a:cxn>
                <a:cxn ang="0">
                  <a:pos x="21" y="13"/>
                </a:cxn>
                <a:cxn ang="0">
                  <a:pos x="21" y="14"/>
                </a:cxn>
                <a:cxn ang="0">
                  <a:pos x="19" y="14"/>
                </a:cxn>
                <a:cxn ang="0">
                  <a:pos x="0" y="26"/>
                </a:cxn>
                <a:cxn ang="0">
                  <a:pos x="11" y="37"/>
                </a:cxn>
                <a:cxn ang="0">
                  <a:pos x="21" y="32"/>
                </a:cxn>
                <a:cxn ang="0">
                  <a:pos x="21" y="32"/>
                </a:cxn>
                <a:cxn ang="0">
                  <a:pos x="22" y="37"/>
                </a:cxn>
                <a:cxn ang="0">
                  <a:pos x="29" y="37"/>
                </a:cxn>
                <a:cxn ang="0">
                  <a:pos x="29" y="30"/>
                </a:cxn>
                <a:cxn ang="0">
                  <a:pos x="29" y="14"/>
                </a:cxn>
                <a:cxn ang="0">
                  <a:pos x="15" y="0"/>
                </a:cxn>
                <a:cxn ang="0">
                  <a:pos x="4" y="2"/>
                </a:cxn>
                <a:cxn ang="0">
                  <a:pos x="4" y="9"/>
                </a:cxn>
              </a:cxnLst>
              <a:rect l="0" t="0" r="r" b="b"/>
              <a:pathLst>
                <a:path w="29" h="37">
                  <a:moveTo>
                    <a:pt x="21" y="21"/>
                  </a:moveTo>
                  <a:cubicBezTo>
                    <a:pt x="21" y="27"/>
                    <a:pt x="19" y="31"/>
                    <a:pt x="14" y="31"/>
                  </a:cubicBezTo>
                  <a:cubicBezTo>
                    <a:pt x="10" y="31"/>
                    <a:pt x="8" y="29"/>
                    <a:pt x="8" y="26"/>
                  </a:cubicBezTo>
                  <a:cubicBezTo>
                    <a:pt x="8" y="20"/>
                    <a:pt x="13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1"/>
                    <a:pt x="21" y="21"/>
                    <a:pt x="21" y="21"/>
                  </a:cubicBezTo>
                  <a:close/>
                  <a:moveTo>
                    <a:pt x="4" y="9"/>
                  </a:moveTo>
                  <a:cubicBezTo>
                    <a:pt x="6" y="8"/>
                    <a:pt x="10" y="6"/>
                    <a:pt x="14" y="6"/>
                  </a:cubicBezTo>
                  <a:cubicBezTo>
                    <a:pt x="19" y="6"/>
                    <a:pt x="21" y="9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8" y="14"/>
                    <a:pt x="0" y="16"/>
                    <a:pt x="0" y="26"/>
                  </a:cubicBezTo>
                  <a:cubicBezTo>
                    <a:pt x="0" y="33"/>
                    <a:pt x="5" y="37"/>
                    <a:pt x="11" y="37"/>
                  </a:cubicBezTo>
                  <a:cubicBezTo>
                    <a:pt x="16" y="37"/>
                    <a:pt x="19" y="35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3"/>
                    <a:pt x="21" y="35"/>
                    <a:pt x="22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3"/>
                    <a:pt x="29" y="30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5"/>
                    <a:pt x="26" y="0"/>
                    <a:pt x="15" y="0"/>
                  </a:cubicBezTo>
                  <a:cubicBezTo>
                    <a:pt x="9" y="0"/>
                    <a:pt x="6" y="1"/>
                    <a:pt x="4" y="2"/>
                  </a:cubicBezTo>
                  <a:cubicBezTo>
                    <a:pt x="4" y="9"/>
                    <a:pt x="4" y="9"/>
                    <a:pt x="4" y="9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70" name="Freeform 249"/>
            <p:cNvSpPr>
              <a:spLocks/>
            </p:cNvSpPr>
            <p:nvPr/>
          </p:nvSpPr>
          <p:spPr bwMode="auto">
            <a:xfrm>
              <a:off x="1282" y="3488"/>
              <a:ext cx="6" cy="13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14" y="0"/>
                </a:cxn>
                <a:cxn ang="0">
                  <a:pos x="14" y="10"/>
                </a:cxn>
                <a:cxn ang="0">
                  <a:pos x="21" y="10"/>
                </a:cxn>
                <a:cxn ang="0">
                  <a:pos x="21" y="17"/>
                </a:cxn>
                <a:cxn ang="0">
                  <a:pos x="14" y="17"/>
                </a:cxn>
                <a:cxn ang="0">
                  <a:pos x="14" y="35"/>
                </a:cxn>
                <a:cxn ang="0">
                  <a:pos x="18" y="40"/>
                </a:cxn>
                <a:cxn ang="0">
                  <a:pos x="21" y="40"/>
                </a:cxn>
                <a:cxn ang="0">
                  <a:pos x="21" y="46"/>
                </a:cxn>
                <a:cxn ang="0">
                  <a:pos x="16" y="47"/>
                </a:cxn>
                <a:cxn ang="0">
                  <a:pos x="5" y="36"/>
                </a:cxn>
                <a:cxn ang="0">
                  <a:pos x="5" y="17"/>
                </a:cxn>
                <a:cxn ang="0">
                  <a:pos x="0" y="17"/>
                </a:cxn>
                <a:cxn ang="0">
                  <a:pos x="0" y="10"/>
                </a:cxn>
                <a:cxn ang="0">
                  <a:pos x="5" y="10"/>
                </a:cxn>
                <a:cxn ang="0">
                  <a:pos x="5" y="3"/>
                </a:cxn>
              </a:cxnLst>
              <a:rect l="0" t="0" r="r" b="b"/>
              <a:pathLst>
                <a:path w="21" h="47">
                  <a:moveTo>
                    <a:pt x="5" y="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9"/>
                    <a:pt x="16" y="40"/>
                    <a:pt x="18" y="40"/>
                  </a:cubicBezTo>
                  <a:cubicBezTo>
                    <a:pt x="20" y="40"/>
                    <a:pt x="21" y="40"/>
                    <a:pt x="21" y="4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0" y="47"/>
                    <a:pt x="18" y="47"/>
                    <a:pt x="16" y="47"/>
                  </a:cubicBezTo>
                  <a:cubicBezTo>
                    <a:pt x="9" y="47"/>
                    <a:pt x="5" y="44"/>
                    <a:pt x="5" y="3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3"/>
                    <a:pt x="5" y="3"/>
                    <a:pt x="5" y="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71" name="Freeform 250"/>
            <p:cNvSpPr>
              <a:spLocks noEditPoints="1"/>
            </p:cNvSpPr>
            <p:nvPr/>
          </p:nvSpPr>
          <p:spPr bwMode="auto">
            <a:xfrm>
              <a:off x="1290" y="3487"/>
              <a:ext cx="2" cy="14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2" y="36"/>
                </a:cxn>
                <a:cxn ang="0">
                  <a:pos x="22" y="123"/>
                </a:cxn>
                <a:cxn ang="0">
                  <a:pos x="0" y="123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0" y="0"/>
                </a:cxn>
                <a:cxn ang="0">
                  <a:pos x="22" y="0"/>
                </a:cxn>
                <a:cxn ang="0">
                  <a:pos x="22" y="19"/>
                </a:cxn>
                <a:cxn ang="0">
                  <a:pos x="0" y="1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23">
                  <a:moveTo>
                    <a:pt x="0" y="36"/>
                  </a:moveTo>
                  <a:lnTo>
                    <a:pt x="22" y="36"/>
                  </a:lnTo>
                  <a:lnTo>
                    <a:pt x="22" y="123"/>
                  </a:lnTo>
                  <a:lnTo>
                    <a:pt x="0" y="123"/>
                  </a:lnTo>
                  <a:lnTo>
                    <a:pt x="0" y="36"/>
                  </a:lnTo>
                  <a:lnTo>
                    <a:pt x="0" y="36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72" name="Freeform 251"/>
            <p:cNvSpPr>
              <a:spLocks noEditPoints="1"/>
            </p:cNvSpPr>
            <p:nvPr/>
          </p:nvSpPr>
          <p:spPr bwMode="auto">
            <a:xfrm>
              <a:off x="1294" y="3491"/>
              <a:ext cx="9" cy="10"/>
            </a:xfrm>
            <a:custGeom>
              <a:avLst/>
              <a:gdLst/>
              <a:ahLst/>
              <a:cxnLst>
                <a:cxn ang="0">
                  <a:pos x="9" y="18"/>
                </a:cxn>
                <a:cxn ang="0">
                  <a:pos x="16" y="6"/>
                </a:cxn>
                <a:cxn ang="0">
                  <a:pos x="23" y="18"/>
                </a:cxn>
                <a:cxn ang="0">
                  <a:pos x="16" y="31"/>
                </a:cxn>
                <a:cxn ang="0">
                  <a:pos x="9" y="18"/>
                </a:cxn>
                <a:cxn ang="0">
                  <a:pos x="0" y="18"/>
                </a:cxn>
                <a:cxn ang="0">
                  <a:pos x="16" y="37"/>
                </a:cxn>
                <a:cxn ang="0">
                  <a:pos x="32" y="18"/>
                </a:cxn>
                <a:cxn ang="0">
                  <a:pos x="16" y="0"/>
                </a:cxn>
                <a:cxn ang="0">
                  <a:pos x="0" y="18"/>
                </a:cxn>
              </a:cxnLst>
              <a:rect l="0" t="0" r="r" b="b"/>
              <a:pathLst>
                <a:path w="32" h="37">
                  <a:moveTo>
                    <a:pt x="9" y="18"/>
                  </a:moveTo>
                  <a:cubicBezTo>
                    <a:pt x="9" y="12"/>
                    <a:pt x="11" y="6"/>
                    <a:pt x="16" y="6"/>
                  </a:cubicBezTo>
                  <a:cubicBezTo>
                    <a:pt x="22" y="6"/>
                    <a:pt x="23" y="12"/>
                    <a:pt x="23" y="18"/>
                  </a:cubicBezTo>
                  <a:cubicBezTo>
                    <a:pt x="23" y="24"/>
                    <a:pt x="22" y="31"/>
                    <a:pt x="16" y="31"/>
                  </a:cubicBezTo>
                  <a:cubicBezTo>
                    <a:pt x="11" y="31"/>
                    <a:pt x="9" y="24"/>
                    <a:pt x="9" y="18"/>
                  </a:cubicBezTo>
                  <a:close/>
                  <a:moveTo>
                    <a:pt x="0" y="18"/>
                  </a:moveTo>
                  <a:cubicBezTo>
                    <a:pt x="0" y="34"/>
                    <a:pt x="9" y="37"/>
                    <a:pt x="16" y="37"/>
                  </a:cubicBezTo>
                  <a:cubicBezTo>
                    <a:pt x="24" y="37"/>
                    <a:pt x="32" y="34"/>
                    <a:pt x="32" y="18"/>
                  </a:cubicBezTo>
                  <a:cubicBezTo>
                    <a:pt x="32" y="3"/>
                    <a:pt x="24" y="0"/>
                    <a:pt x="16" y="0"/>
                  </a:cubicBezTo>
                  <a:cubicBezTo>
                    <a:pt x="9" y="0"/>
                    <a:pt x="0" y="3"/>
                    <a:pt x="0" y="1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73" name="Freeform 252"/>
            <p:cNvSpPr>
              <a:spLocks/>
            </p:cNvSpPr>
            <p:nvPr/>
          </p:nvSpPr>
          <p:spPr bwMode="auto">
            <a:xfrm>
              <a:off x="1305" y="3491"/>
              <a:ext cx="8" cy="1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18" y="0"/>
                </a:cxn>
                <a:cxn ang="0">
                  <a:pos x="29" y="13"/>
                </a:cxn>
                <a:cxn ang="0">
                  <a:pos x="29" y="37"/>
                </a:cxn>
                <a:cxn ang="0">
                  <a:pos x="20" y="37"/>
                </a:cxn>
                <a:cxn ang="0">
                  <a:pos x="20" y="15"/>
                </a:cxn>
                <a:cxn ang="0">
                  <a:pos x="15" y="7"/>
                </a:cxn>
                <a:cxn ang="0">
                  <a:pos x="9" y="15"/>
                </a:cxn>
                <a:cxn ang="0">
                  <a:pos x="9" y="37"/>
                </a:cxn>
                <a:cxn ang="0">
                  <a:pos x="0" y="37"/>
                </a:cxn>
                <a:cxn ang="0">
                  <a:pos x="0" y="6"/>
                </a:cxn>
              </a:cxnLst>
              <a:rect l="0" t="0" r="r" b="b"/>
              <a:pathLst>
                <a:path w="29" h="37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9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3" y="0"/>
                    <a:pt x="18" y="0"/>
                  </a:cubicBezTo>
                  <a:cubicBezTo>
                    <a:pt x="27" y="0"/>
                    <a:pt x="29" y="6"/>
                    <a:pt x="29" y="13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9"/>
                    <a:pt x="19" y="7"/>
                    <a:pt x="15" y="7"/>
                  </a:cubicBezTo>
                  <a:cubicBezTo>
                    <a:pt x="11" y="7"/>
                    <a:pt x="9" y="11"/>
                    <a:pt x="9" y="15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74" name="Freeform 253"/>
            <p:cNvSpPr>
              <a:spLocks/>
            </p:cNvSpPr>
            <p:nvPr/>
          </p:nvSpPr>
          <p:spPr bwMode="auto">
            <a:xfrm>
              <a:off x="1321" y="3486"/>
              <a:ext cx="2" cy="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0"/>
                </a:cxn>
                <a:cxn ang="0">
                  <a:pos x="21" y="128"/>
                </a:cxn>
                <a:cxn ang="0">
                  <a:pos x="0" y="12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" h="128">
                  <a:moveTo>
                    <a:pt x="0" y="0"/>
                  </a:moveTo>
                  <a:lnTo>
                    <a:pt x="21" y="0"/>
                  </a:lnTo>
                  <a:lnTo>
                    <a:pt x="21" y="128"/>
                  </a:lnTo>
                  <a:lnTo>
                    <a:pt x="0" y="12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75" name="Freeform 254"/>
            <p:cNvSpPr>
              <a:spLocks noEditPoints="1"/>
            </p:cNvSpPr>
            <p:nvPr/>
          </p:nvSpPr>
          <p:spPr bwMode="auto">
            <a:xfrm>
              <a:off x="1326" y="3487"/>
              <a:ext cx="3" cy="14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1" y="36"/>
                </a:cxn>
                <a:cxn ang="0">
                  <a:pos x="21" y="123"/>
                </a:cxn>
                <a:cxn ang="0">
                  <a:pos x="0" y="123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19"/>
                </a:cxn>
                <a:cxn ang="0">
                  <a:pos x="0" y="1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" h="123">
                  <a:moveTo>
                    <a:pt x="0" y="36"/>
                  </a:moveTo>
                  <a:lnTo>
                    <a:pt x="21" y="36"/>
                  </a:lnTo>
                  <a:lnTo>
                    <a:pt x="21" y="123"/>
                  </a:lnTo>
                  <a:lnTo>
                    <a:pt x="0" y="123"/>
                  </a:lnTo>
                  <a:lnTo>
                    <a:pt x="0" y="36"/>
                  </a:lnTo>
                  <a:lnTo>
                    <a:pt x="0" y="36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76" name="Freeform 255"/>
            <p:cNvSpPr>
              <a:spLocks/>
            </p:cNvSpPr>
            <p:nvPr/>
          </p:nvSpPr>
          <p:spPr bwMode="auto">
            <a:xfrm>
              <a:off x="1330" y="3491"/>
              <a:ext cx="9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0"/>
                </a:cxn>
                <a:cxn ang="0">
                  <a:pos x="40" y="66"/>
                </a:cxn>
                <a:cxn ang="0">
                  <a:pos x="40" y="66"/>
                </a:cxn>
                <a:cxn ang="0">
                  <a:pos x="56" y="0"/>
                </a:cxn>
                <a:cxn ang="0">
                  <a:pos x="78" y="0"/>
                </a:cxn>
                <a:cxn ang="0">
                  <a:pos x="49" y="87"/>
                </a:cxn>
                <a:cxn ang="0">
                  <a:pos x="26" y="8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8" h="87">
                  <a:moveTo>
                    <a:pt x="0" y="0"/>
                  </a:moveTo>
                  <a:lnTo>
                    <a:pt x="21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56" y="0"/>
                  </a:lnTo>
                  <a:lnTo>
                    <a:pt x="78" y="0"/>
                  </a:lnTo>
                  <a:lnTo>
                    <a:pt x="49" y="87"/>
                  </a:lnTo>
                  <a:lnTo>
                    <a:pt x="26" y="8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77" name="Freeform 256"/>
            <p:cNvSpPr>
              <a:spLocks noEditPoints="1"/>
            </p:cNvSpPr>
            <p:nvPr/>
          </p:nvSpPr>
          <p:spPr bwMode="auto">
            <a:xfrm>
              <a:off x="1340" y="3491"/>
              <a:ext cx="9" cy="10"/>
            </a:xfrm>
            <a:custGeom>
              <a:avLst/>
              <a:gdLst/>
              <a:ahLst/>
              <a:cxnLst>
                <a:cxn ang="0">
                  <a:pos x="9" y="15"/>
                </a:cxn>
                <a:cxn ang="0">
                  <a:pos x="15" y="5"/>
                </a:cxn>
                <a:cxn ang="0">
                  <a:pos x="21" y="15"/>
                </a:cxn>
                <a:cxn ang="0">
                  <a:pos x="9" y="15"/>
                </a:cxn>
                <a:cxn ang="0">
                  <a:pos x="28" y="28"/>
                </a:cxn>
                <a:cxn ang="0">
                  <a:pos x="18" y="31"/>
                </a:cxn>
                <a:cxn ang="0">
                  <a:pos x="9" y="21"/>
                </a:cxn>
                <a:cxn ang="0">
                  <a:pos x="30" y="21"/>
                </a:cxn>
                <a:cxn ang="0">
                  <a:pos x="30" y="19"/>
                </a:cxn>
                <a:cxn ang="0">
                  <a:pos x="15" y="0"/>
                </a:cxn>
                <a:cxn ang="0">
                  <a:pos x="0" y="19"/>
                </a:cxn>
                <a:cxn ang="0">
                  <a:pos x="17" y="37"/>
                </a:cxn>
                <a:cxn ang="0">
                  <a:pos x="28" y="35"/>
                </a:cxn>
                <a:cxn ang="0">
                  <a:pos x="28" y="28"/>
                </a:cxn>
              </a:cxnLst>
              <a:rect l="0" t="0" r="r" b="b"/>
              <a:pathLst>
                <a:path w="30" h="37">
                  <a:moveTo>
                    <a:pt x="9" y="15"/>
                  </a:moveTo>
                  <a:cubicBezTo>
                    <a:pt x="9" y="10"/>
                    <a:pt x="11" y="5"/>
                    <a:pt x="15" y="5"/>
                  </a:cubicBezTo>
                  <a:cubicBezTo>
                    <a:pt x="19" y="5"/>
                    <a:pt x="21" y="9"/>
                    <a:pt x="21" y="15"/>
                  </a:cubicBezTo>
                  <a:cubicBezTo>
                    <a:pt x="9" y="15"/>
                    <a:pt x="9" y="15"/>
                    <a:pt x="9" y="15"/>
                  </a:cubicBezTo>
                  <a:close/>
                  <a:moveTo>
                    <a:pt x="28" y="28"/>
                  </a:moveTo>
                  <a:cubicBezTo>
                    <a:pt x="26" y="29"/>
                    <a:pt x="23" y="31"/>
                    <a:pt x="18" y="31"/>
                  </a:cubicBezTo>
                  <a:cubicBezTo>
                    <a:pt x="11" y="31"/>
                    <a:pt x="9" y="27"/>
                    <a:pt x="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4"/>
                    <a:pt x="23" y="0"/>
                    <a:pt x="15" y="0"/>
                  </a:cubicBezTo>
                  <a:cubicBezTo>
                    <a:pt x="6" y="0"/>
                    <a:pt x="0" y="8"/>
                    <a:pt x="0" y="19"/>
                  </a:cubicBezTo>
                  <a:cubicBezTo>
                    <a:pt x="0" y="29"/>
                    <a:pt x="5" y="37"/>
                    <a:pt x="17" y="37"/>
                  </a:cubicBezTo>
                  <a:cubicBezTo>
                    <a:pt x="22" y="37"/>
                    <a:pt x="26" y="36"/>
                    <a:pt x="28" y="35"/>
                  </a:cubicBezTo>
                  <a:cubicBezTo>
                    <a:pt x="28" y="28"/>
                    <a:pt x="28" y="28"/>
                    <a:pt x="28" y="2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78" name="Freeform 257"/>
            <p:cNvSpPr>
              <a:spLocks/>
            </p:cNvSpPr>
            <p:nvPr/>
          </p:nvSpPr>
          <p:spPr bwMode="auto">
            <a:xfrm>
              <a:off x="1350" y="3491"/>
              <a:ext cx="7" cy="10"/>
            </a:xfrm>
            <a:custGeom>
              <a:avLst/>
              <a:gdLst/>
              <a:ahLst/>
              <a:cxnLst>
                <a:cxn ang="0">
                  <a:pos x="1" y="28"/>
                </a:cxn>
                <a:cxn ang="0">
                  <a:pos x="10" y="30"/>
                </a:cxn>
                <a:cxn ang="0">
                  <a:pos x="16" y="27"/>
                </a:cxn>
                <a:cxn ang="0">
                  <a:pos x="12" y="22"/>
                </a:cxn>
                <a:cxn ang="0">
                  <a:pos x="8" y="20"/>
                </a:cxn>
                <a:cxn ang="0">
                  <a:pos x="0" y="10"/>
                </a:cxn>
                <a:cxn ang="0">
                  <a:pos x="13" y="0"/>
                </a:cxn>
                <a:cxn ang="0">
                  <a:pos x="22" y="1"/>
                </a:cxn>
                <a:cxn ang="0">
                  <a:pos x="22" y="8"/>
                </a:cxn>
                <a:cxn ang="0">
                  <a:pos x="14" y="6"/>
                </a:cxn>
                <a:cxn ang="0">
                  <a:pos x="9" y="10"/>
                </a:cxn>
                <a:cxn ang="0">
                  <a:pos x="13" y="14"/>
                </a:cxn>
                <a:cxn ang="0">
                  <a:pos x="17" y="17"/>
                </a:cxn>
                <a:cxn ang="0">
                  <a:pos x="24" y="26"/>
                </a:cxn>
                <a:cxn ang="0">
                  <a:pos x="10" y="37"/>
                </a:cxn>
                <a:cxn ang="0">
                  <a:pos x="0" y="35"/>
                </a:cxn>
                <a:cxn ang="0">
                  <a:pos x="1" y="28"/>
                </a:cxn>
              </a:cxnLst>
              <a:rect l="0" t="0" r="r" b="b"/>
              <a:pathLst>
                <a:path w="24" h="37">
                  <a:moveTo>
                    <a:pt x="1" y="28"/>
                  </a:moveTo>
                  <a:cubicBezTo>
                    <a:pt x="2" y="29"/>
                    <a:pt x="6" y="30"/>
                    <a:pt x="10" y="30"/>
                  </a:cubicBezTo>
                  <a:cubicBezTo>
                    <a:pt x="13" y="30"/>
                    <a:pt x="16" y="30"/>
                    <a:pt x="16" y="27"/>
                  </a:cubicBezTo>
                  <a:cubicBezTo>
                    <a:pt x="16" y="25"/>
                    <a:pt x="15" y="24"/>
                    <a:pt x="12" y="2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18"/>
                    <a:pt x="0" y="16"/>
                    <a:pt x="0" y="10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1" y="1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9" y="7"/>
                    <a:pt x="17" y="6"/>
                    <a:pt x="14" y="6"/>
                  </a:cubicBezTo>
                  <a:cubicBezTo>
                    <a:pt x="10" y="6"/>
                    <a:pt x="9" y="8"/>
                    <a:pt x="9" y="10"/>
                  </a:cubicBezTo>
                  <a:cubicBezTo>
                    <a:pt x="9" y="12"/>
                    <a:pt x="10" y="13"/>
                    <a:pt x="13" y="1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2" y="20"/>
                    <a:pt x="24" y="22"/>
                    <a:pt x="24" y="26"/>
                  </a:cubicBezTo>
                  <a:cubicBezTo>
                    <a:pt x="24" y="33"/>
                    <a:pt x="18" y="37"/>
                    <a:pt x="10" y="37"/>
                  </a:cubicBezTo>
                  <a:cubicBezTo>
                    <a:pt x="6" y="37"/>
                    <a:pt x="2" y="36"/>
                    <a:pt x="0" y="35"/>
                  </a:cubicBezTo>
                  <a:cubicBezTo>
                    <a:pt x="1" y="28"/>
                    <a:pt x="1" y="28"/>
                    <a:pt x="1" y="2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79" name="Freeform 258"/>
            <p:cNvSpPr>
              <a:spLocks/>
            </p:cNvSpPr>
            <p:nvPr/>
          </p:nvSpPr>
          <p:spPr bwMode="auto">
            <a:xfrm>
              <a:off x="1185" y="3433"/>
              <a:ext cx="38" cy="4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34" y="1"/>
                </a:cxn>
                <a:cxn ang="0">
                  <a:pos x="134" y="40"/>
                </a:cxn>
                <a:cxn ang="0">
                  <a:pos x="131" y="39"/>
                </a:cxn>
                <a:cxn ang="0">
                  <a:pos x="116" y="16"/>
                </a:cxn>
                <a:cxn ang="0">
                  <a:pos x="61" y="16"/>
                </a:cxn>
                <a:cxn ang="0">
                  <a:pos x="61" y="64"/>
                </a:cxn>
                <a:cxn ang="0">
                  <a:pos x="107" y="64"/>
                </a:cxn>
                <a:cxn ang="0">
                  <a:pos x="120" y="44"/>
                </a:cxn>
                <a:cxn ang="0">
                  <a:pos x="123" y="44"/>
                </a:cxn>
                <a:cxn ang="0">
                  <a:pos x="123" y="98"/>
                </a:cxn>
                <a:cxn ang="0">
                  <a:pos x="120" y="100"/>
                </a:cxn>
                <a:cxn ang="0">
                  <a:pos x="108" y="79"/>
                </a:cxn>
                <a:cxn ang="0">
                  <a:pos x="61" y="79"/>
                </a:cxn>
                <a:cxn ang="0">
                  <a:pos x="61" y="134"/>
                </a:cxn>
                <a:cxn ang="0">
                  <a:pos x="121" y="134"/>
                </a:cxn>
                <a:cxn ang="0">
                  <a:pos x="134" y="107"/>
                </a:cxn>
                <a:cxn ang="0">
                  <a:pos x="138" y="106"/>
                </a:cxn>
                <a:cxn ang="0">
                  <a:pos x="138" y="151"/>
                </a:cxn>
                <a:cxn ang="0">
                  <a:pos x="44" y="150"/>
                </a:cxn>
                <a:cxn ang="0">
                  <a:pos x="2" y="152"/>
                </a:cxn>
                <a:cxn ang="0">
                  <a:pos x="2" y="147"/>
                </a:cxn>
                <a:cxn ang="0">
                  <a:pos x="25" y="113"/>
                </a:cxn>
                <a:cxn ang="0">
                  <a:pos x="25" y="32"/>
                </a:cxn>
                <a:cxn ang="0">
                  <a:pos x="2" y="5"/>
                </a:cxn>
                <a:cxn ang="0">
                  <a:pos x="2" y="0"/>
                </a:cxn>
              </a:cxnLst>
              <a:rect l="0" t="0" r="r" b="b"/>
              <a:pathLst>
                <a:path w="138" h="152">
                  <a:moveTo>
                    <a:pt x="2" y="0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2"/>
                    <a:pt x="131" y="42"/>
                    <a:pt x="131" y="39"/>
                  </a:cubicBezTo>
                  <a:cubicBezTo>
                    <a:pt x="129" y="33"/>
                    <a:pt x="118" y="18"/>
                    <a:pt x="116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11" y="63"/>
                    <a:pt x="116" y="53"/>
                    <a:pt x="120" y="44"/>
                  </a:cubicBezTo>
                  <a:cubicBezTo>
                    <a:pt x="121" y="41"/>
                    <a:pt x="123" y="43"/>
                    <a:pt x="123" y="44"/>
                  </a:cubicBezTo>
                  <a:cubicBezTo>
                    <a:pt x="123" y="59"/>
                    <a:pt x="123" y="87"/>
                    <a:pt x="123" y="98"/>
                  </a:cubicBezTo>
                  <a:cubicBezTo>
                    <a:pt x="123" y="102"/>
                    <a:pt x="121" y="104"/>
                    <a:pt x="120" y="100"/>
                  </a:cubicBezTo>
                  <a:cubicBezTo>
                    <a:pt x="118" y="96"/>
                    <a:pt x="112" y="83"/>
                    <a:pt x="108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33" y="112"/>
                    <a:pt x="134" y="107"/>
                  </a:cubicBezTo>
                  <a:cubicBezTo>
                    <a:pt x="134" y="105"/>
                    <a:pt x="138" y="105"/>
                    <a:pt x="138" y="106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25" y="150"/>
                    <a:pt x="21" y="150"/>
                    <a:pt x="2" y="152"/>
                  </a:cubicBezTo>
                  <a:cubicBezTo>
                    <a:pt x="0" y="152"/>
                    <a:pt x="0" y="148"/>
                    <a:pt x="2" y="147"/>
                  </a:cubicBezTo>
                  <a:cubicBezTo>
                    <a:pt x="22" y="137"/>
                    <a:pt x="25" y="142"/>
                    <a:pt x="25" y="11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10"/>
                    <a:pt x="19" y="11"/>
                    <a:pt x="2" y="5"/>
                  </a:cubicBezTo>
                  <a:cubicBezTo>
                    <a:pt x="0" y="4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093A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0" name="Freeform 259"/>
            <p:cNvSpPr>
              <a:spLocks/>
            </p:cNvSpPr>
            <p:nvPr/>
          </p:nvSpPr>
          <p:spPr bwMode="auto">
            <a:xfrm>
              <a:off x="1225" y="3433"/>
              <a:ext cx="70" cy="4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79" y="1"/>
                </a:cxn>
                <a:cxn ang="0">
                  <a:pos x="126" y="97"/>
                </a:cxn>
                <a:cxn ang="0">
                  <a:pos x="175" y="2"/>
                </a:cxn>
                <a:cxn ang="0">
                  <a:pos x="216" y="2"/>
                </a:cxn>
                <a:cxn ang="0">
                  <a:pos x="235" y="0"/>
                </a:cxn>
                <a:cxn ang="0">
                  <a:pos x="236" y="5"/>
                </a:cxn>
                <a:cxn ang="0">
                  <a:pos x="212" y="17"/>
                </a:cxn>
                <a:cxn ang="0">
                  <a:pos x="224" y="135"/>
                </a:cxn>
                <a:cxn ang="0">
                  <a:pos x="250" y="148"/>
                </a:cxn>
                <a:cxn ang="0">
                  <a:pos x="250" y="151"/>
                </a:cxn>
                <a:cxn ang="0">
                  <a:pos x="165" y="151"/>
                </a:cxn>
                <a:cxn ang="0">
                  <a:pos x="164" y="147"/>
                </a:cxn>
                <a:cxn ang="0">
                  <a:pos x="187" y="136"/>
                </a:cxn>
                <a:cxn ang="0">
                  <a:pos x="179" y="33"/>
                </a:cxn>
                <a:cxn ang="0">
                  <a:pos x="121" y="151"/>
                </a:cxn>
                <a:cxn ang="0">
                  <a:pos x="111" y="151"/>
                </a:cxn>
                <a:cxn ang="0">
                  <a:pos x="58" y="36"/>
                </a:cxn>
                <a:cxn ang="0">
                  <a:pos x="48" y="135"/>
                </a:cxn>
                <a:cxn ang="0">
                  <a:pos x="72" y="147"/>
                </a:cxn>
                <a:cxn ang="0">
                  <a:pos x="73" y="150"/>
                </a:cxn>
                <a:cxn ang="0">
                  <a:pos x="7" y="151"/>
                </a:cxn>
                <a:cxn ang="0">
                  <a:pos x="6" y="146"/>
                </a:cxn>
                <a:cxn ang="0">
                  <a:pos x="32" y="107"/>
                </a:cxn>
                <a:cxn ang="0">
                  <a:pos x="42" y="23"/>
                </a:cxn>
                <a:cxn ang="0">
                  <a:pos x="18" y="4"/>
                </a:cxn>
                <a:cxn ang="0">
                  <a:pos x="18" y="0"/>
                </a:cxn>
              </a:cxnLst>
              <a:rect l="0" t="0" r="r" b="b"/>
              <a:pathLst>
                <a:path w="252" h="151">
                  <a:moveTo>
                    <a:pt x="18" y="0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5" y="2"/>
                    <a:pt x="213" y="2"/>
                    <a:pt x="216" y="2"/>
                  </a:cubicBezTo>
                  <a:cubicBezTo>
                    <a:pt x="220" y="2"/>
                    <a:pt x="233" y="1"/>
                    <a:pt x="235" y="0"/>
                  </a:cubicBezTo>
                  <a:cubicBezTo>
                    <a:pt x="237" y="0"/>
                    <a:pt x="237" y="4"/>
                    <a:pt x="236" y="5"/>
                  </a:cubicBezTo>
                  <a:cubicBezTo>
                    <a:pt x="234" y="6"/>
                    <a:pt x="214" y="14"/>
                    <a:pt x="212" y="17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5" y="139"/>
                    <a:pt x="246" y="147"/>
                    <a:pt x="250" y="148"/>
                  </a:cubicBezTo>
                  <a:cubicBezTo>
                    <a:pt x="252" y="148"/>
                    <a:pt x="251" y="151"/>
                    <a:pt x="250" y="151"/>
                  </a:cubicBezTo>
                  <a:cubicBezTo>
                    <a:pt x="237" y="150"/>
                    <a:pt x="178" y="150"/>
                    <a:pt x="165" y="151"/>
                  </a:cubicBezTo>
                  <a:cubicBezTo>
                    <a:pt x="164" y="151"/>
                    <a:pt x="158" y="149"/>
                    <a:pt x="164" y="147"/>
                  </a:cubicBezTo>
                  <a:cubicBezTo>
                    <a:pt x="171" y="145"/>
                    <a:pt x="185" y="141"/>
                    <a:pt x="187" y="136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21" y="151"/>
                    <a:pt x="121" y="151"/>
                    <a:pt x="12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48" y="135"/>
                    <a:pt x="48" y="135"/>
                    <a:pt x="48" y="135"/>
                  </a:cubicBezTo>
                  <a:cubicBezTo>
                    <a:pt x="52" y="142"/>
                    <a:pt x="70" y="146"/>
                    <a:pt x="72" y="147"/>
                  </a:cubicBezTo>
                  <a:cubicBezTo>
                    <a:pt x="74" y="147"/>
                    <a:pt x="74" y="151"/>
                    <a:pt x="73" y="150"/>
                  </a:cubicBezTo>
                  <a:cubicBezTo>
                    <a:pt x="60" y="149"/>
                    <a:pt x="13" y="150"/>
                    <a:pt x="7" y="151"/>
                  </a:cubicBezTo>
                  <a:cubicBezTo>
                    <a:pt x="5" y="151"/>
                    <a:pt x="0" y="148"/>
                    <a:pt x="6" y="146"/>
                  </a:cubicBezTo>
                  <a:cubicBezTo>
                    <a:pt x="23" y="141"/>
                    <a:pt x="28" y="146"/>
                    <a:pt x="32" y="107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9"/>
                    <a:pt x="26" y="7"/>
                    <a:pt x="18" y="4"/>
                  </a:cubicBezTo>
                  <a:cubicBezTo>
                    <a:pt x="16" y="4"/>
                    <a:pt x="15" y="0"/>
                    <a:pt x="18" y="0"/>
                  </a:cubicBezTo>
                  <a:close/>
                </a:path>
              </a:pathLst>
            </a:custGeom>
            <a:solidFill>
              <a:srgbClr val="093A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1" name="Freeform 260"/>
            <p:cNvSpPr>
              <a:spLocks/>
            </p:cNvSpPr>
            <p:nvPr/>
          </p:nvSpPr>
          <p:spPr bwMode="auto">
            <a:xfrm>
              <a:off x="1290" y="3431"/>
              <a:ext cx="41" cy="48"/>
            </a:xfrm>
            <a:custGeom>
              <a:avLst/>
              <a:gdLst/>
              <a:ahLst/>
              <a:cxnLst>
                <a:cxn ang="0">
                  <a:pos x="141" y="48"/>
                </a:cxn>
                <a:cxn ang="0">
                  <a:pos x="143" y="10"/>
                </a:cxn>
                <a:cxn ang="0">
                  <a:pos x="47" y="26"/>
                </a:cxn>
                <a:cxn ang="0">
                  <a:pos x="48" y="154"/>
                </a:cxn>
                <a:cxn ang="0">
                  <a:pos x="142" y="158"/>
                </a:cxn>
                <a:cxn ang="0">
                  <a:pos x="146" y="154"/>
                </a:cxn>
                <a:cxn ang="0">
                  <a:pos x="146" y="116"/>
                </a:cxn>
                <a:cxn ang="0">
                  <a:pos x="142" y="116"/>
                </a:cxn>
                <a:cxn ang="0">
                  <a:pos x="128" y="146"/>
                </a:cxn>
                <a:cxn ang="0">
                  <a:pos x="65" y="123"/>
                </a:cxn>
                <a:cxn ang="0">
                  <a:pos x="70" y="41"/>
                </a:cxn>
                <a:cxn ang="0">
                  <a:pos x="122" y="23"/>
                </a:cxn>
                <a:cxn ang="0">
                  <a:pos x="137" y="48"/>
                </a:cxn>
                <a:cxn ang="0">
                  <a:pos x="141" y="48"/>
                </a:cxn>
              </a:cxnLst>
              <a:rect l="0" t="0" r="r" b="b"/>
              <a:pathLst>
                <a:path w="146" h="174">
                  <a:moveTo>
                    <a:pt x="141" y="48"/>
                  </a:moveTo>
                  <a:cubicBezTo>
                    <a:pt x="143" y="10"/>
                    <a:pt x="143" y="10"/>
                    <a:pt x="143" y="10"/>
                  </a:cubicBezTo>
                  <a:cubicBezTo>
                    <a:pt x="125" y="7"/>
                    <a:pt x="83" y="0"/>
                    <a:pt x="47" y="26"/>
                  </a:cubicBezTo>
                  <a:cubicBezTo>
                    <a:pt x="10" y="53"/>
                    <a:pt x="0" y="123"/>
                    <a:pt x="48" y="154"/>
                  </a:cubicBezTo>
                  <a:cubicBezTo>
                    <a:pt x="80" y="174"/>
                    <a:pt x="138" y="160"/>
                    <a:pt x="142" y="158"/>
                  </a:cubicBezTo>
                  <a:cubicBezTo>
                    <a:pt x="144" y="157"/>
                    <a:pt x="146" y="156"/>
                    <a:pt x="146" y="154"/>
                  </a:cubicBezTo>
                  <a:cubicBezTo>
                    <a:pt x="146" y="152"/>
                    <a:pt x="146" y="118"/>
                    <a:pt x="146" y="116"/>
                  </a:cubicBezTo>
                  <a:cubicBezTo>
                    <a:pt x="146" y="114"/>
                    <a:pt x="144" y="115"/>
                    <a:pt x="142" y="116"/>
                  </a:cubicBezTo>
                  <a:cubicBezTo>
                    <a:pt x="141" y="118"/>
                    <a:pt x="134" y="143"/>
                    <a:pt x="128" y="146"/>
                  </a:cubicBezTo>
                  <a:cubicBezTo>
                    <a:pt x="115" y="153"/>
                    <a:pt x="82" y="157"/>
                    <a:pt x="65" y="123"/>
                  </a:cubicBezTo>
                  <a:cubicBezTo>
                    <a:pt x="54" y="100"/>
                    <a:pt x="54" y="69"/>
                    <a:pt x="70" y="41"/>
                  </a:cubicBezTo>
                  <a:cubicBezTo>
                    <a:pt x="87" y="12"/>
                    <a:pt x="118" y="20"/>
                    <a:pt x="122" y="23"/>
                  </a:cubicBezTo>
                  <a:cubicBezTo>
                    <a:pt x="129" y="27"/>
                    <a:pt x="134" y="36"/>
                    <a:pt x="137" y="48"/>
                  </a:cubicBezTo>
                  <a:cubicBezTo>
                    <a:pt x="138" y="53"/>
                    <a:pt x="141" y="52"/>
                    <a:pt x="141" y="48"/>
                  </a:cubicBezTo>
                  <a:close/>
                </a:path>
              </a:pathLst>
            </a:custGeom>
            <a:solidFill>
              <a:srgbClr val="093A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2" name="Freeform 261"/>
            <p:cNvSpPr>
              <a:spLocks/>
            </p:cNvSpPr>
            <p:nvPr/>
          </p:nvSpPr>
          <p:spPr bwMode="auto">
            <a:xfrm>
              <a:off x="1333" y="3423"/>
              <a:ext cx="14" cy="20"/>
            </a:xfrm>
            <a:custGeom>
              <a:avLst/>
              <a:gdLst/>
              <a:ahLst/>
              <a:cxnLst>
                <a:cxn ang="0">
                  <a:pos x="1" y="17"/>
                </a:cxn>
                <a:cxn ang="0">
                  <a:pos x="40" y="12"/>
                </a:cxn>
                <a:cxn ang="0">
                  <a:pos x="36" y="42"/>
                </a:cxn>
                <a:cxn ang="0">
                  <a:pos x="17" y="59"/>
                </a:cxn>
                <a:cxn ang="0">
                  <a:pos x="37" y="59"/>
                </a:cxn>
                <a:cxn ang="0">
                  <a:pos x="44" y="49"/>
                </a:cxn>
                <a:cxn ang="0">
                  <a:pos x="46" y="50"/>
                </a:cxn>
                <a:cxn ang="0">
                  <a:pos x="46" y="71"/>
                </a:cxn>
                <a:cxn ang="0">
                  <a:pos x="0" y="71"/>
                </a:cxn>
                <a:cxn ang="0">
                  <a:pos x="0" y="64"/>
                </a:cxn>
                <a:cxn ang="0">
                  <a:pos x="24" y="38"/>
                </a:cxn>
                <a:cxn ang="0">
                  <a:pos x="6" y="20"/>
                </a:cxn>
                <a:cxn ang="0">
                  <a:pos x="1" y="17"/>
                </a:cxn>
              </a:cxnLst>
              <a:rect l="0" t="0" r="r" b="b"/>
              <a:pathLst>
                <a:path w="49" h="71">
                  <a:moveTo>
                    <a:pt x="1" y="17"/>
                  </a:moveTo>
                  <a:cubicBezTo>
                    <a:pt x="19" y="0"/>
                    <a:pt x="35" y="6"/>
                    <a:pt x="40" y="12"/>
                  </a:cubicBezTo>
                  <a:cubicBezTo>
                    <a:pt x="46" y="17"/>
                    <a:pt x="49" y="29"/>
                    <a:pt x="36" y="42"/>
                  </a:cubicBezTo>
                  <a:cubicBezTo>
                    <a:pt x="30" y="48"/>
                    <a:pt x="17" y="59"/>
                    <a:pt x="17" y="59"/>
                  </a:cubicBezTo>
                  <a:cubicBezTo>
                    <a:pt x="17" y="59"/>
                    <a:pt x="38" y="59"/>
                    <a:pt x="37" y="59"/>
                  </a:cubicBezTo>
                  <a:cubicBezTo>
                    <a:pt x="39" y="58"/>
                    <a:pt x="43" y="51"/>
                    <a:pt x="44" y="49"/>
                  </a:cubicBezTo>
                  <a:cubicBezTo>
                    <a:pt x="45" y="48"/>
                    <a:pt x="46" y="48"/>
                    <a:pt x="46" y="50"/>
                  </a:cubicBezTo>
                  <a:cubicBezTo>
                    <a:pt x="46" y="51"/>
                    <a:pt x="46" y="71"/>
                    <a:pt x="46" y="71"/>
                  </a:cubicBezTo>
                  <a:cubicBezTo>
                    <a:pt x="40" y="71"/>
                    <a:pt x="5" y="71"/>
                    <a:pt x="0" y="7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" y="56"/>
                    <a:pt x="18" y="46"/>
                    <a:pt x="24" y="38"/>
                  </a:cubicBezTo>
                  <a:cubicBezTo>
                    <a:pt x="31" y="29"/>
                    <a:pt x="30" y="7"/>
                    <a:pt x="6" y="20"/>
                  </a:cubicBezTo>
                  <a:cubicBezTo>
                    <a:pt x="3" y="22"/>
                    <a:pt x="0" y="20"/>
                    <a:pt x="1" y="17"/>
                  </a:cubicBezTo>
                  <a:close/>
                </a:path>
              </a:pathLst>
            </a:custGeom>
            <a:solidFill>
              <a:srgbClr val="093A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142" name="Group 262"/>
          <p:cNvGrpSpPr>
            <a:grpSpLocks/>
          </p:cNvGrpSpPr>
          <p:nvPr/>
        </p:nvGrpSpPr>
        <p:grpSpPr bwMode="auto">
          <a:xfrm>
            <a:off x="3259864" y="4138067"/>
            <a:ext cx="159544" cy="60722"/>
            <a:chOff x="1151" y="3677"/>
            <a:chExt cx="182" cy="70"/>
          </a:xfrm>
        </p:grpSpPr>
        <p:sp>
          <p:nvSpPr>
            <p:cNvPr id="256" name="AutoShape 263"/>
            <p:cNvSpPr>
              <a:spLocks noChangeAspect="1" noChangeArrowheads="1" noTextEdit="1"/>
            </p:cNvSpPr>
            <p:nvPr/>
          </p:nvSpPr>
          <p:spPr bwMode="auto">
            <a:xfrm>
              <a:off x="1151" y="3677"/>
              <a:ext cx="182" cy="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57" name="Freeform 264"/>
            <p:cNvSpPr>
              <a:spLocks noEditPoints="1"/>
            </p:cNvSpPr>
            <p:nvPr/>
          </p:nvSpPr>
          <p:spPr bwMode="auto">
            <a:xfrm>
              <a:off x="1151" y="3677"/>
              <a:ext cx="182" cy="7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56" y="10"/>
                </a:cxn>
                <a:cxn ang="0">
                  <a:pos x="263" y="29"/>
                </a:cxn>
                <a:cxn ang="0">
                  <a:pos x="259" y="17"/>
                </a:cxn>
                <a:cxn ang="0">
                  <a:pos x="217" y="36"/>
                </a:cxn>
                <a:cxn ang="0">
                  <a:pos x="278" y="52"/>
                </a:cxn>
                <a:cxn ang="0">
                  <a:pos x="304" y="57"/>
                </a:cxn>
                <a:cxn ang="0">
                  <a:pos x="247" y="64"/>
                </a:cxn>
                <a:cxn ang="0">
                  <a:pos x="279" y="47"/>
                </a:cxn>
                <a:cxn ang="0">
                  <a:pos x="279" y="47"/>
                </a:cxn>
                <a:cxn ang="0">
                  <a:pos x="351" y="29"/>
                </a:cxn>
                <a:cxn ang="0">
                  <a:pos x="297" y="0"/>
                </a:cxn>
                <a:cxn ang="0">
                  <a:pos x="333" y="71"/>
                </a:cxn>
                <a:cxn ang="0">
                  <a:pos x="333" y="71"/>
                </a:cxn>
                <a:cxn ang="0">
                  <a:pos x="304" y="88"/>
                </a:cxn>
                <a:cxn ang="0">
                  <a:pos x="351" y="118"/>
                </a:cxn>
                <a:cxn ang="0">
                  <a:pos x="351" y="123"/>
                </a:cxn>
                <a:cxn ang="0">
                  <a:pos x="351" y="123"/>
                </a:cxn>
                <a:cxn ang="0">
                  <a:pos x="251" y="71"/>
                </a:cxn>
                <a:cxn ang="0">
                  <a:pos x="262" y="100"/>
                </a:cxn>
                <a:cxn ang="0">
                  <a:pos x="283" y="118"/>
                </a:cxn>
                <a:cxn ang="0">
                  <a:pos x="280" y="123"/>
                </a:cxn>
                <a:cxn ang="0">
                  <a:pos x="247" y="71"/>
                </a:cxn>
                <a:cxn ang="0">
                  <a:pos x="247" y="71"/>
                </a:cxn>
                <a:cxn ang="0">
                  <a:pos x="217" y="88"/>
                </a:cxn>
                <a:cxn ang="0">
                  <a:pos x="198" y="118"/>
                </a:cxn>
                <a:cxn ang="0">
                  <a:pos x="247" y="123"/>
                </a:cxn>
                <a:cxn ang="0">
                  <a:pos x="247" y="123"/>
                </a:cxn>
                <a:cxn ang="0">
                  <a:pos x="79" y="10"/>
                </a:cxn>
                <a:cxn ang="0">
                  <a:pos x="99" y="29"/>
                </a:cxn>
                <a:cxn ang="0">
                  <a:pos x="188" y="36"/>
                </a:cxn>
                <a:cxn ang="0">
                  <a:pos x="188" y="36"/>
                </a:cxn>
                <a:cxn ang="0">
                  <a:pos x="129" y="36"/>
                </a:cxn>
                <a:cxn ang="0">
                  <a:pos x="99" y="64"/>
                </a:cxn>
                <a:cxn ang="0">
                  <a:pos x="185" y="83"/>
                </a:cxn>
                <a:cxn ang="0">
                  <a:pos x="187" y="88"/>
                </a:cxn>
                <a:cxn ang="0">
                  <a:pos x="187" y="88"/>
                </a:cxn>
                <a:cxn ang="0">
                  <a:pos x="129" y="88"/>
                </a:cxn>
                <a:cxn ang="0">
                  <a:pos x="79" y="118"/>
                </a:cxn>
                <a:cxn ang="0">
                  <a:pos x="180" y="123"/>
                </a:cxn>
                <a:cxn ang="0">
                  <a:pos x="180" y="123"/>
                </a:cxn>
                <a:cxn ang="0">
                  <a:pos x="19" y="29"/>
                </a:cxn>
                <a:cxn ang="0">
                  <a:pos x="51" y="36"/>
                </a:cxn>
                <a:cxn ang="0">
                  <a:pos x="51" y="36"/>
                </a:cxn>
                <a:cxn ang="0">
                  <a:pos x="19" y="52"/>
                </a:cxn>
                <a:cxn ang="0">
                  <a:pos x="19" y="83"/>
                </a:cxn>
                <a:cxn ang="0">
                  <a:pos x="51" y="100"/>
                </a:cxn>
                <a:cxn ang="0">
                  <a:pos x="51" y="106"/>
                </a:cxn>
                <a:cxn ang="0">
                  <a:pos x="0" y="106"/>
                </a:cxn>
                <a:cxn ang="0">
                  <a:pos x="71" y="134"/>
                </a:cxn>
              </a:cxnLst>
              <a:rect l="0" t="0" r="r" b="b"/>
              <a:pathLst>
                <a:path w="351" h="135">
                  <a:moveTo>
                    <a:pt x="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98" y="0"/>
                  </a:moveTo>
                  <a:cubicBezTo>
                    <a:pt x="252" y="0"/>
                    <a:pt x="252" y="0"/>
                    <a:pt x="252" y="0"/>
                  </a:cubicBezTo>
                  <a:cubicBezTo>
                    <a:pt x="256" y="10"/>
                    <a:pt x="256" y="10"/>
                    <a:pt x="256" y="10"/>
                  </a:cubicBezTo>
                  <a:cubicBezTo>
                    <a:pt x="198" y="10"/>
                    <a:pt x="198" y="10"/>
                    <a:pt x="198" y="10"/>
                  </a:cubicBezTo>
                  <a:cubicBezTo>
                    <a:pt x="198" y="0"/>
                    <a:pt x="198" y="0"/>
                    <a:pt x="198" y="0"/>
                  </a:cubicBezTo>
                  <a:close/>
                  <a:moveTo>
                    <a:pt x="259" y="17"/>
                  </a:moveTo>
                  <a:cubicBezTo>
                    <a:pt x="263" y="29"/>
                    <a:pt x="263" y="29"/>
                    <a:pt x="263" y="29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65" y="36"/>
                  </a:moveTo>
                  <a:cubicBezTo>
                    <a:pt x="270" y="47"/>
                    <a:pt x="270" y="47"/>
                    <a:pt x="270" y="47"/>
                  </a:cubicBezTo>
                  <a:cubicBezTo>
                    <a:pt x="217" y="47"/>
                    <a:pt x="217" y="47"/>
                    <a:pt x="217" y="4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65" y="36"/>
                    <a:pt x="265" y="36"/>
                    <a:pt x="265" y="36"/>
                  </a:cubicBezTo>
                  <a:close/>
                  <a:moveTo>
                    <a:pt x="272" y="52"/>
                  </a:moveTo>
                  <a:cubicBezTo>
                    <a:pt x="274" y="60"/>
                    <a:pt x="274" y="60"/>
                    <a:pt x="274" y="60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333" y="52"/>
                    <a:pt x="333" y="52"/>
                    <a:pt x="333" y="52"/>
                  </a:cubicBezTo>
                  <a:cubicBezTo>
                    <a:pt x="333" y="64"/>
                    <a:pt x="333" y="64"/>
                    <a:pt x="333" y="64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1" y="64"/>
                    <a:pt x="301" y="64"/>
                    <a:pt x="301" y="64"/>
                  </a:cubicBezTo>
                  <a:cubicBezTo>
                    <a:pt x="249" y="64"/>
                    <a:pt x="249" y="64"/>
                    <a:pt x="249" y="64"/>
                  </a:cubicBezTo>
                  <a:cubicBezTo>
                    <a:pt x="247" y="57"/>
                    <a:pt x="247" y="57"/>
                    <a:pt x="247" y="57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17" y="64"/>
                    <a:pt x="217" y="64"/>
                    <a:pt x="217" y="64"/>
                  </a:cubicBezTo>
                  <a:cubicBezTo>
                    <a:pt x="217" y="52"/>
                    <a:pt x="217" y="52"/>
                    <a:pt x="217" y="52"/>
                  </a:cubicBezTo>
                  <a:cubicBezTo>
                    <a:pt x="272" y="52"/>
                    <a:pt x="272" y="52"/>
                    <a:pt x="272" y="52"/>
                  </a:cubicBezTo>
                  <a:close/>
                  <a:moveTo>
                    <a:pt x="279" y="47"/>
                  </a:moveTo>
                  <a:cubicBezTo>
                    <a:pt x="284" y="36"/>
                    <a:pt x="284" y="36"/>
                    <a:pt x="284" y="36"/>
                  </a:cubicBezTo>
                  <a:cubicBezTo>
                    <a:pt x="333" y="36"/>
                    <a:pt x="333" y="36"/>
                    <a:pt x="333" y="36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279" y="47"/>
                    <a:pt x="279" y="47"/>
                    <a:pt x="279" y="47"/>
                  </a:cubicBezTo>
                  <a:close/>
                  <a:moveTo>
                    <a:pt x="286" y="29"/>
                  </a:moveTo>
                  <a:cubicBezTo>
                    <a:pt x="290" y="17"/>
                    <a:pt x="290" y="17"/>
                    <a:pt x="290" y="17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33" y="29"/>
                    <a:pt x="333" y="29"/>
                    <a:pt x="333" y="29"/>
                  </a:cubicBezTo>
                  <a:cubicBezTo>
                    <a:pt x="286" y="29"/>
                    <a:pt x="286" y="29"/>
                    <a:pt x="286" y="29"/>
                  </a:cubicBezTo>
                  <a:close/>
                  <a:moveTo>
                    <a:pt x="293" y="10"/>
                  </a:moveTo>
                  <a:cubicBezTo>
                    <a:pt x="297" y="0"/>
                    <a:pt x="297" y="0"/>
                    <a:pt x="297" y="0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51" y="10"/>
                    <a:pt x="351" y="10"/>
                    <a:pt x="351" y="10"/>
                  </a:cubicBezTo>
                  <a:cubicBezTo>
                    <a:pt x="293" y="10"/>
                    <a:pt x="293" y="10"/>
                    <a:pt x="293" y="10"/>
                  </a:cubicBezTo>
                  <a:close/>
                  <a:moveTo>
                    <a:pt x="333" y="71"/>
                  </a:moveTo>
                  <a:cubicBezTo>
                    <a:pt x="333" y="83"/>
                    <a:pt x="333" y="83"/>
                    <a:pt x="333" y="83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04" y="71"/>
                    <a:pt x="304" y="71"/>
                    <a:pt x="304" y="71"/>
                  </a:cubicBezTo>
                  <a:cubicBezTo>
                    <a:pt x="333" y="71"/>
                    <a:pt x="333" y="71"/>
                    <a:pt x="333" y="71"/>
                  </a:cubicBezTo>
                  <a:close/>
                  <a:moveTo>
                    <a:pt x="333" y="88"/>
                  </a:moveTo>
                  <a:cubicBezTo>
                    <a:pt x="333" y="100"/>
                    <a:pt x="333" y="100"/>
                    <a:pt x="333" y="100"/>
                  </a:cubicBezTo>
                  <a:cubicBezTo>
                    <a:pt x="304" y="100"/>
                    <a:pt x="304" y="100"/>
                    <a:pt x="304" y="100"/>
                  </a:cubicBezTo>
                  <a:cubicBezTo>
                    <a:pt x="304" y="88"/>
                    <a:pt x="304" y="88"/>
                    <a:pt x="304" y="88"/>
                  </a:cubicBezTo>
                  <a:cubicBezTo>
                    <a:pt x="333" y="88"/>
                    <a:pt x="333" y="88"/>
                    <a:pt x="333" y="88"/>
                  </a:cubicBezTo>
                  <a:close/>
                  <a:moveTo>
                    <a:pt x="333" y="106"/>
                  </a:moveTo>
                  <a:cubicBezTo>
                    <a:pt x="351" y="106"/>
                    <a:pt x="351" y="106"/>
                    <a:pt x="351" y="106"/>
                  </a:cubicBezTo>
                  <a:cubicBezTo>
                    <a:pt x="351" y="118"/>
                    <a:pt x="351" y="118"/>
                    <a:pt x="351" y="118"/>
                  </a:cubicBezTo>
                  <a:cubicBezTo>
                    <a:pt x="304" y="118"/>
                    <a:pt x="304" y="118"/>
                    <a:pt x="304" y="118"/>
                  </a:cubicBezTo>
                  <a:cubicBezTo>
                    <a:pt x="304" y="106"/>
                    <a:pt x="304" y="106"/>
                    <a:pt x="304" y="106"/>
                  </a:cubicBezTo>
                  <a:cubicBezTo>
                    <a:pt x="333" y="106"/>
                    <a:pt x="333" y="106"/>
                    <a:pt x="333" y="106"/>
                  </a:cubicBezTo>
                  <a:close/>
                  <a:moveTo>
                    <a:pt x="351" y="123"/>
                  </a:moveTo>
                  <a:cubicBezTo>
                    <a:pt x="351" y="134"/>
                    <a:pt x="351" y="134"/>
                    <a:pt x="351" y="134"/>
                  </a:cubicBezTo>
                  <a:cubicBezTo>
                    <a:pt x="304" y="134"/>
                    <a:pt x="304" y="134"/>
                    <a:pt x="304" y="134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351" y="123"/>
                    <a:pt x="351" y="123"/>
                    <a:pt x="351" y="123"/>
                  </a:cubicBezTo>
                  <a:close/>
                  <a:moveTo>
                    <a:pt x="299" y="71"/>
                  </a:moveTo>
                  <a:cubicBezTo>
                    <a:pt x="294" y="83"/>
                    <a:pt x="294" y="83"/>
                    <a:pt x="294" y="83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99" y="71"/>
                    <a:pt x="299" y="71"/>
                    <a:pt x="299" y="71"/>
                  </a:cubicBezTo>
                  <a:close/>
                  <a:moveTo>
                    <a:pt x="292" y="88"/>
                  </a:moveTo>
                  <a:cubicBezTo>
                    <a:pt x="288" y="100"/>
                    <a:pt x="288" y="100"/>
                    <a:pt x="288" y="100"/>
                  </a:cubicBezTo>
                  <a:cubicBezTo>
                    <a:pt x="262" y="100"/>
                    <a:pt x="262" y="100"/>
                    <a:pt x="262" y="100"/>
                  </a:cubicBezTo>
                  <a:cubicBezTo>
                    <a:pt x="258" y="88"/>
                    <a:pt x="258" y="88"/>
                    <a:pt x="258" y="88"/>
                  </a:cubicBezTo>
                  <a:cubicBezTo>
                    <a:pt x="292" y="88"/>
                    <a:pt x="292" y="88"/>
                    <a:pt x="292" y="88"/>
                  </a:cubicBezTo>
                  <a:close/>
                  <a:moveTo>
                    <a:pt x="286" y="106"/>
                  </a:moveTo>
                  <a:cubicBezTo>
                    <a:pt x="283" y="118"/>
                    <a:pt x="283" y="118"/>
                    <a:pt x="283" y="118"/>
                  </a:cubicBezTo>
                  <a:cubicBezTo>
                    <a:pt x="269" y="118"/>
                    <a:pt x="269" y="118"/>
                    <a:pt x="269" y="118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86" y="106"/>
                    <a:pt x="286" y="106"/>
                    <a:pt x="286" y="106"/>
                  </a:cubicBezTo>
                  <a:close/>
                  <a:moveTo>
                    <a:pt x="280" y="123"/>
                  </a:moveTo>
                  <a:cubicBezTo>
                    <a:pt x="276" y="135"/>
                    <a:pt x="276" y="135"/>
                    <a:pt x="276" y="135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80" y="123"/>
                    <a:pt x="280" y="123"/>
                    <a:pt x="280" y="123"/>
                  </a:cubicBezTo>
                  <a:close/>
                  <a:moveTo>
                    <a:pt x="247" y="71"/>
                  </a:moveTo>
                  <a:cubicBezTo>
                    <a:pt x="247" y="83"/>
                    <a:pt x="247" y="83"/>
                    <a:pt x="247" y="83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7" y="71"/>
                    <a:pt x="217" y="71"/>
                    <a:pt x="217" y="71"/>
                  </a:cubicBezTo>
                  <a:cubicBezTo>
                    <a:pt x="247" y="71"/>
                    <a:pt x="247" y="71"/>
                    <a:pt x="247" y="71"/>
                  </a:cubicBezTo>
                  <a:close/>
                  <a:moveTo>
                    <a:pt x="247" y="88"/>
                  </a:moveTo>
                  <a:cubicBezTo>
                    <a:pt x="247" y="100"/>
                    <a:pt x="247" y="100"/>
                    <a:pt x="24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88"/>
                    <a:pt x="217" y="88"/>
                    <a:pt x="217" y="88"/>
                  </a:cubicBezTo>
                  <a:cubicBezTo>
                    <a:pt x="247" y="88"/>
                    <a:pt x="247" y="88"/>
                    <a:pt x="247" y="88"/>
                  </a:cubicBezTo>
                  <a:close/>
                  <a:moveTo>
                    <a:pt x="247" y="106"/>
                  </a:moveTo>
                  <a:cubicBezTo>
                    <a:pt x="247" y="118"/>
                    <a:pt x="247" y="118"/>
                    <a:pt x="247" y="118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06"/>
                    <a:pt x="198" y="106"/>
                    <a:pt x="198" y="106"/>
                  </a:cubicBezTo>
                  <a:cubicBezTo>
                    <a:pt x="217" y="106"/>
                    <a:pt x="217" y="106"/>
                    <a:pt x="217" y="106"/>
                  </a:cubicBezTo>
                  <a:cubicBezTo>
                    <a:pt x="247" y="106"/>
                    <a:pt x="247" y="106"/>
                    <a:pt x="247" y="106"/>
                  </a:cubicBezTo>
                  <a:close/>
                  <a:moveTo>
                    <a:pt x="247" y="123"/>
                  </a:moveTo>
                  <a:cubicBezTo>
                    <a:pt x="247" y="134"/>
                    <a:pt x="247" y="134"/>
                    <a:pt x="247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247" y="123"/>
                    <a:pt x="247" y="123"/>
                    <a:pt x="247" y="123"/>
                  </a:cubicBezTo>
                  <a:close/>
                  <a:moveTo>
                    <a:pt x="79" y="0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61" y="0"/>
                    <a:pt x="172" y="5"/>
                    <a:pt x="178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0"/>
                    <a:pt x="79" y="0"/>
                    <a:pt x="79" y="0"/>
                  </a:cubicBezTo>
                  <a:close/>
                  <a:moveTo>
                    <a:pt x="184" y="17"/>
                  </a:moveTo>
                  <a:cubicBezTo>
                    <a:pt x="186" y="21"/>
                    <a:pt x="187" y="24"/>
                    <a:pt x="187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184" y="17"/>
                    <a:pt x="184" y="17"/>
                    <a:pt x="184" y="17"/>
                  </a:cubicBezTo>
                  <a:close/>
                  <a:moveTo>
                    <a:pt x="188" y="36"/>
                  </a:moveTo>
                  <a:cubicBezTo>
                    <a:pt x="188" y="40"/>
                    <a:pt x="187" y="43"/>
                    <a:pt x="18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88" y="36"/>
                    <a:pt x="188" y="36"/>
                    <a:pt x="188" y="36"/>
                  </a:cubicBezTo>
                  <a:close/>
                  <a:moveTo>
                    <a:pt x="129" y="47"/>
                  </a:moveTo>
                  <a:cubicBezTo>
                    <a:pt x="99" y="47"/>
                    <a:pt x="99" y="47"/>
                    <a:pt x="99" y="47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9" y="47"/>
                    <a:pt x="129" y="47"/>
                    <a:pt x="129" y="47"/>
                  </a:cubicBezTo>
                  <a:close/>
                  <a:moveTo>
                    <a:pt x="184" y="52"/>
                  </a:moveTo>
                  <a:cubicBezTo>
                    <a:pt x="181" y="57"/>
                    <a:pt x="178" y="60"/>
                    <a:pt x="174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84" y="52"/>
                    <a:pt x="184" y="52"/>
                    <a:pt x="184" y="52"/>
                  </a:cubicBezTo>
                  <a:close/>
                  <a:moveTo>
                    <a:pt x="175" y="71"/>
                  </a:moveTo>
                  <a:cubicBezTo>
                    <a:pt x="179" y="74"/>
                    <a:pt x="182" y="78"/>
                    <a:pt x="185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75" y="71"/>
                    <a:pt x="175" y="71"/>
                    <a:pt x="175" y="71"/>
                  </a:cubicBezTo>
                  <a:close/>
                  <a:moveTo>
                    <a:pt x="187" y="88"/>
                  </a:moveTo>
                  <a:cubicBezTo>
                    <a:pt x="188" y="92"/>
                    <a:pt x="189" y="95"/>
                    <a:pt x="189" y="100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87" y="88"/>
                    <a:pt x="187" y="88"/>
                    <a:pt x="187" y="88"/>
                  </a:cubicBezTo>
                  <a:close/>
                  <a:moveTo>
                    <a:pt x="129" y="100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129" y="88"/>
                    <a:pt x="129" y="88"/>
                    <a:pt x="129" y="88"/>
                  </a:cubicBezTo>
                  <a:cubicBezTo>
                    <a:pt x="129" y="100"/>
                    <a:pt x="129" y="100"/>
                    <a:pt x="129" y="100"/>
                  </a:cubicBezTo>
                  <a:close/>
                  <a:moveTo>
                    <a:pt x="189" y="106"/>
                  </a:moveTo>
                  <a:cubicBezTo>
                    <a:pt x="188" y="109"/>
                    <a:pt x="187" y="114"/>
                    <a:pt x="185" y="118"/>
                  </a:cubicBezTo>
                  <a:cubicBezTo>
                    <a:pt x="79" y="118"/>
                    <a:pt x="79" y="118"/>
                    <a:pt x="79" y="118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89" y="106"/>
                    <a:pt x="189" y="106"/>
                    <a:pt x="189" y="106"/>
                  </a:cubicBezTo>
                  <a:close/>
                  <a:moveTo>
                    <a:pt x="180" y="123"/>
                  </a:moveTo>
                  <a:cubicBezTo>
                    <a:pt x="173" y="130"/>
                    <a:pt x="164" y="134"/>
                    <a:pt x="153" y="134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180" y="123"/>
                    <a:pt x="180" y="123"/>
                    <a:pt x="180" y="123"/>
                  </a:cubicBezTo>
                  <a:close/>
                  <a:moveTo>
                    <a:pt x="71" y="17"/>
                  </a:moveTo>
                  <a:cubicBezTo>
                    <a:pt x="71" y="29"/>
                    <a:pt x="71" y="29"/>
                    <a:pt x="71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51" y="36"/>
                  </a:moveTo>
                  <a:cubicBezTo>
                    <a:pt x="51" y="47"/>
                    <a:pt x="51" y="47"/>
                    <a:pt x="51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51" y="36"/>
                    <a:pt x="51" y="36"/>
                    <a:pt x="51" y="36"/>
                  </a:cubicBezTo>
                  <a:close/>
                  <a:moveTo>
                    <a:pt x="51" y="52"/>
                  </a:moveTo>
                  <a:cubicBezTo>
                    <a:pt x="51" y="64"/>
                    <a:pt x="51" y="64"/>
                    <a:pt x="51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51" y="52"/>
                    <a:pt x="51" y="52"/>
                    <a:pt x="51" y="52"/>
                  </a:cubicBezTo>
                  <a:close/>
                  <a:moveTo>
                    <a:pt x="51" y="71"/>
                  </a:moveTo>
                  <a:cubicBezTo>
                    <a:pt x="51" y="83"/>
                    <a:pt x="51" y="83"/>
                    <a:pt x="5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51" y="88"/>
                  </a:moveTo>
                  <a:cubicBezTo>
                    <a:pt x="51" y="100"/>
                    <a:pt x="51" y="100"/>
                    <a:pt x="51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51" y="88"/>
                    <a:pt x="51" y="88"/>
                    <a:pt x="51" y="88"/>
                  </a:cubicBezTo>
                  <a:close/>
                  <a:moveTo>
                    <a:pt x="51" y="106"/>
                  </a:moveTo>
                  <a:cubicBezTo>
                    <a:pt x="71" y="106"/>
                    <a:pt x="71" y="106"/>
                    <a:pt x="71" y="106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51" y="106"/>
                    <a:pt x="51" y="106"/>
                    <a:pt x="51" y="106"/>
                  </a:cubicBezTo>
                  <a:close/>
                  <a:moveTo>
                    <a:pt x="71" y="123"/>
                  </a:moveTo>
                  <a:cubicBezTo>
                    <a:pt x="71" y="134"/>
                    <a:pt x="71" y="134"/>
                    <a:pt x="71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71" y="123"/>
                    <a:pt x="71" y="123"/>
                    <a:pt x="71" y="123"/>
                  </a:cubicBezTo>
                  <a:close/>
                </a:path>
              </a:pathLst>
            </a:custGeom>
            <a:solidFill>
              <a:srgbClr val="2362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143" name="Group 265"/>
          <p:cNvGrpSpPr>
            <a:grpSpLocks/>
          </p:cNvGrpSpPr>
          <p:nvPr/>
        </p:nvGrpSpPr>
        <p:grpSpPr bwMode="auto">
          <a:xfrm>
            <a:off x="2597877" y="3890417"/>
            <a:ext cx="219075" cy="158354"/>
            <a:chOff x="819" y="3445"/>
            <a:chExt cx="198" cy="147"/>
          </a:xfrm>
        </p:grpSpPr>
        <p:sp>
          <p:nvSpPr>
            <p:cNvPr id="244" name="Freeform 266"/>
            <p:cNvSpPr>
              <a:spLocks/>
            </p:cNvSpPr>
            <p:nvPr/>
          </p:nvSpPr>
          <p:spPr bwMode="auto">
            <a:xfrm>
              <a:off x="883" y="3579"/>
              <a:ext cx="13" cy="12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71" y="0"/>
                </a:cxn>
                <a:cxn ang="0">
                  <a:pos x="50" y="52"/>
                </a:cxn>
                <a:cxn ang="0">
                  <a:pos x="29" y="0"/>
                </a:cxn>
                <a:cxn ang="0">
                  <a:pos x="0" y="0"/>
                </a:cxn>
                <a:cxn ang="0">
                  <a:pos x="41" y="94"/>
                </a:cxn>
                <a:cxn ang="0">
                  <a:pos x="62" y="94"/>
                </a:cxn>
                <a:cxn ang="0">
                  <a:pos x="100" y="0"/>
                </a:cxn>
                <a:cxn ang="0">
                  <a:pos x="100" y="0"/>
                </a:cxn>
              </a:cxnLst>
              <a:rect l="0" t="0" r="r" b="b"/>
              <a:pathLst>
                <a:path w="100" h="94">
                  <a:moveTo>
                    <a:pt x="100" y="0"/>
                  </a:moveTo>
                  <a:lnTo>
                    <a:pt x="71" y="0"/>
                  </a:lnTo>
                  <a:lnTo>
                    <a:pt x="50" y="52"/>
                  </a:lnTo>
                  <a:lnTo>
                    <a:pt x="29" y="0"/>
                  </a:lnTo>
                  <a:lnTo>
                    <a:pt x="0" y="0"/>
                  </a:lnTo>
                  <a:lnTo>
                    <a:pt x="41" y="94"/>
                  </a:lnTo>
                  <a:lnTo>
                    <a:pt x="62" y="94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45" name="Freeform 267"/>
            <p:cNvSpPr>
              <a:spLocks/>
            </p:cNvSpPr>
            <p:nvPr/>
          </p:nvSpPr>
          <p:spPr bwMode="auto">
            <a:xfrm>
              <a:off x="853" y="3578"/>
              <a:ext cx="12" cy="1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12" y="5"/>
                </a:cxn>
                <a:cxn ang="0">
                  <a:pos x="12" y="1"/>
                </a:cxn>
                <a:cxn ang="0">
                  <a:pos x="0" y="1"/>
                </a:cxn>
                <a:cxn ang="0">
                  <a:pos x="0" y="41"/>
                </a:cxn>
                <a:cxn ang="0">
                  <a:pos x="12" y="41"/>
                </a:cxn>
                <a:cxn ang="0">
                  <a:pos x="12" y="14"/>
                </a:cxn>
                <a:cxn ang="0">
                  <a:pos x="19" y="10"/>
                </a:cxn>
                <a:cxn ang="0">
                  <a:pos x="26" y="16"/>
                </a:cxn>
                <a:cxn ang="0">
                  <a:pos x="26" y="41"/>
                </a:cxn>
                <a:cxn ang="0">
                  <a:pos x="38" y="41"/>
                </a:cxn>
                <a:cxn ang="0">
                  <a:pos x="38" y="16"/>
                </a:cxn>
                <a:cxn ang="0">
                  <a:pos x="23" y="0"/>
                </a:cxn>
              </a:cxnLst>
              <a:rect l="0" t="0" r="r" b="b"/>
              <a:pathLst>
                <a:path w="38" h="41">
                  <a:moveTo>
                    <a:pt x="23" y="0"/>
                  </a:moveTo>
                  <a:cubicBezTo>
                    <a:pt x="17" y="0"/>
                    <a:pt x="14" y="3"/>
                    <a:pt x="12" y="5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1"/>
                    <a:pt x="15" y="10"/>
                    <a:pt x="19" y="10"/>
                  </a:cubicBezTo>
                  <a:cubicBezTo>
                    <a:pt x="24" y="10"/>
                    <a:pt x="26" y="13"/>
                    <a:pt x="26" y="16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8"/>
                    <a:pt x="32" y="0"/>
                    <a:pt x="23" y="0"/>
                  </a:cubicBezTo>
                  <a:close/>
                </a:path>
              </a:pathLst>
            </a:cu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46" name="Freeform 268"/>
            <p:cNvSpPr>
              <a:spLocks/>
            </p:cNvSpPr>
            <p:nvPr/>
          </p:nvSpPr>
          <p:spPr bwMode="auto">
            <a:xfrm>
              <a:off x="945" y="3578"/>
              <a:ext cx="12" cy="1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12" y="5"/>
                </a:cxn>
                <a:cxn ang="0">
                  <a:pos x="12" y="1"/>
                </a:cxn>
                <a:cxn ang="0">
                  <a:pos x="0" y="1"/>
                </a:cxn>
                <a:cxn ang="0">
                  <a:pos x="0" y="41"/>
                </a:cxn>
                <a:cxn ang="0">
                  <a:pos x="12" y="41"/>
                </a:cxn>
                <a:cxn ang="0">
                  <a:pos x="12" y="14"/>
                </a:cxn>
                <a:cxn ang="0">
                  <a:pos x="19" y="10"/>
                </a:cxn>
                <a:cxn ang="0">
                  <a:pos x="26" y="16"/>
                </a:cxn>
                <a:cxn ang="0">
                  <a:pos x="26" y="41"/>
                </a:cxn>
                <a:cxn ang="0">
                  <a:pos x="38" y="41"/>
                </a:cxn>
                <a:cxn ang="0">
                  <a:pos x="38" y="16"/>
                </a:cxn>
                <a:cxn ang="0">
                  <a:pos x="23" y="0"/>
                </a:cxn>
              </a:cxnLst>
              <a:rect l="0" t="0" r="r" b="b"/>
              <a:pathLst>
                <a:path w="38" h="41">
                  <a:moveTo>
                    <a:pt x="23" y="0"/>
                  </a:moveTo>
                  <a:cubicBezTo>
                    <a:pt x="17" y="0"/>
                    <a:pt x="14" y="3"/>
                    <a:pt x="12" y="5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1"/>
                    <a:pt x="16" y="10"/>
                    <a:pt x="19" y="10"/>
                  </a:cubicBezTo>
                  <a:cubicBezTo>
                    <a:pt x="24" y="10"/>
                    <a:pt x="26" y="13"/>
                    <a:pt x="26" y="16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8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47" name="Freeform 269"/>
            <p:cNvSpPr>
              <a:spLocks/>
            </p:cNvSpPr>
            <p:nvPr/>
          </p:nvSpPr>
          <p:spPr bwMode="auto">
            <a:xfrm>
              <a:off x="830" y="3579"/>
              <a:ext cx="3" cy="12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9" y="94"/>
                </a:cxn>
                <a:cxn ang="0">
                  <a:pos x="0" y="94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0"/>
                </a:cxn>
              </a:cxnLst>
              <a:rect l="0" t="0" r="r" b="b"/>
              <a:pathLst>
                <a:path w="29" h="94">
                  <a:moveTo>
                    <a:pt x="29" y="0"/>
                  </a:moveTo>
                  <a:lnTo>
                    <a:pt x="29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48" name="Oval 270"/>
            <p:cNvSpPr>
              <a:spLocks noChangeArrowheads="1"/>
            </p:cNvSpPr>
            <p:nvPr/>
          </p:nvSpPr>
          <p:spPr bwMode="auto">
            <a:xfrm>
              <a:off x="829" y="3571"/>
              <a:ext cx="5" cy="6"/>
            </a:xfrm>
            <a:prstGeom prst="ellipse">
              <a:avLst/>
            </a:pr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49" name="Freeform 271"/>
            <p:cNvSpPr>
              <a:spLocks/>
            </p:cNvSpPr>
            <p:nvPr/>
          </p:nvSpPr>
          <p:spPr bwMode="auto">
            <a:xfrm>
              <a:off x="975" y="3575"/>
              <a:ext cx="8" cy="16"/>
            </a:xfrm>
            <a:custGeom>
              <a:avLst/>
              <a:gdLst/>
              <a:ahLst/>
              <a:cxnLst>
                <a:cxn ang="0">
                  <a:pos x="55" y="33"/>
                </a:cxn>
                <a:cxn ang="0">
                  <a:pos x="38" y="33"/>
                </a:cxn>
                <a:cxn ang="0">
                  <a:pos x="38" y="0"/>
                </a:cxn>
                <a:cxn ang="0">
                  <a:pos x="10" y="0"/>
                </a:cxn>
                <a:cxn ang="0">
                  <a:pos x="10" y="33"/>
                </a:cxn>
                <a:cxn ang="0">
                  <a:pos x="0" y="33"/>
                </a:cxn>
                <a:cxn ang="0">
                  <a:pos x="0" y="56"/>
                </a:cxn>
                <a:cxn ang="0">
                  <a:pos x="10" y="56"/>
                </a:cxn>
                <a:cxn ang="0">
                  <a:pos x="10" y="127"/>
                </a:cxn>
                <a:cxn ang="0">
                  <a:pos x="38" y="127"/>
                </a:cxn>
                <a:cxn ang="0">
                  <a:pos x="38" y="56"/>
                </a:cxn>
                <a:cxn ang="0">
                  <a:pos x="55" y="56"/>
                </a:cxn>
                <a:cxn ang="0">
                  <a:pos x="55" y="33"/>
                </a:cxn>
                <a:cxn ang="0">
                  <a:pos x="55" y="33"/>
                </a:cxn>
              </a:cxnLst>
              <a:rect l="0" t="0" r="r" b="b"/>
              <a:pathLst>
                <a:path w="55" h="127">
                  <a:moveTo>
                    <a:pt x="55" y="33"/>
                  </a:moveTo>
                  <a:lnTo>
                    <a:pt x="38" y="33"/>
                  </a:lnTo>
                  <a:lnTo>
                    <a:pt x="38" y="0"/>
                  </a:lnTo>
                  <a:lnTo>
                    <a:pt x="10" y="0"/>
                  </a:lnTo>
                  <a:lnTo>
                    <a:pt x="10" y="33"/>
                  </a:lnTo>
                  <a:lnTo>
                    <a:pt x="0" y="33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0" y="127"/>
                  </a:lnTo>
                  <a:lnTo>
                    <a:pt x="38" y="127"/>
                  </a:lnTo>
                  <a:lnTo>
                    <a:pt x="38" y="56"/>
                  </a:lnTo>
                  <a:lnTo>
                    <a:pt x="55" y="56"/>
                  </a:lnTo>
                  <a:lnTo>
                    <a:pt x="55" y="33"/>
                  </a:lnTo>
                  <a:lnTo>
                    <a:pt x="55" y="33"/>
                  </a:lnTo>
                  <a:close/>
                </a:path>
              </a:pathLst>
            </a:cu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50" name="Freeform 272"/>
            <p:cNvSpPr>
              <a:spLocks noEditPoints="1"/>
            </p:cNvSpPr>
            <p:nvPr/>
          </p:nvSpPr>
          <p:spPr bwMode="auto">
            <a:xfrm>
              <a:off x="913" y="3578"/>
              <a:ext cx="12" cy="14"/>
            </a:xfrm>
            <a:custGeom>
              <a:avLst/>
              <a:gdLst/>
              <a:ahLst/>
              <a:cxnLst>
                <a:cxn ang="0">
                  <a:pos x="21" y="34"/>
                </a:cxn>
                <a:cxn ang="0">
                  <a:pos x="12" y="23"/>
                </a:cxn>
                <a:cxn ang="0">
                  <a:pos x="40" y="23"/>
                </a:cxn>
                <a:cxn ang="0">
                  <a:pos x="40" y="22"/>
                </a:cxn>
                <a:cxn ang="0">
                  <a:pos x="20" y="0"/>
                </a:cxn>
                <a:cxn ang="0">
                  <a:pos x="0" y="22"/>
                </a:cxn>
                <a:cxn ang="0">
                  <a:pos x="20" y="43"/>
                </a:cxn>
                <a:cxn ang="0">
                  <a:pos x="39" y="30"/>
                </a:cxn>
                <a:cxn ang="0">
                  <a:pos x="27" y="30"/>
                </a:cxn>
                <a:cxn ang="0">
                  <a:pos x="21" y="34"/>
                </a:cxn>
                <a:cxn ang="0">
                  <a:pos x="21" y="9"/>
                </a:cxn>
                <a:cxn ang="0">
                  <a:pos x="29" y="16"/>
                </a:cxn>
                <a:cxn ang="0">
                  <a:pos x="12" y="16"/>
                </a:cxn>
                <a:cxn ang="0">
                  <a:pos x="21" y="9"/>
                </a:cxn>
              </a:cxnLst>
              <a:rect l="0" t="0" r="r" b="b"/>
              <a:pathLst>
                <a:path w="40" h="43">
                  <a:moveTo>
                    <a:pt x="21" y="34"/>
                  </a:moveTo>
                  <a:cubicBezTo>
                    <a:pt x="16" y="34"/>
                    <a:pt x="12" y="29"/>
                    <a:pt x="12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2"/>
                    <a:pt x="40" y="22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9" y="43"/>
                    <a:pt x="36" y="38"/>
                    <a:pt x="3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6" y="32"/>
                    <a:pt x="23" y="34"/>
                    <a:pt x="21" y="34"/>
                  </a:cubicBezTo>
                  <a:close/>
                  <a:moveTo>
                    <a:pt x="21" y="9"/>
                  </a:moveTo>
                  <a:cubicBezTo>
                    <a:pt x="24" y="9"/>
                    <a:pt x="27" y="12"/>
                    <a:pt x="29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2"/>
                    <a:pt x="17" y="9"/>
                    <a:pt x="21" y="9"/>
                  </a:cubicBezTo>
                  <a:close/>
                </a:path>
              </a:pathLst>
            </a:cu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51" name="Freeform 273"/>
            <p:cNvSpPr>
              <a:spLocks noEditPoints="1"/>
            </p:cNvSpPr>
            <p:nvPr/>
          </p:nvSpPr>
          <p:spPr bwMode="auto">
            <a:xfrm>
              <a:off x="999" y="3445"/>
              <a:ext cx="18" cy="17"/>
            </a:xfrm>
            <a:custGeom>
              <a:avLst/>
              <a:gdLst/>
              <a:ahLst/>
              <a:cxnLst>
                <a:cxn ang="0">
                  <a:pos x="6" y="29"/>
                </a:cxn>
                <a:cxn ang="0">
                  <a:pos x="29" y="5"/>
                </a:cxn>
                <a:cxn ang="0">
                  <a:pos x="53" y="29"/>
                </a:cxn>
                <a:cxn ang="0">
                  <a:pos x="29" y="54"/>
                </a:cxn>
                <a:cxn ang="0">
                  <a:pos x="6" y="29"/>
                </a:cxn>
                <a:cxn ang="0">
                  <a:pos x="29" y="58"/>
                </a:cxn>
                <a:cxn ang="0">
                  <a:pos x="59" y="29"/>
                </a:cxn>
                <a:cxn ang="0">
                  <a:pos x="29" y="0"/>
                </a:cxn>
                <a:cxn ang="0">
                  <a:pos x="0" y="29"/>
                </a:cxn>
                <a:cxn ang="0">
                  <a:pos x="29" y="58"/>
                </a:cxn>
                <a:cxn ang="0">
                  <a:pos x="23" y="32"/>
                </a:cxn>
                <a:cxn ang="0">
                  <a:pos x="29" y="32"/>
                </a:cxn>
                <a:cxn ang="0">
                  <a:pos x="38" y="46"/>
                </a:cxn>
                <a:cxn ang="0">
                  <a:pos x="44" y="46"/>
                </a:cxn>
                <a:cxn ang="0">
                  <a:pos x="34" y="31"/>
                </a:cxn>
                <a:cxn ang="0">
                  <a:pos x="43" y="22"/>
                </a:cxn>
                <a:cxn ang="0">
                  <a:pos x="31" y="13"/>
                </a:cxn>
                <a:cxn ang="0">
                  <a:pos x="18" y="13"/>
                </a:cxn>
                <a:cxn ang="0">
                  <a:pos x="18" y="46"/>
                </a:cxn>
                <a:cxn ang="0">
                  <a:pos x="23" y="46"/>
                </a:cxn>
                <a:cxn ang="0">
                  <a:pos x="23" y="32"/>
                </a:cxn>
                <a:cxn ang="0">
                  <a:pos x="23" y="27"/>
                </a:cxn>
                <a:cxn ang="0">
                  <a:pos x="23" y="17"/>
                </a:cxn>
                <a:cxn ang="0">
                  <a:pos x="30" y="17"/>
                </a:cxn>
                <a:cxn ang="0">
                  <a:pos x="38" y="22"/>
                </a:cxn>
                <a:cxn ang="0">
                  <a:pos x="29" y="27"/>
                </a:cxn>
                <a:cxn ang="0">
                  <a:pos x="23" y="27"/>
                </a:cxn>
              </a:cxnLst>
              <a:rect l="0" t="0" r="r" b="b"/>
              <a:pathLst>
                <a:path w="59" h="58">
                  <a:moveTo>
                    <a:pt x="6" y="29"/>
                  </a:moveTo>
                  <a:cubicBezTo>
                    <a:pt x="6" y="16"/>
                    <a:pt x="16" y="5"/>
                    <a:pt x="29" y="5"/>
                  </a:cubicBezTo>
                  <a:cubicBezTo>
                    <a:pt x="43" y="5"/>
                    <a:pt x="53" y="16"/>
                    <a:pt x="53" y="29"/>
                  </a:cubicBezTo>
                  <a:cubicBezTo>
                    <a:pt x="53" y="43"/>
                    <a:pt x="43" y="54"/>
                    <a:pt x="29" y="54"/>
                  </a:cubicBezTo>
                  <a:cubicBezTo>
                    <a:pt x="16" y="54"/>
                    <a:pt x="6" y="43"/>
                    <a:pt x="6" y="29"/>
                  </a:cubicBezTo>
                  <a:close/>
                  <a:moveTo>
                    <a:pt x="29" y="58"/>
                  </a:moveTo>
                  <a:cubicBezTo>
                    <a:pt x="45" y="58"/>
                    <a:pt x="59" y="46"/>
                    <a:pt x="59" y="29"/>
                  </a:cubicBezTo>
                  <a:cubicBezTo>
                    <a:pt x="59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6"/>
                    <a:pt x="13" y="58"/>
                    <a:pt x="29" y="58"/>
                  </a:cubicBezTo>
                  <a:close/>
                  <a:moveTo>
                    <a:pt x="23" y="32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9" y="31"/>
                    <a:pt x="43" y="28"/>
                    <a:pt x="43" y="22"/>
                  </a:cubicBezTo>
                  <a:cubicBezTo>
                    <a:pt x="43" y="16"/>
                    <a:pt x="39" y="13"/>
                    <a:pt x="31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3" y="2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4" y="17"/>
                    <a:pt x="38" y="18"/>
                    <a:pt x="38" y="22"/>
                  </a:cubicBezTo>
                  <a:cubicBezTo>
                    <a:pt x="38" y="27"/>
                    <a:pt x="34" y="27"/>
                    <a:pt x="29" y="27"/>
                  </a:cubicBezTo>
                  <a:cubicBezTo>
                    <a:pt x="23" y="27"/>
                    <a:pt x="23" y="27"/>
                    <a:pt x="23" y="27"/>
                  </a:cubicBezTo>
                  <a:close/>
                </a:path>
              </a:pathLst>
            </a:cu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52" name="Freeform 274"/>
            <p:cNvSpPr>
              <a:spLocks/>
            </p:cNvSpPr>
            <p:nvPr/>
          </p:nvSpPr>
          <p:spPr bwMode="auto">
            <a:xfrm>
              <a:off x="819" y="3445"/>
              <a:ext cx="70" cy="105"/>
            </a:xfrm>
            <a:custGeom>
              <a:avLst/>
              <a:gdLst/>
              <a:ahLst/>
              <a:cxnLst>
                <a:cxn ang="0">
                  <a:pos x="220" y="0"/>
                </a:cxn>
                <a:cxn ang="0">
                  <a:pos x="36" y="0"/>
                </a:cxn>
                <a:cxn ang="0">
                  <a:pos x="0" y="37"/>
                </a:cxn>
                <a:cxn ang="0">
                  <a:pos x="0" y="307"/>
                </a:cxn>
                <a:cxn ang="0">
                  <a:pos x="36" y="343"/>
                </a:cxn>
                <a:cxn ang="0">
                  <a:pos x="213" y="343"/>
                </a:cxn>
                <a:cxn ang="0">
                  <a:pos x="223" y="316"/>
                </a:cxn>
                <a:cxn ang="0">
                  <a:pos x="113" y="168"/>
                </a:cxn>
                <a:cxn ang="0">
                  <a:pos x="211" y="24"/>
                </a:cxn>
                <a:cxn ang="0">
                  <a:pos x="220" y="0"/>
                </a:cxn>
              </a:cxnLst>
              <a:rect l="0" t="0" r="r" b="b"/>
              <a:pathLst>
                <a:path w="223" h="343">
                  <a:moveTo>
                    <a:pt x="22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27"/>
                    <a:pt x="16" y="343"/>
                    <a:pt x="36" y="343"/>
                  </a:cubicBezTo>
                  <a:cubicBezTo>
                    <a:pt x="213" y="343"/>
                    <a:pt x="213" y="343"/>
                    <a:pt x="213" y="343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160" y="301"/>
                    <a:pt x="113" y="241"/>
                    <a:pt x="113" y="168"/>
                  </a:cubicBezTo>
                  <a:cubicBezTo>
                    <a:pt x="113" y="101"/>
                    <a:pt x="154" y="43"/>
                    <a:pt x="211" y="24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53" name="Freeform 275"/>
            <p:cNvSpPr>
              <a:spLocks/>
            </p:cNvSpPr>
            <p:nvPr/>
          </p:nvSpPr>
          <p:spPr bwMode="auto">
            <a:xfrm>
              <a:off x="909" y="3445"/>
              <a:ext cx="81" cy="105"/>
            </a:xfrm>
            <a:custGeom>
              <a:avLst/>
              <a:gdLst/>
              <a:ahLst/>
              <a:cxnLst>
                <a:cxn ang="0">
                  <a:pos x="8" y="319"/>
                </a:cxn>
                <a:cxn ang="0">
                  <a:pos x="147" y="171"/>
                </a:cxn>
                <a:cxn ang="0">
                  <a:pos x="8" y="24"/>
                </a:cxn>
                <a:cxn ang="0">
                  <a:pos x="0" y="24"/>
                </a:cxn>
                <a:cxn ang="0">
                  <a:pos x="7" y="0"/>
                </a:cxn>
                <a:cxn ang="0">
                  <a:pos x="228" y="0"/>
                </a:cxn>
                <a:cxn ang="0">
                  <a:pos x="263" y="37"/>
                </a:cxn>
                <a:cxn ang="0">
                  <a:pos x="263" y="307"/>
                </a:cxn>
                <a:cxn ang="0">
                  <a:pos x="228" y="343"/>
                </a:cxn>
                <a:cxn ang="0">
                  <a:pos x="0" y="343"/>
                </a:cxn>
                <a:cxn ang="0">
                  <a:pos x="8" y="319"/>
                </a:cxn>
              </a:cxnLst>
              <a:rect l="0" t="0" r="r" b="b"/>
              <a:pathLst>
                <a:path w="263" h="343">
                  <a:moveTo>
                    <a:pt x="8" y="319"/>
                  </a:moveTo>
                  <a:cubicBezTo>
                    <a:pt x="85" y="319"/>
                    <a:pt x="147" y="253"/>
                    <a:pt x="147" y="171"/>
                  </a:cubicBezTo>
                  <a:cubicBezTo>
                    <a:pt x="147" y="90"/>
                    <a:pt x="85" y="24"/>
                    <a:pt x="8" y="24"/>
                  </a:cubicBezTo>
                  <a:cubicBezTo>
                    <a:pt x="5" y="24"/>
                    <a:pt x="2" y="24"/>
                    <a:pt x="0" y="2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47" y="0"/>
                    <a:pt x="263" y="17"/>
                    <a:pt x="263" y="37"/>
                  </a:cubicBezTo>
                  <a:cubicBezTo>
                    <a:pt x="263" y="307"/>
                    <a:pt x="263" y="307"/>
                    <a:pt x="263" y="307"/>
                  </a:cubicBezTo>
                  <a:cubicBezTo>
                    <a:pt x="263" y="327"/>
                    <a:pt x="247" y="343"/>
                    <a:pt x="228" y="343"/>
                  </a:cubicBezTo>
                  <a:cubicBezTo>
                    <a:pt x="0" y="343"/>
                    <a:pt x="0" y="343"/>
                    <a:pt x="0" y="343"/>
                  </a:cubicBezTo>
                  <a:cubicBezTo>
                    <a:pt x="8" y="319"/>
                    <a:pt x="8" y="319"/>
                    <a:pt x="8" y="319"/>
                  </a:cubicBezTo>
                  <a:close/>
                </a:path>
              </a:pathLst>
            </a:cu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54" name="Freeform 276"/>
            <p:cNvSpPr>
              <a:spLocks noEditPoints="1"/>
            </p:cNvSpPr>
            <p:nvPr/>
          </p:nvSpPr>
          <p:spPr bwMode="auto">
            <a:xfrm>
              <a:off x="890" y="3476"/>
              <a:ext cx="54" cy="74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86" y="0"/>
                </a:cxn>
                <a:cxn ang="0">
                  <a:pos x="0" y="240"/>
                </a:cxn>
                <a:cxn ang="0">
                  <a:pos x="37" y="240"/>
                </a:cxn>
                <a:cxn ang="0">
                  <a:pos x="74" y="137"/>
                </a:cxn>
                <a:cxn ang="0">
                  <a:pos x="111" y="137"/>
                </a:cxn>
                <a:cxn ang="0">
                  <a:pos x="133" y="123"/>
                </a:cxn>
                <a:cxn ang="0">
                  <a:pos x="167" y="27"/>
                </a:cxn>
                <a:cxn ang="0">
                  <a:pos x="146" y="0"/>
                </a:cxn>
                <a:cxn ang="0">
                  <a:pos x="99" y="118"/>
                </a:cxn>
                <a:cxn ang="0">
                  <a:pos x="81" y="118"/>
                </a:cxn>
                <a:cxn ang="0">
                  <a:pos x="115" y="20"/>
                </a:cxn>
                <a:cxn ang="0">
                  <a:pos x="134" y="20"/>
                </a:cxn>
                <a:cxn ang="0">
                  <a:pos x="99" y="118"/>
                </a:cxn>
              </a:cxnLst>
              <a:rect l="0" t="0" r="r" b="b"/>
              <a:pathLst>
                <a:path w="174" h="240">
                  <a:moveTo>
                    <a:pt x="146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7" y="240"/>
                    <a:pt x="37" y="240"/>
                    <a:pt x="37" y="240"/>
                  </a:cubicBezTo>
                  <a:cubicBezTo>
                    <a:pt x="74" y="137"/>
                    <a:pt x="74" y="137"/>
                    <a:pt x="74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9" y="137"/>
                    <a:pt x="129" y="135"/>
                    <a:pt x="133" y="123"/>
                  </a:cubicBezTo>
                  <a:cubicBezTo>
                    <a:pt x="138" y="111"/>
                    <a:pt x="161" y="47"/>
                    <a:pt x="167" y="27"/>
                  </a:cubicBezTo>
                  <a:cubicBezTo>
                    <a:pt x="174" y="8"/>
                    <a:pt x="158" y="0"/>
                    <a:pt x="146" y="0"/>
                  </a:cubicBezTo>
                  <a:close/>
                  <a:moveTo>
                    <a:pt x="99" y="118"/>
                  </a:moveTo>
                  <a:cubicBezTo>
                    <a:pt x="81" y="118"/>
                    <a:pt x="81" y="118"/>
                    <a:pt x="81" y="118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34" y="20"/>
                    <a:pt x="134" y="20"/>
                    <a:pt x="134" y="20"/>
                  </a:cubicBezTo>
                  <a:cubicBezTo>
                    <a:pt x="99" y="118"/>
                    <a:pt x="99" y="118"/>
                    <a:pt x="99" y="118"/>
                  </a:cubicBezTo>
                  <a:close/>
                </a:path>
              </a:pathLst>
            </a:cu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55" name="Freeform 277"/>
            <p:cNvSpPr>
              <a:spLocks/>
            </p:cNvSpPr>
            <p:nvPr/>
          </p:nvSpPr>
          <p:spPr bwMode="auto">
            <a:xfrm>
              <a:off x="867" y="3445"/>
              <a:ext cx="42" cy="72"/>
            </a:xfrm>
            <a:custGeom>
              <a:avLst/>
              <a:gdLst/>
              <a:ahLst/>
              <a:cxnLst>
                <a:cxn ang="0">
                  <a:pos x="129" y="134"/>
                </a:cxn>
                <a:cxn ang="0">
                  <a:pos x="92" y="237"/>
                </a:cxn>
                <a:cxn ang="0">
                  <a:pos x="56" y="237"/>
                </a:cxn>
                <a:cxn ang="0">
                  <a:pos x="96" y="124"/>
                </a:cxn>
                <a:cxn ang="0">
                  <a:pos x="77" y="124"/>
                </a:cxn>
                <a:cxn ang="0">
                  <a:pos x="37" y="237"/>
                </a:cxn>
                <a:cxn ang="0">
                  <a:pos x="0" y="237"/>
                </a:cxn>
                <a:cxn ang="0">
                  <a:pos x="84" y="0"/>
                </a:cxn>
                <a:cxn ang="0">
                  <a:pos x="121" y="0"/>
                </a:cxn>
                <a:cxn ang="0">
                  <a:pos x="84" y="104"/>
                </a:cxn>
                <a:cxn ang="0">
                  <a:pos x="109" y="104"/>
                </a:cxn>
                <a:cxn ang="0">
                  <a:pos x="129" y="134"/>
                </a:cxn>
              </a:cxnLst>
              <a:rect l="0" t="0" r="r" b="b"/>
              <a:pathLst>
                <a:path w="134" h="237">
                  <a:moveTo>
                    <a:pt x="129" y="134"/>
                  </a:moveTo>
                  <a:cubicBezTo>
                    <a:pt x="92" y="237"/>
                    <a:pt x="92" y="237"/>
                    <a:pt x="92" y="237"/>
                  </a:cubicBezTo>
                  <a:cubicBezTo>
                    <a:pt x="56" y="237"/>
                    <a:pt x="56" y="237"/>
                    <a:pt x="56" y="237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37" y="237"/>
                    <a:pt x="37" y="237"/>
                    <a:pt x="37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27" y="104"/>
                    <a:pt x="134" y="119"/>
                    <a:pt x="129" y="134"/>
                  </a:cubicBezTo>
                  <a:close/>
                </a:path>
              </a:pathLst>
            </a:cu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sp>
        <p:nvSpPr>
          <p:cNvPr id="243" name="Rectangle 278"/>
          <p:cNvSpPr>
            <a:spLocks noChangeArrowheads="1"/>
          </p:cNvSpPr>
          <p:nvPr/>
        </p:nvSpPr>
        <p:spPr bwMode="auto">
          <a:xfrm>
            <a:off x="2891960" y="3792785"/>
            <a:ext cx="835820" cy="214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125" b="1">
                <a:solidFill>
                  <a:schemeClr val="hlink"/>
                </a:solidFill>
                <a:cs typeface="Arial" charset="0"/>
              </a:rPr>
              <a:t>Storage</a:t>
            </a:r>
          </a:p>
        </p:txBody>
      </p:sp>
      <p:pic>
        <p:nvPicPr>
          <p:cNvPr id="237" name="Picture 279" descr="storage_tek_logo_rgb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763498" y="4080917"/>
            <a:ext cx="28456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8" name="Picture 280" descr="Sun_logo_5415"/>
          <p:cNvPicPr preferRelativeResize="0"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08628" y="4092823"/>
            <a:ext cx="290513" cy="152400"/>
          </a:xfrm>
          <a:prstGeom prst="rect">
            <a:avLst/>
          </a:prstGeom>
          <a:noFill/>
        </p:spPr>
      </p:pic>
      <p:grpSp>
        <p:nvGrpSpPr>
          <p:cNvPr id="144" name="Group 6"/>
          <p:cNvGrpSpPr>
            <a:grpSpLocks/>
          </p:cNvGrpSpPr>
          <p:nvPr/>
        </p:nvGrpSpPr>
        <p:grpSpPr bwMode="auto">
          <a:xfrm>
            <a:off x="1848820" y="3970359"/>
            <a:ext cx="516382" cy="290400"/>
            <a:chOff x="3272" y="1316"/>
            <a:chExt cx="1889" cy="1002"/>
          </a:xfrm>
        </p:grpSpPr>
        <p:sp>
          <p:nvSpPr>
            <p:cNvPr id="284" name="AutoShape 7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5" name="Rectangle 8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6" name="Freeform 9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2147483647 w 58"/>
                <a:gd name="T1" fmla="*/ 2147483647 h 80"/>
                <a:gd name="T2" fmla="*/ 2147483647 w 58"/>
                <a:gd name="T3" fmla="*/ 2147483647 h 80"/>
                <a:gd name="T4" fmla="*/ 2147483647 w 58"/>
                <a:gd name="T5" fmla="*/ 2147483647 h 80"/>
                <a:gd name="T6" fmla="*/ 2147483647 w 58"/>
                <a:gd name="T7" fmla="*/ 2147483647 h 80"/>
                <a:gd name="T8" fmla="*/ 2147483647 w 58"/>
                <a:gd name="T9" fmla="*/ 2147483647 h 80"/>
                <a:gd name="T10" fmla="*/ 2147483647 w 58"/>
                <a:gd name="T11" fmla="*/ 2147483647 h 80"/>
                <a:gd name="T12" fmla="*/ 2147483647 w 58"/>
                <a:gd name="T13" fmla="*/ 2147483647 h 80"/>
                <a:gd name="T14" fmla="*/ 0 w 58"/>
                <a:gd name="T15" fmla="*/ 2147483647 h 80"/>
                <a:gd name="T16" fmla="*/ 2147483647 w 58"/>
                <a:gd name="T17" fmla="*/ 0 h 80"/>
                <a:gd name="T18" fmla="*/ 2147483647 w 58"/>
                <a:gd name="T19" fmla="*/ 2147483647 h 80"/>
                <a:gd name="T20" fmla="*/ 2147483647 w 58"/>
                <a:gd name="T21" fmla="*/ 214748364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8"/>
                <a:gd name="T34" fmla="*/ 0 h 80"/>
                <a:gd name="T35" fmla="*/ 58 w 58"/>
                <a:gd name="T36" fmla="*/ 80 h 8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7" name="Freeform 10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2147483647 w 58"/>
                <a:gd name="T1" fmla="*/ 2147483647 h 80"/>
                <a:gd name="T2" fmla="*/ 2147483647 w 58"/>
                <a:gd name="T3" fmla="*/ 2147483647 h 80"/>
                <a:gd name="T4" fmla="*/ 2147483647 w 58"/>
                <a:gd name="T5" fmla="*/ 2147483647 h 80"/>
                <a:gd name="T6" fmla="*/ 2147483647 w 58"/>
                <a:gd name="T7" fmla="*/ 2147483647 h 80"/>
                <a:gd name="T8" fmla="*/ 2147483647 w 58"/>
                <a:gd name="T9" fmla="*/ 2147483647 h 80"/>
                <a:gd name="T10" fmla="*/ 2147483647 w 58"/>
                <a:gd name="T11" fmla="*/ 2147483647 h 80"/>
                <a:gd name="T12" fmla="*/ 2147483647 w 58"/>
                <a:gd name="T13" fmla="*/ 2147483647 h 80"/>
                <a:gd name="T14" fmla="*/ 0 w 58"/>
                <a:gd name="T15" fmla="*/ 2147483647 h 80"/>
                <a:gd name="T16" fmla="*/ 2147483647 w 58"/>
                <a:gd name="T17" fmla="*/ 0 h 80"/>
                <a:gd name="T18" fmla="*/ 2147483647 w 58"/>
                <a:gd name="T19" fmla="*/ 2147483647 h 80"/>
                <a:gd name="T20" fmla="*/ 2147483647 w 58"/>
                <a:gd name="T21" fmla="*/ 214748364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8"/>
                <a:gd name="T34" fmla="*/ 0 h 80"/>
                <a:gd name="T35" fmla="*/ 58 w 58"/>
                <a:gd name="T36" fmla="*/ 80 h 8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8" name="Freeform 11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2147483647 h 80"/>
                <a:gd name="T4" fmla="*/ 0 w 80"/>
                <a:gd name="T5" fmla="*/ 2147483647 h 80"/>
                <a:gd name="T6" fmla="*/ 2147483647 w 80"/>
                <a:gd name="T7" fmla="*/ 0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"/>
                <a:gd name="T31" fmla="*/ 0 h 80"/>
                <a:gd name="T32" fmla="*/ 80 w 80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" name="Freeform 12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2147483647 w 52"/>
                <a:gd name="T1" fmla="*/ 2147483647 h 80"/>
                <a:gd name="T2" fmla="*/ 2147483647 w 52"/>
                <a:gd name="T3" fmla="*/ 2147483647 h 80"/>
                <a:gd name="T4" fmla="*/ 2147483647 w 52"/>
                <a:gd name="T5" fmla="*/ 2147483647 h 80"/>
                <a:gd name="T6" fmla="*/ 2147483647 w 52"/>
                <a:gd name="T7" fmla="*/ 2147483647 h 80"/>
                <a:gd name="T8" fmla="*/ 2147483647 w 52"/>
                <a:gd name="T9" fmla="*/ 2147483647 h 80"/>
                <a:gd name="T10" fmla="*/ 2147483647 w 52"/>
                <a:gd name="T11" fmla="*/ 2147483647 h 80"/>
                <a:gd name="T12" fmla="*/ 2147483647 w 52"/>
                <a:gd name="T13" fmla="*/ 2147483647 h 80"/>
                <a:gd name="T14" fmla="*/ 0 w 52"/>
                <a:gd name="T15" fmla="*/ 2147483647 h 80"/>
                <a:gd name="T16" fmla="*/ 0 w 52"/>
                <a:gd name="T17" fmla="*/ 2147483647 h 80"/>
                <a:gd name="T18" fmla="*/ 2147483647 w 52"/>
                <a:gd name="T19" fmla="*/ 2147483647 h 80"/>
                <a:gd name="T20" fmla="*/ 2147483647 w 52"/>
                <a:gd name="T21" fmla="*/ 2147483647 h 80"/>
                <a:gd name="T22" fmla="*/ 2147483647 w 52"/>
                <a:gd name="T23" fmla="*/ 2147483647 h 80"/>
                <a:gd name="T24" fmla="*/ 2147483647 w 52"/>
                <a:gd name="T25" fmla="*/ 2147483647 h 80"/>
                <a:gd name="T26" fmla="*/ 0 w 52"/>
                <a:gd name="T27" fmla="*/ 2147483647 h 80"/>
                <a:gd name="T28" fmla="*/ 2147483647 w 52"/>
                <a:gd name="T29" fmla="*/ 0 h 80"/>
                <a:gd name="T30" fmla="*/ 2147483647 w 52"/>
                <a:gd name="T31" fmla="*/ 2147483647 h 80"/>
                <a:gd name="T32" fmla="*/ 2147483647 w 52"/>
                <a:gd name="T33" fmla="*/ 2147483647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80"/>
                <a:gd name="T53" fmla="*/ 52 w 52"/>
                <a:gd name="T54" fmla="*/ 80 h 8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90" name="Freeform 13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2147483647 w 19"/>
                <a:gd name="T1" fmla="*/ 2147483647 h 39"/>
                <a:gd name="T2" fmla="*/ 2147483647 w 19"/>
                <a:gd name="T3" fmla="*/ 0 h 39"/>
                <a:gd name="T4" fmla="*/ 0 w 19"/>
                <a:gd name="T5" fmla="*/ 2147483647 h 39"/>
                <a:gd name="T6" fmla="*/ 0 w 19"/>
                <a:gd name="T7" fmla="*/ 2147483647 h 39"/>
                <a:gd name="T8" fmla="*/ 2147483647 w 19"/>
                <a:gd name="T9" fmla="*/ 2147483647 h 39"/>
                <a:gd name="T10" fmla="*/ 2147483647 w 19"/>
                <a:gd name="T11" fmla="*/ 2147483647 h 39"/>
                <a:gd name="T12" fmla="*/ 2147483647 w 19"/>
                <a:gd name="T13" fmla="*/ 2147483647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39"/>
                <a:gd name="T23" fmla="*/ 19 w 19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91" name="Freeform 14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2147483647 w 19"/>
                <a:gd name="T1" fmla="*/ 2147483647 h 65"/>
                <a:gd name="T2" fmla="*/ 2147483647 w 19"/>
                <a:gd name="T3" fmla="*/ 0 h 65"/>
                <a:gd name="T4" fmla="*/ 0 w 19"/>
                <a:gd name="T5" fmla="*/ 2147483647 h 65"/>
                <a:gd name="T6" fmla="*/ 0 w 19"/>
                <a:gd name="T7" fmla="*/ 2147483647 h 65"/>
                <a:gd name="T8" fmla="*/ 2147483647 w 19"/>
                <a:gd name="T9" fmla="*/ 2147483647 h 65"/>
                <a:gd name="T10" fmla="*/ 2147483647 w 19"/>
                <a:gd name="T11" fmla="*/ 2147483647 h 65"/>
                <a:gd name="T12" fmla="*/ 2147483647 w 19"/>
                <a:gd name="T13" fmla="*/ 214748364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92" name="Freeform 15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2147483647 w 19"/>
                <a:gd name="T1" fmla="*/ 2147483647 h 120"/>
                <a:gd name="T2" fmla="*/ 2147483647 w 19"/>
                <a:gd name="T3" fmla="*/ 0 h 120"/>
                <a:gd name="T4" fmla="*/ 0 w 19"/>
                <a:gd name="T5" fmla="*/ 2147483647 h 120"/>
                <a:gd name="T6" fmla="*/ 0 w 19"/>
                <a:gd name="T7" fmla="*/ 2147483647 h 120"/>
                <a:gd name="T8" fmla="*/ 2147483647 w 19"/>
                <a:gd name="T9" fmla="*/ 2147483647 h 120"/>
                <a:gd name="T10" fmla="*/ 2147483647 w 19"/>
                <a:gd name="T11" fmla="*/ 2147483647 h 120"/>
                <a:gd name="T12" fmla="*/ 2147483647 w 19"/>
                <a:gd name="T13" fmla="*/ 2147483647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20"/>
                <a:gd name="T23" fmla="*/ 19 w 19"/>
                <a:gd name="T24" fmla="*/ 120 h 1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93" name="Freeform 16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2147483647 w 19"/>
                <a:gd name="T1" fmla="*/ 2147483647 h 65"/>
                <a:gd name="T2" fmla="*/ 2147483647 w 19"/>
                <a:gd name="T3" fmla="*/ 0 h 65"/>
                <a:gd name="T4" fmla="*/ 0 w 19"/>
                <a:gd name="T5" fmla="*/ 2147483647 h 65"/>
                <a:gd name="T6" fmla="*/ 0 w 19"/>
                <a:gd name="T7" fmla="*/ 2147483647 h 65"/>
                <a:gd name="T8" fmla="*/ 2147483647 w 19"/>
                <a:gd name="T9" fmla="*/ 2147483647 h 65"/>
                <a:gd name="T10" fmla="*/ 2147483647 w 19"/>
                <a:gd name="T11" fmla="*/ 2147483647 h 65"/>
                <a:gd name="T12" fmla="*/ 2147483647 w 19"/>
                <a:gd name="T13" fmla="*/ 214748364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94" name="Freeform 17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2147483647 w 20"/>
                <a:gd name="T1" fmla="*/ 2147483647 h 39"/>
                <a:gd name="T2" fmla="*/ 2147483647 w 20"/>
                <a:gd name="T3" fmla="*/ 0 h 39"/>
                <a:gd name="T4" fmla="*/ 0 w 20"/>
                <a:gd name="T5" fmla="*/ 2147483647 h 39"/>
                <a:gd name="T6" fmla="*/ 0 w 20"/>
                <a:gd name="T7" fmla="*/ 2147483647 h 39"/>
                <a:gd name="T8" fmla="*/ 2147483647 w 20"/>
                <a:gd name="T9" fmla="*/ 2147483647 h 39"/>
                <a:gd name="T10" fmla="*/ 2147483647 w 20"/>
                <a:gd name="T11" fmla="*/ 2147483647 h 39"/>
                <a:gd name="T12" fmla="*/ 2147483647 w 20"/>
                <a:gd name="T13" fmla="*/ 2147483647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39"/>
                <a:gd name="T23" fmla="*/ 20 w 20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95" name="Freeform 18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2147483647 w 19"/>
                <a:gd name="T1" fmla="*/ 2147483647 h 65"/>
                <a:gd name="T2" fmla="*/ 2147483647 w 19"/>
                <a:gd name="T3" fmla="*/ 0 h 65"/>
                <a:gd name="T4" fmla="*/ 0 w 19"/>
                <a:gd name="T5" fmla="*/ 2147483647 h 65"/>
                <a:gd name="T6" fmla="*/ 0 w 19"/>
                <a:gd name="T7" fmla="*/ 2147483647 h 65"/>
                <a:gd name="T8" fmla="*/ 2147483647 w 19"/>
                <a:gd name="T9" fmla="*/ 2147483647 h 65"/>
                <a:gd name="T10" fmla="*/ 2147483647 w 19"/>
                <a:gd name="T11" fmla="*/ 2147483647 h 65"/>
                <a:gd name="T12" fmla="*/ 2147483647 w 19"/>
                <a:gd name="T13" fmla="*/ 214748364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96" name="Freeform 19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2147483647 w 19"/>
                <a:gd name="T1" fmla="*/ 2147483647 h 120"/>
                <a:gd name="T2" fmla="*/ 2147483647 w 19"/>
                <a:gd name="T3" fmla="*/ 0 h 120"/>
                <a:gd name="T4" fmla="*/ 0 w 19"/>
                <a:gd name="T5" fmla="*/ 2147483647 h 120"/>
                <a:gd name="T6" fmla="*/ 0 w 19"/>
                <a:gd name="T7" fmla="*/ 2147483647 h 120"/>
                <a:gd name="T8" fmla="*/ 2147483647 w 19"/>
                <a:gd name="T9" fmla="*/ 2147483647 h 120"/>
                <a:gd name="T10" fmla="*/ 2147483647 w 19"/>
                <a:gd name="T11" fmla="*/ 2147483647 h 120"/>
                <a:gd name="T12" fmla="*/ 2147483647 w 19"/>
                <a:gd name="T13" fmla="*/ 2147483647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20"/>
                <a:gd name="T23" fmla="*/ 19 w 19"/>
                <a:gd name="T24" fmla="*/ 120 h 1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97" name="Freeform 20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2147483647 w 19"/>
                <a:gd name="T1" fmla="*/ 2147483647 h 65"/>
                <a:gd name="T2" fmla="*/ 2147483647 w 19"/>
                <a:gd name="T3" fmla="*/ 0 h 65"/>
                <a:gd name="T4" fmla="*/ 0 w 19"/>
                <a:gd name="T5" fmla="*/ 2147483647 h 65"/>
                <a:gd name="T6" fmla="*/ 0 w 19"/>
                <a:gd name="T7" fmla="*/ 2147483647 h 65"/>
                <a:gd name="T8" fmla="*/ 2147483647 w 19"/>
                <a:gd name="T9" fmla="*/ 2147483647 h 65"/>
                <a:gd name="T10" fmla="*/ 2147483647 w 19"/>
                <a:gd name="T11" fmla="*/ 2147483647 h 65"/>
                <a:gd name="T12" fmla="*/ 2147483647 w 19"/>
                <a:gd name="T13" fmla="*/ 214748364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98" name="Freeform 21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2147483647 w 19"/>
                <a:gd name="T1" fmla="*/ 2147483647 h 39"/>
                <a:gd name="T2" fmla="*/ 2147483647 w 19"/>
                <a:gd name="T3" fmla="*/ 0 h 39"/>
                <a:gd name="T4" fmla="*/ 0 w 19"/>
                <a:gd name="T5" fmla="*/ 2147483647 h 39"/>
                <a:gd name="T6" fmla="*/ 0 w 19"/>
                <a:gd name="T7" fmla="*/ 2147483647 h 39"/>
                <a:gd name="T8" fmla="*/ 2147483647 w 19"/>
                <a:gd name="T9" fmla="*/ 2147483647 h 39"/>
                <a:gd name="T10" fmla="*/ 2147483647 w 19"/>
                <a:gd name="T11" fmla="*/ 2147483647 h 39"/>
                <a:gd name="T12" fmla="*/ 2147483647 w 19"/>
                <a:gd name="T13" fmla="*/ 2147483647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39"/>
                <a:gd name="T23" fmla="*/ 19 w 19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pic>
        <p:nvPicPr>
          <p:cNvPr id="299" name="Picture 5" descr="Brocade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53257" y="3966386"/>
            <a:ext cx="387091" cy="19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440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Klassisches</a:t>
            </a:r>
            <a:r>
              <a:rPr lang="en-US" dirty="0" smtClean="0"/>
              <a:t> DC </a:t>
            </a:r>
            <a:r>
              <a:rPr lang="en-US" dirty="0" err="1" smtClean="0"/>
              <a:t>Netzwerkarchitektur</a:t>
            </a:r>
            <a:r>
              <a:rPr lang="en-US" dirty="0" smtClean="0"/>
              <a:t>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10252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782C0C7-D46A-4A2C-A697-AE1D6361626E}" type="slidenum">
              <a:rPr lang="en-US" altLang="de-DE">
                <a:solidFill>
                  <a:srgbClr val="FFFFFF"/>
                </a:solidFill>
                <a:latin typeface="Century Schoolbook" panose="02040604050505020304" pitchFamily="18" charset="0"/>
              </a:rPr>
              <a:pPr eaLnBrk="1" hangingPunct="1"/>
              <a:t>28</a:t>
            </a:fld>
            <a:endParaRPr lang="en-US" altLang="de-DE">
              <a:solidFill>
                <a:srgbClr val="FFFFFF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5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1230" y="1095132"/>
            <a:ext cx="3760307" cy="3053198"/>
          </a:xfrm>
        </p:spPr>
      </p:pic>
      <p:sp>
        <p:nvSpPr>
          <p:cNvPr id="3" name="Textfeld 2"/>
          <p:cNvSpPr txBox="1"/>
          <p:nvPr/>
        </p:nvSpPr>
        <p:spPr>
          <a:xfrm>
            <a:off x="5857017" y="1277397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L3/Routing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857017" y="2193736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L3/Routing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857017" y="336939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L2/</a:t>
            </a:r>
            <a:r>
              <a:rPr lang="de-DE" dirty="0" err="1" smtClean="0"/>
              <a:t>Switching</a:t>
            </a:r>
            <a:r>
              <a:rPr lang="de-DE" dirty="0" smtClean="0"/>
              <a:t> oder L3/Routing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371300"/>
      </p:ext>
    </p:extLst>
  </p:cSld>
  <p:clrMapOvr>
    <a:masterClrMapping/>
  </p:clrMapOvr>
  <p:transition advTm="62547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X86 mittlerweile dominant im Server Markt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756A-50FD-40B9-9D20-8B53A759D3C0}" type="slidenum">
              <a:rPr lang="en-US" altLang="de-DE" smtClean="0"/>
              <a:pPr/>
              <a:t>29</a:t>
            </a:fld>
            <a:endParaRPr lang="en-US" altLang="de-DE"/>
          </a:p>
        </p:txBody>
      </p:sp>
      <p:pic>
        <p:nvPicPr>
          <p:cNvPr id="71682" name="Picture 2" descr="idc-servers-q1-2015-x86-oth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44" y="1303701"/>
            <a:ext cx="4996936" cy="326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6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Housekeeping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Notebooks zu</a:t>
            </a:r>
          </a:p>
          <a:p>
            <a:r>
              <a:rPr lang="de-DE" dirty="0" smtClean="0"/>
              <a:t>Telefone stumm</a:t>
            </a:r>
          </a:p>
          <a:p>
            <a:r>
              <a:rPr lang="de-DE" dirty="0" smtClean="0"/>
              <a:t>Augen &amp; Ohren auf</a:t>
            </a:r>
          </a:p>
          <a:p>
            <a:r>
              <a:rPr lang="de-DE" dirty="0" smtClean="0"/>
              <a:t>Höflicher &amp; </a:t>
            </a:r>
            <a:r>
              <a:rPr lang="de-DE" dirty="0" err="1"/>
              <a:t>r</a:t>
            </a:r>
            <a:r>
              <a:rPr lang="de-DE" dirty="0" err="1" smtClean="0"/>
              <a:t>espektovller</a:t>
            </a:r>
            <a:r>
              <a:rPr lang="de-DE" dirty="0" smtClean="0"/>
              <a:t> Umgang miteinander</a:t>
            </a:r>
          </a:p>
          <a:p>
            <a:r>
              <a:rPr lang="de-DE" dirty="0" smtClean="0"/>
              <a:t>Zeiten halten wir flexibel</a:t>
            </a:r>
          </a:p>
          <a:p>
            <a:endParaRPr lang="de-DE" dirty="0"/>
          </a:p>
          <a:p>
            <a:r>
              <a:rPr lang="de-DE" b="1" dirty="0" smtClean="0"/>
              <a:t>Fragen sind immer willkommen!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5298" name="Picture 2" descr="http://www.clipartbest.com/cliparts/aiq/ekB/aiqekB79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655548"/>
            <a:ext cx="42862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Varanten</a:t>
            </a:r>
            <a:r>
              <a:rPr lang="de-DE" dirty="0" smtClean="0"/>
              <a:t> von x86 Servern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72706" name="Picture 2" descr="http://www.tuangru.com/wp-content/uploads/2013/10/dell-blade-servers-600x23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2099"/>
            <a:ext cx="5715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6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Rack Server brauchen viele Kabel &amp; Ports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288" y="1574175"/>
            <a:ext cx="5819048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5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HP Führt Server Markt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478" y="585243"/>
            <a:ext cx="5547020" cy="3997376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756A-50FD-40B9-9D20-8B53A759D3C0}" type="slidenum">
              <a:rPr lang="en-US" altLang="de-DE" smtClean="0"/>
              <a:pPr/>
              <a:t>32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815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Cisco Führt Blade Server Markt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61600" y="742283"/>
            <a:ext cx="6622777" cy="3656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3D756A-50FD-40B9-9D20-8B53A759D3C0}" type="slidenum">
              <a:rPr lang="en-US" altLang="de-DE" smtClean="0"/>
              <a:pPr/>
              <a:t>33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97399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3811" t="6422" r="30506"/>
          <a:stretch/>
        </p:blipFill>
        <p:spPr>
          <a:xfrm>
            <a:off x="0" y="1098763"/>
            <a:ext cx="3827418" cy="3403173"/>
          </a:xfrm>
          <a:prstGeom prst="rect">
            <a:avLst/>
          </a:prstGeom>
        </p:spPr>
      </p:pic>
      <p:sp>
        <p:nvSpPr>
          <p:cNvPr id="8397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CE6D05B-1B2D-42E1-8379-B339F8C19FD1}" type="slidenum">
              <a:rPr lang="en-US" smtClean="0"/>
              <a:pPr>
                <a:defRPr/>
              </a:pPr>
              <a:t>34</a:t>
            </a:fld>
            <a:endParaRPr lang="en-US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419" y="600894"/>
            <a:ext cx="5316582" cy="4546869"/>
          </a:xfrm>
          <a:prstGeom prst="rect">
            <a:avLst/>
          </a:prstGeom>
        </p:spPr>
      </p:pic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Blade-Server sind </a:t>
            </a:r>
            <a:br>
              <a:rPr lang="de-DE" dirty="0" smtClean="0"/>
            </a:br>
            <a:r>
              <a:rPr lang="de-DE" dirty="0" smtClean="0"/>
              <a:t>„Hot </a:t>
            </a:r>
            <a:r>
              <a:rPr lang="de-DE" dirty="0" err="1" smtClean="0"/>
              <a:t>Stuff</a:t>
            </a:r>
            <a:r>
              <a:rPr lang="de-DE" dirty="0" smtClean="0"/>
              <a:t>“ im RZ</a:t>
            </a:r>
          </a:p>
        </p:txBody>
      </p:sp>
    </p:spTree>
    <p:extLst>
      <p:ext uri="{BB962C8B-B14F-4D97-AF65-F5344CB8AC3E}">
        <p14:creationId xmlns:p14="http://schemas.microsoft.com/office/powerpoint/2010/main" val="39677999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49"/>
          <p:cNvGrpSpPr>
            <a:grpSpLocks/>
          </p:cNvGrpSpPr>
          <p:nvPr/>
        </p:nvGrpSpPr>
        <p:grpSpPr bwMode="auto">
          <a:xfrm>
            <a:off x="3508875" y="845344"/>
            <a:ext cx="4258866" cy="572691"/>
            <a:chOff x="3207224" y="1269242"/>
            <a:chExt cx="5677469" cy="764274"/>
          </a:xfrm>
        </p:grpSpPr>
        <p:sp>
          <p:nvSpPr>
            <p:cNvPr id="1095" name="Rechteck 148"/>
            <p:cNvSpPr>
              <a:spLocks noChangeArrowheads="1"/>
            </p:cNvSpPr>
            <p:nvPr/>
          </p:nvSpPr>
          <p:spPr bwMode="auto">
            <a:xfrm>
              <a:off x="3207224" y="1269242"/>
              <a:ext cx="982639" cy="764274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FFFF00"/>
              </a:solidFill>
              <a:round/>
              <a:headEnd/>
              <a:tailEnd/>
            </a:ln>
          </p:spPr>
          <p:txBody>
            <a:bodyPr lIns="27000" tIns="27000" rIns="27000" bIns="27000" anchor="ctr" anchorCtr="1"/>
            <a:lstStyle/>
            <a:p>
              <a:pPr marL="134541" indent="-134541" algn="ctr">
                <a:spcBef>
                  <a:spcPct val="50000"/>
                </a:spcBef>
                <a:buClr>
                  <a:schemeClr val="tx2"/>
                </a:buClr>
              </a:pPr>
              <a:endParaRPr lang="de-DE" sz="1050"/>
            </a:p>
          </p:txBody>
        </p:sp>
        <p:grpSp>
          <p:nvGrpSpPr>
            <p:cNvPr id="3" name="Gruppieren 147"/>
            <p:cNvGrpSpPr>
              <a:grpSpLocks/>
            </p:cNvGrpSpPr>
            <p:nvPr/>
          </p:nvGrpSpPr>
          <p:grpSpPr bwMode="auto">
            <a:xfrm>
              <a:off x="4114799" y="1392237"/>
              <a:ext cx="4769894" cy="388147"/>
              <a:chOff x="4114799" y="1392237"/>
              <a:chExt cx="4769894" cy="388147"/>
            </a:xfrm>
          </p:grpSpPr>
          <p:sp>
            <p:nvSpPr>
              <p:cNvPr id="1097" name="Text Box 8"/>
              <p:cNvSpPr txBox="1">
                <a:spLocks noChangeArrowheads="1"/>
              </p:cNvSpPr>
              <p:nvPr/>
            </p:nvSpPr>
            <p:spPr bwMode="auto">
              <a:xfrm>
                <a:off x="5171093" y="1392237"/>
                <a:ext cx="3713600" cy="388147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A3DC"/>
                  </a:buClr>
                  <a:buFont typeface="Wingdings" pitchFamily="2" charset="2"/>
                  <a:buNone/>
                </a:pPr>
                <a:r>
                  <a:rPr lang="de-DE" sz="1050" b="1"/>
                  <a:t>UCS-Manager  -- Zentrales Management</a:t>
                </a:r>
                <a:br>
                  <a:rPr lang="de-DE" sz="1050" b="1"/>
                </a:br>
                <a:r>
                  <a:rPr lang="de-DE" sz="1050" b="1"/>
                  <a:t>für bis zu 320 Server </a:t>
                </a:r>
                <a:r>
                  <a:rPr lang="de-DE" sz="1050" b="1" u="sng">
                    <a:solidFill>
                      <a:srgbClr val="C00000"/>
                    </a:solidFill>
                  </a:rPr>
                  <a:t>über Profile !!</a:t>
                </a:r>
              </a:p>
            </p:txBody>
          </p:sp>
          <p:sp>
            <p:nvSpPr>
              <p:cNvPr id="1098" name="Line 9"/>
              <p:cNvSpPr>
                <a:spLocks noChangeShapeType="1"/>
              </p:cNvSpPr>
              <p:nvPr/>
            </p:nvSpPr>
            <p:spPr bwMode="auto">
              <a:xfrm flipH="1">
                <a:off x="4191452" y="1466192"/>
                <a:ext cx="869282" cy="4178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1099" name="Line 9"/>
              <p:cNvSpPr>
                <a:spLocks noChangeShapeType="1"/>
              </p:cNvSpPr>
              <p:nvPr/>
            </p:nvSpPr>
            <p:spPr bwMode="auto">
              <a:xfrm flipH="1">
                <a:off x="4114799" y="1466193"/>
                <a:ext cx="914399" cy="224384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</p:grpSp>
      </p:grpSp>
      <p:sp>
        <p:nvSpPr>
          <p:cNvPr id="1029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7472051" y="4877992"/>
            <a:ext cx="1603375" cy="202406"/>
          </a:xfrm>
          <a:noFill/>
        </p:spPr>
        <p:txBody>
          <a:bodyPr/>
          <a:lstStyle/>
          <a:p>
            <a:fld id="{AC35BEBC-2A4D-4AC5-B1F8-D7FB3439CD46}" type="slidenum">
              <a:rPr lang="en-US">
                <a:latin typeface="Arial" pitchFamily="34" charset="0"/>
              </a:rPr>
              <a:pPr/>
              <a:t>35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1030" name="Titel 2"/>
          <p:cNvSpPr>
            <a:spLocks noGrp="1"/>
          </p:cNvSpPr>
          <p:nvPr>
            <p:ph type="title"/>
          </p:nvPr>
        </p:nvSpPr>
        <p:spPr>
          <a:xfrm>
            <a:off x="1395413" y="-14287"/>
            <a:ext cx="5185172" cy="731044"/>
          </a:xfrm>
        </p:spPr>
        <p:txBody>
          <a:bodyPr/>
          <a:lstStyle/>
          <a:p>
            <a:r>
              <a:rPr lang="de-DE" sz="1800"/>
              <a:t>UCS – Unified Computing System:</a:t>
            </a:r>
            <a:br>
              <a:rPr lang="de-DE" sz="1800"/>
            </a:br>
            <a:r>
              <a:rPr lang="de-DE" sz="1800"/>
              <a:t>Die „Neuerfindung“ des x86/Intel-Servers </a:t>
            </a:r>
          </a:p>
        </p:txBody>
      </p:sp>
      <p:pic>
        <p:nvPicPr>
          <p:cNvPr id="103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6131" y="4149329"/>
            <a:ext cx="685800" cy="64531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405041" y="1206703"/>
            <a:ext cx="2221706" cy="450646"/>
            <a:chOff x="480" y="1053"/>
            <a:chExt cx="2178" cy="455"/>
          </a:xfrm>
        </p:grpSpPr>
        <p:pic>
          <p:nvPicPr>
            <p:cNvPr id="1093" name="Picture 14" descr="MKI0048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l="2118" t="37370" r="2534" b="37891"/>
            <a:stretch>
              <a:fillRect/>
            </a:stretch>
          </p:blipFill>
          <p:spPr bwMode="auto">
            <a:xfrm>
              <a:off x="480" y="1056"/>
              <a:ext cx="2178" cy="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4" name="Freeform 15"/>
            <p:cNvSpPr>
              <a:spLocks/>
            </p:cNvSpPr>
            <p:nvPr/>
          </p:nvSpPr>
          <p:spPr bwMode="auto">
            <a:xfrm>
              <a:off x="615" y="1053"/>
              <a:ext cx="122" cy="226"/>
            </a:xfrm>
            <a:custGeom>
              <a:avLst/>
              <a:gdLst>
                <a:gd name="T0" fmla="*/ 552 w 552"/>
                <a:gd name="T1" fmla="*/ 0 h 102"/>
                <a:gd name="T2" fmla="*/ 0 w 552"/>
                <a:gd name="T3" fmla="*/ 94 h 102"/>
                <a:gd name="T4" fmla="*/ 443 w 552"/>
                <a:gd name="T5" fmla="*/ 102 h 102"/>
                <a:gd name="T6" fmla="*/ 552 w 552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2"/>
                <a:gd name="T13" fmla="*/ 0 h 102"/>
                <a:gd name="T14" fmla="*/ 552 w 552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2" h="102">
                  <a:moveTo>
                    <a:pt x="552" y="0"/>
                  </a:moveTo>
                  <a:lnTo>
                    <a:pt x="0" y="94"/>
                  </a:lnTo>
                  <a:lnTo>
                    <a:pt x="443" y="102"/>
                  </a:lnTo>
                  <a:lnTo>
                    <a:pt x="552" y="0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E2E2E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lIns="61593" tIns="30796" rIns="61593" bIns="30796" anchor="ctr">
              <a:spAutoFit/>
            </a:bodyPr>
            <a:lstStyle/>
            <a:p>
              <a:endParaRPr lang="de-DE" sz="1050"/>
            </a:p>
          </p:txBody>
        </p:sp>
      </p:grpSp>
      <p:pic>
        <p:nvPicPr>
          <p:cNvPr id="1033" name="Picture 16" descr="6-port_exp_modul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28978" y="1387079"/>
            <a:ext cx="641747" cy="45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39"/>
          <p:cNvSpPr>
            <a:spLocks noChangeArrowheads="1"/>
          </p:cNvSpPr>
          <p:nvPr/>
        </p:nvSpPr>
        <p:spPr bwMode="auto">
          <a:xfrm>
            <a:off x="-105966" y="-108055"/>
            <a:ext cx="54592" cy="216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27000" tIns="27000" rIns="27000" bIns="27000" anchor="ctr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charset="0"/>
              <a:buNone/>
              <a:defRPr/>
            </a:pPr>
            <a:endParaRPr lang="de-DE" sz="1050" dirty="0">
              <a:latin typeface="Arial" charset="0"/>
            </a:endParaRPr>
          </a:p>
        </p:txBody>
      </p:sp>
      <p:sp>
        <p:nvSpPr>
          <p:cNvPr id="32" name="Rectangle 41"/>
          <p:cNvSpPr>
            <a:spLocks noChangeArrowheads="1"/>
          </p:cNvSpPr>
          <p:nvPr/>
        </p:nvSpPr>
        <p:spPr bwMode="auto">
          <a:xfrm>
            <a:off x="-105966" y="-108055"/>
            <a:ext cx="54592" cy="216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27000" tIns="27000" rIns="27000" bIns="27000" anchor="ctr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charset="0"/>
              <a:buNone/>
              <a:defRPr/>
            </a:pPr>
            <a:endParaRPr lang="de-DE" sz="1050" dirty="0">
              <a:latin typeface="Arial" charset="0"/>
            </a:endParaRPr>
          </a:p>
        </p:txBody>
      </p:sp>
      <p:graphicFrame>
        <p:nvGraphicFramePr>
          <p:cNvPr id="102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692242"/>
              </p:ext>
            </p:extLst>
          </p:nvPr>
        </p:nvGraphicFramePr>
        <p:xfrm>
          <a:off x="1340747" y="3559970"/>
          <a:ext cx="2160984" cy="1318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4" name="Visio" r:id="rId7" imgW="3394961" imgH="2071340" progId="Visio.Drawing.11">
                  <p:embed/>
                </p:oleObj>
              </mc:Choice>
              <mc:Fallback>
                <p:oleObj name="Visio" r:id="rId7" imgW="3394961" imgH="20713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747" y="3559970"/>
                        <a:ext cx="2160984" cy="13180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889962"/>
              </p:ext>
            </p:extLst>
          </p:nvPr>
        </p:nvGraphicFramePr>
        <p:xfrm>
          <a:off x="1257403" y="2228851"/>
          <a:ext cx="2234803" cy="132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5" name="Visio" r:id="rId9" imgW="3566044" imgH="2095938" progId="Visio.Drawing.11">
                  <p:embed/>
                </p:oleObj>
              </mc:Choice>
              <mc:Fallback>
                <p:oleObj name="Visio" r:id="rId9" imgW="3566044" imgH="20959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403" y="2228851"/>
                        <a:ext cx="2234803" cy="13215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425281" y="930478"/>
            <a:ext cx="2220516" cy="450646"/>
            <a:chOff x="480" y="1053"/>
            <a:chExt cx="2178" cy="455"/>
          </a:xfrm>
        </p:grpSpPr>
        <p:pic>
          <p:nvPicPr>
            <p:cNvPr id="1091" name="Picture 14" descr="MKI0048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l="2118" t="37370" r="2534" b="37891"/>
            <a:stretch>
              <a:fillRect/>
            </a:stretch>
          </p:blipFill>
          <p:spPr bwMode="auto">
            <a:xfrm>
              <a:off x="480" y="1056"/>
              <a:ext cx="2178" cy="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2" name="Freeform 15"/>
            <p:cNvSpPr>
              <a:spLocks/>
            </p:cNvSpPr>
            <p:nvPr/>
          </p:nvSpPr>
          <p:spPr bwMode="auto">
            <a:xfrm>
              <a:off x="615" y="1053"/>
              <a:ext cx="122" cy="226"/>
            </a:xfrm>
            <a:custGeom>
              <a:avLst/>
              <a:gdLst>
                <a:gd name="T0" fmla="*/ 552 w 552"/>
                <a:gd name="T1" fmla="*/ 0 h 102"/>
                <a:gd name="T2" fmla="*/ 0 w 552"/>
                <a:gd name="T3" fmla="*/ 94 h 102"/>
                <a:gd name="T4" fmla="*/ 443 w 552"/>
                <a:gd name="T5" fmla="*/ 102 h 102"/>
                <a:gd name="T6" fmla="*/ 552 w 552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2"/>
                <a:gd name="T13" fmla="*/ 0 h 102"/>
                <a:gd name="T14" fmla="*/ 552 w 552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2" h="102">
                  <a:moveTo>
                    <a:pt x="552" y="0"/>
                  </a:moveTo>
                  <a:lnTo>
                    <a:pt x="0" y="94"/>
                  </a:lnTo>
                  <a:lnTo>
                    <a:pt x="443" y="102"/>
                  </a:lnTo>
                  <a:lnTo>
                    <a:pt x="552" y="0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E2E2E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lIns="61593" tIns="30796" rIns="61593" bIns="30796" anchor="ctr">
              <a:spAutoFit/>
            </a:bodyPr>
            <a:lstStyle/>
            <a:p>
              <a:endParaRPr lang="de-DE" sz="1050"/>
            </a:p>
          </p:txBody>
        </p:sp>
      </p:grpSp>
      <p:pic>
        <p:nvPicPr>
          <p:cNvPr id="1037" name="Picture 16" descr="6-port_exp_module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25406" y="1098947"/>
            <a:ext cx="641747" cy="46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7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87443" y="853679"/>
            <a:ext cx="528638" cy="4917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39" name="Picture 7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11281" y="919163"/>
            <a:ext cx="528638" cy="4917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6" name="Gruppieren 146"/>
          <p:cNvGrpSpPr>
            <a:grpSpLocks/>
          </p:cNvGrpSpPr>
          <p:nvPr/>
        </p:nvGrpSpPr>
        <p:grpSpPr bwMode="auto">
          <a:xfrm>
            <a:off x="3543404" y="1376362"/>
            <a:ext cx="4193381" cy="395394"/>
            <a:chOff x="3253563" y="1977656"/>
            <a:chExt cx="5590892" cy="527386"/>
          </a:xfrm>
        </p:grpSpPr>
        <p:sp>
          <p:nvSpPr>
            <p:cNvPr id="1088" name="Line 9"/>
            <p:cNvSpPr>
              <a:spLocks noChangeShapeType="1"/>
            </p:cNvSpPr>
            <p:nvPr/>
          </p:nvSpPr>
          <p:spPr bwMode="auto">
            <a:xfrm flipH="1" flipV="1">
              <a:off x="3264195" y="2190307"/>
              <a:ext cx="1307804" cy="18055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1089" name="Text Box 12"/>
            <p:cNvSpPr txBox="1">
              <a:spLocks noChangeArrowheads="1"/>
            </p:cNvSpPr>
            <p:nvPr/>
          </p:nvSpPr>
          <p:spPr bwMode="auto">
            <a:xfrm>
              <a:off x="4719324" y="2117101"/>
              <a:ext cx="4125131" cy="3879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None/>
              </a:pPr>
              <a:r>
                <a:rPr lang="de-DE" sz="1050" b="1"/>
                <a:t>UCS 61xx Series Fabric Interconnect</a:t>
              </a:r>
              <a:br>
                <a:rPr lang="de-DE" sz="1050" b="1"/>
              </a:br>
              <a:r>
                <a:rPr lang="de-DE" sz="1050" b="1"/>
                <a:t>20 /40 Port + 1 / 2 Uplink Module 10GE/FCoE/FC</a:t>
              </a:r>
            </a:p>
          </p:txBody>
        </p:sp>
        <p:sp>
          <p:nvSpPr>
            <p:cNvPr id="1090" name="Line 9"/>
            <p:cNvSpPr>
              <a:spLocks noChangeShapeType="1"/>
            </p:cNvSpPr>
            <p:nvPr/>
          </p:nvSpPr>
          <p:spPr bwMode="auto">
            <a:xfrm flipH="1" flipV="1">
              <a:off x="3253563" y="1977656"/>
              <a:ext cx="1334202" cy="213751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</p:grpSp>
      <p:grpSp>
        <p:nvGrpSpPr>
          <p:cNvPr id="7" name="Gruppieren 143"/>
          <p:cNvGrpSpPr>
            <a:grpSpLocks/>
          </p:cNvGrpSpPr>
          <p:nvPr/>
        </p:nvGrpSpPr>
        <p:grpSpPr bwMode="auto">
          <a:xfrm>
            <a:off x="3558881" y="2614613"/>
            <a:ext cx="2812900" cy="1022747"/>
            <a:chOff x="3273971" y="3629783"/>
            <a:chExt cx="3749397" cy="1362630"/>
          </a:xfrm>
        </p:grpSpPr>
        <p:sp>
          <p:nvSpPr>
            <p:cNvPr id="1085" name="Text Box 19"/>
            <p:cNvSpPr txBox="1">
              <a:spLocks noChangeArrowheads="1"/>
            </p:cNvSpPr>
            <p:nvPr/>
          </p:nvSpPr>
          <p:spPr bwMode="auto">
            <a:xfrm>
              <a:off x="4254218" y="3629783"/>
              <a:ext cx="2769150" cy="6888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None/>
              </a:pPr>
              <a:r>
                <a:rPr lang="de-DE" sz="1050" b="1"/>
                <a:t>UCS  5108 Blade Server Chassis</a:t>
              </a:r>
            </a:p>
            <a:p>
              <a:pPr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None/>
              </a:pPr>
              <a:r>
                <a:rPr lang="de-DE" sz="1050" b="1"/>
                <a:t>Rückansicht</a:t>
              </a:r>
              <a:br>
                <a:rPr lang="de-DE" sz="1050" b="1"/>
              </a:br>
              <a:r>
                <a:rPr lang="de-DE" sz="1050" b="1"/>
                <a:t>Frontansicht</a:t>
              </a:r>
              <a:endParaRPr lang="de-DE" sz="1050"/>
            </a:p>
          </p:txBody>
        </p:sp>
        <p:sp>
          <p:nvSpPr>
            <p:cNvPr id="1086" name="Line 30"/>
            <p:cNvSpPr>
              <a:spLocks noChangeShapeType="1"/>
            </p:cNvSpPr>
            <p:nvPr/>
          </p:nvSpPr>
          <p:spPr bwMode="auto">
            <a:xfrm>
              <a:off x="3279228" y="3894083"/>
              <a:ext cx="937930" cy="77416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triangle" w="med" len="med"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1087" name="Line 30"/>
            <p:cNvSpPr>
              <a:spLocks noChangeShapeType="1"/>
            </p:cNvSpPr>
            <p:nvPr/>
          </p:nvSpPr>
          <p:spPr bwMode="auto">
            <a:xfrm flipV="1">
              <a:off x="3273971" y="4189862"/>
              <a:ext cx="915892" cy="802551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triangle" w="med" len="med"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</p:grpSp>
      <p:grpSp>
        <p:nvGrpSpPr>
          <p:cNvPr id="8" name="Gruppieren 144"/>
          <p:cNvGrpSpPr>
            <a:grpSpLocks/>
          </p:cNvGrpSpPr>
          <p:nvPr/>
        </p:nvGrpSpPr>
        <p:grpSpPr bwMode="auto">
          <a:xfrm>
            <a:off x="1470525" y="2065735"/>
            <a:ext cx="6363934" cy="1133475"/>
            <a:chOff x="488731" y="2897265"/>
            <a:chExt cx="8485972" cy="1511824"/>
          </a:xfrm>
        </p:grpSpPr>
        <p:sp>
          <p:nvSpPr>
            <p:cNvPr id="1079" name="Text Box 32"/>
            <p:cNvSpPr txBox="1">
              <a:spLocks noChangeArrowheads="1"/>
            </p:cNvSpPr>
            <p:nvPr/>
          </p:nvSpPr>
          <p:spPr bwMode="auto">
            <a:xfrm>
              <a:off x="4688975" y="2897265"/>
              <a:ext cx="4285728" cy="581899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None/>
              </a:pPr>
              <a:r>
                <a:rPr lang="de-DE" sz="1050" b="1"/>
                <a:t>UCS 2100 Series Fabric Extender</a:t>
              </a:r>
              <a:br>
                <a:rPr lang="de-DE" sz="1050" b="1"/>
              </a:br>
              <a:r>
                <a:rPr lang="de-DE" sz="1050" b="1"/>
                <a:t>2 pro Chassis mit je 4 x 10G FCoE </a:t>
              </a:r>
              <a:br>
                <a:rPr lang="de-DE" sz="1050" b="1"/>
              </a:br>
              <a:r>
                <a:rPr lang="de-DE" sz="1050" b="1"/>
                <a:t>zum Fabric Interconnect via Twinax Kupferkabel !!</a:t>
              </a:r>
            </a:p>
          </p:txBody>
        </p:sp>
        <p:sp>
          <p:nvSpPr>
            <p:cNvPr id="1080" name="Line 34"/>
            <p:cNvSpPr>
              <a:spLocks noChangeShapeType="1"/>
            </p:cNvSpPr>
            <p:nvPr/>
          </p:nvSpPr>
          <p:spPr bwMode="auto">
            <a:xfrm flipV="1">
              <a:off x="2089473" y="3263462"/>
              <a:ext cx="2482527" cy="16466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 type="triangle" w="med" len="med"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1081" name="Line 34"/>
            <p:cNvSpPr>
              <a:spLocks noChangeShapeType="1"/>
            </p:cNvSpPr>
            <p:nvPr/>
          </p:nvSpPr>
          <p:spPr bwMode="auto">
            <a:xfrm flipV="1">
              <a:off x="886038" y="3279228"/>
              <a:ext cx="3638665" cy="36436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 type="triangle" w="med" len="med"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grpSp>
          <p:nvGrpSpPr>
            <p:cNvPr id="9" name="Gruppieren 74"/>
            <p:cNvGrpSpPr>
              <a:grpSpLocks/>
            </p:cNvGrpSpPr>
            <p:nvPr/>
          </p:nvGrpSpPr>
          <p:grpSpPr bwMode="auto">
            <a:xfrm>
              <a:off x="488731" y="3105807"/>
              <a:ext cx="1524000" cy="1303282"/>
              <a:chOff x="488731" y="3105807"/>
              <a:chExt cx="1524000" cy="1303282"/>
            </a:xfrm>
          </p:grpSpPr>
          <p:sp>
            <p:nvSpPr>
              <p:cNvPr id="1083" name="Rechteck 65"/>
              <p:cNvSpPr>
                <a:spLocks noChangeArrowheads="1"/>
              </p:cNvSpPr>
              <p:nvPr/>
            </p:nvSpPr>
            <p:spPr bwMode="auto">
              <a:xfrm>
                <a:off x="488731" y="3105807"/>
                <a:ext cx="268014" cy="1292772"/>
              </a:xfrm>
              <a:prstGeom prst="rect">
                <a:avLst/>
              </a:prstGeom>
              <a:noFill/>
              <a:ln w="25400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27000" tIns="27000" rIns="27000" bIns="27000" anchor="ctr" anchorCtr="1"/>
              <a:lstStyle/>
              <a:p>
                <a:pPr marL="134541" indent="-134541" algn="ctr">
                  <a:spcBef>
                    <a:spcPct val="50000"/>
                  </a:spcBef>
                  <a:buClr>
                    <a:schemeClr val="tx2"/>
                  </a:buClr>
                </a:pPr>
                <a:endParaRPr lang="de-DE" sz="1050"/>
              </a:p>
            </p:txBody>
          </p:sp>
          <p:sp>
            <p:nvSpPr>
              <p:cNvPr id="1084" name="Rechteck 66"/>
              <p:cNvSpPr>
                <a:spLocks noChangeArrowheads="1"/>
              </p:cNvSpPr>
              <p:nvPr/>
            </p:nvSpPr>
            <p:spPr bwMode="auto">
              <a:xfrm>
                <a:off x="1744717" y="3116317"/>
                <a:ext cx="268014" cy="1292772"/>
              </a:xfrm>
              <a:prstGeom prst="rect">
                <a:avLst/>
              </a:prstGeom>
              <a:noFill/>
              <a:ln w="25400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27000" tIns="27000" rIns="27000" bIns="27000" anchor="ctr" anchorCtr="1"/>
              <a:lstStyle/>
              <a:p>
                <a:pPr marL="134541" indent="-134541" algn="ctr">
                  <a:spcBef>
                    <a:spcPct val="50000"/>
                  </a:spcBef>
                  <a:buClr>
                    <a:schemeClr val="tx2"/>
                  </a:buClr>
                </a:pPr>
                <a:endParaRPr lang="de-DE" sz="1050"/>
              </a:p>
            </p:txBody>
          </p:sp>
        </p:grpSp>
      </p:grpSp>
      <p:grpSp>
        <p:nvGrpSpPr>
          <p:cNvPr id="10" name="Gruppieren 142"/>
          <p:cNvGrpSpPr>
            <a:grpSpLocks/>
          </p:cNvGrpSpPr>
          <p:nvPr/>
        </p:nvGrpSpPr>
        <p:grpSpPr bwMode="auto">
          <a:xfrm>
            <a:off x="3495846" y="4061455"/>
            <a:ext cx="5180375" cy="301229"/>
            <a:chOff x="3168867" y="5683385"/>
            <a:chExt cx="5507822" cy="818220"/>
          </a:xfrm>
        </p:grpSpPr>
        <p:sp>
          <p:nvSpPr>
            <p:cNvPr id="1076" name="Text Box 26"/>
            <p:cNvSpPr txBox="1">
              <a:spLocks noChangeArrowheads="1"/>
            </p:cNvSpPr>
            <p:nvPr/>
          </p:nvSpPr>
          <p:spPr bwMode="auto">
            <a:xfrm>
              <a:off x="6032736" y="5683385"/>
              <a:ext cx="2643953" cy="818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200025" indent="-200025"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</a:pPr>
              <a:r>
                <a:rPr lang="de-DE" sz="1050" b="1" dirty="0" err="1"/>
                <a:t>Converged</a:t>
              </a:r>
              <a:r>
                <a:rPr lang="de-DE" sz="1050" b="1" dirty="0"/>
                <a:t> Network Adapter</a:t>
              </a:r>
            </a:p>
            <a:p>
              <a:pPr marL="200025" indent="-200025"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</a:pPr>
              <a:r>
                <a:rPr lang="de-DE" sz="1050" b="1" dirty="0"/>
                <a:t>2 x 10G  </a:t>
              </a:r>
              <a:r>
                <a:rPr lang="de-DE" sz="1050" b="1" dirty="0" err="1"/>
                <a:t>FCoE</a:t>
              </a:r>
              <a:r>
                <a:rPr lang="de-DE" sz="1050" b="1" dirty="0"/>
                <a:t/>
              </a:r>
              <a:br>
                <a:rPr lang="de-DE" sz="1050" b="1" dirty="0"/>
              </a:br>
              <a:r>
                <a:rPr lang="de-DE" sz="1050" b="1" dirty="0"/>
                <a:t>verbinden Server mit </a:t>
              </a:r>
              <a:r>
                <a:rPr lang="de-DE" sz="1050" b="1" dirty="0" err="1"/>
                <a:t>Fabric</a:t>
              </a:r>
              <a:r>
                <a:rPr lang="de-DE" sz="1050" b="1" dirty="0"/>
                <a:t/>
              </a:r>
              <a:br>
                <a:rPr lang="de-DE" sz="1050" b="1" dirty="0"/>
              </a:br>
              <a:r>
                <a:rPr lang="de-DE" sz="1050" b="1" dirty="0"/>
                <a:t>Extender im Chassis intern</a:t>
              </a:r>
            </a:p>
          </p:txBody>
        </p:sp>
        <p:sp>
          <p:nvSpPr>
            <p:cNvPr id="1077" name="Line 9"/>
            <p:cNvSpPr>
              <a:spLocks noChangeShapeType="1"/>
            </p:cNvSpPr>
            <p:nvPr/>
          </p:nvSpPr>
          <p:spPr bwMode="auto">
            <a:xfrm flipH="1">
              <a:off x="5104261" y="5785945"/>
              <a:ext cx="823573" cy="15083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1078" name="Line 9"/>
            <p:cNvSpPr>
              <a:spLocks noChangeShapeType="1"/>
            </p:cNvSpPr>
            <p:nvPr/>
          </p:nvSpPr>
          <p:spPr bwMode="auto">
            <a:xfrm flipH="1" flipV="1">
              <a:off x="3168867" y="5990897"/>
              <a:ext cx="1239359" cy="47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</p:grpSp>
      <p:grpSp>
        <p:nvGrpSpPr>
          <p:cNvPr id="11" name="Gruppieren 141"/>
          <p:cNvGrpSpPr>
            <a:grpSpLocks/>
          </p:cNvGrpSpPr>
          <p:nvPr/>
        </p:nvGrpSpPr>
        <p:grpSpPr bwMode="auto">
          <a:xfrm>
            <a:off x="1482431" y="3283745"/>
            <a:ext cx="6022229" cy="1202531"/>
            <a:chOff x="504492" y="4520432"/>
            <a:chExt cx="8030077" cy="1604798"/>
          </a:xfrm>
        </p:grpSpPr>
        <p:sp>
          <p:nvSpPr>
            <p:cNvPr id="1066" name="Text Box 19"/>
            <p:cNvSpPr txBox="1">
              <a:spLocks noChangeArrowheads="1"/>
            </p:cNvSpPr>
            <p:nvPr/>
          </p:nvSpPr>
          <p:spPr bwMode="auto">
            <a:xfrm>
              <a:off x="4565316" y="4520432"/>
              <a:ext cx="3969253" cy="98267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None/>
              </a:pPr>
              <a:r>
                <a:rPr lang="de-DE" sz="1050" b="1" dirty="0"/>
                <a:t>UCS B-Serie Blade Server</a:t>
              </a:r>
              <a:br>
                <a:rPr lang="de-DE" sz="1050" b="1" dirty="0"/>
              </a:br>
              <a:r>
                <a:rPr lang="de-DE" sz="375" b="1" dirty="0"/>
                <a:t> </a:t>
              </a:r>
            </a:p>
            <a:p>
              <a:pPr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None/>
              </a:pPr>
              <a:r>
                <a:rPr lang="de-DE" sz="1050" b="1" dirty="0"/>
                <a:t>Half-Width Blades – 2 CPU / 12 DIMMs / 1 CNA</a:t>
              </a:r>
              <a:br>
                <a:rPr lang="de-DE" sz="1050" b="1" dirty="0"/>
              </a:br>
              <a:r>
                <a:rPr lang="de-DE" sz="1050" b="1" dirty="0" err="1"/>
                <a:t>Full</a:t>
              </a:r>
              <a:r>
                <a:rPr lang="de-DE" sz="1050" b="1" dirty="0"/>
                <a:t>-Width Blade – 2 CPU / 48 DIMMs – 2 CNA</a:t>
              </a:r>
              <a:br>
                <a:rPr lang="de-DE" sz="1050" b="1" dirty="0"/>
              </a:br>
              <a:r>
                <a:rPr lang="de-DE" sz="1050" b="1" dirty="0"/>
                <a:t>                                          !! Memory-</a:t>
              </a:r>
              <a:r>
                <a:rPr lang="de-DE" sz="1050" b="1" dirty="0" err="1"/>
                <a:t>Extention</a:t>
              </a:r>
              <a:r>
                <a:rPr lang="de-DE" sz="1050" b="1" dirty="0"/>
                <a:t> !!</a:t>
              </a:r>
            </a:p>
          </p:txBody>
        </p:sp>
        <p:grpSp>
          <p:nvGrpSpPr>
            <p:cNvPr id="12" name="Gruppieren 73"/>
            <p:cNvGrpSpPr>
              <a:grpSpLocks/>
            </p:cNvGrpSpPr>
            <p:nvPr/>
          </p:nvGrpSpPr>
          <p:grpSpPr bwMode="auto">
            <a:xfrm>
              <a:off x="504492" y="4895180"/>
              <a:ext cx="2490956" cy="1230050"/>
              <a:chOff x="504492" y="4895180"/>
              <a:chExt cx="2490956" cy="1230050"/>
            </a:xfrm>
          </p:grpSpPr>
          <p:sp>
            <p:nvSpPr>
              <p:cNvPr id="1070" name="Rechteck 67"/>
              <p:cNvSpPr>
                <a:spLocks noChangeArrowheads="1"/>
              </p:cNvSpPr>
              <p:nvPr/>
            </p:nvSpPr>
            <p:spPr bwMode="auto">
              <a:xfrm>
                <a:off x="509752" y="5820431"/>
                <a:ext cx="2485696" cy="304799"/>
              </a:xfrm>
              <a:prstGeom prst="rect">
                <a:avLst/>
              </a:prstGeom>
              <a:noFill/>
              <a:ln w="25400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27000" tIns="27000" rIns="27000" bIns="27000" anchor="ctr" anchorCtr="1"/>
              <a:lstStyle/>
              <a:p>
                <a:pPr marL="134541" indent="-134541" algn="ctr">
                  <a:spcBef>
                    <a:spcPct val="50000"/>
                  </a:spcBef>
                  <a:buClr>
                    <a:schemeClr val="tx2"/>
                  </a:buClr>
                </a:pPr>
                <a:endParaRPr lang="de-DE" sz="1050"/>
              </a:p>
            </p:txBody>
          </p:sp>
          <p:sp>
            <p:nvSpPr>
              <p:cNvPr id="1071" name="Rechteck 68"/>
              <p:cNvSpPr>
                <a:spLocks noChangeArrowheads="1"/>
              </p:cNvSpPr>
              <p:nvPr/>
            </p:nvSpPr>
            <p:spPr bwMode="auto">
              <a:xfrm>
                <a:off x="520261" y="5181271"/>
                <a:ext cx="1245475" cy="257505"/>
              </a:xfrm>
              <a:prstGeom prst="rect">
                <a:avLst/>
              </a:prstGeom>
              <a:noFill/>
              <a:ln w="25400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27000" tIns="27000" rIns="27000" bIns="27000" anchor="ctr" anchorCtr="1"/>
              <a:lstStyle/>
              <a:p>
                <a:pPr marL="134541" indent="-134541" algn="ctr">
                  <a:spcBef>
                    <a:spcPct val="50000"/>
                  </a:spcBef>
                  <a:buClr>
                    <a:schemeClr val="tx2"/>
                  </a:buClr>
                </a:pPr>
                <a:endParaRPr lang="de-DE" sz="1050"/>
              </a:p>
            </p:txBody>
          </p:sp>
          <p:sp>
            <p:nvSpPr>
              <p:cNvPr id="1072" name="Rechteck 69"/>
              <p:cNvSpPr>
                <a:spLocks noChangeArrowheads="1"/>
              </p:cNvSpPr>
              <p:nvPr/>
            </p:nvSpPr>
            <p:spPr bwMode="auto">
              <a:xfrm>
                <a:off x="1741432" y="5178972"/>
                <a:ext cx="1245475" cy="257505"/>
              </a:xfrm>
              <a:prstGeom prst="rect">
                <a:avLst/>
              </a:prstGeom>
              <a:noFill/>
              <a:ln w="25400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27000" tIns="27000" rIns="27000" bIns="27000" anchor="ctr" anchorCtr="1"/>
              <a:lstStyle/>
              <a:p>
                <a:pPr marL="134541" indent="-134541" algn="ctr">
                  <a:spcBef>
                    <a:spcPct val="50000"/>
                  </a:spcBef>
                  <a:buClr>
                    <a:schemeClr val="tx2"/>
                  </a:buClr>
                </a:pPr>
                <a:endParaRPr lang="de-DE" sz="1050"/>
              </a:p>
            </p:txBody>
          </p:sp>
          <p:sp>
            <p:nvSpPr>
              <p:cNvPr id="1073" name="Rechteck 70"/>
              <p:cNvSpPr>
                <a:spLocks noChangeArrowheads="1"/>
              </p:cNvSpPr>
              <p:nvPr/>
            </p:nvSpPr>
            <p:spPr bwMode="auto">
              <a:xfrm>
                <a:off x="504492" y="5480801"/>
                <a:ext cx="2485696" cy="304799"/>
              </a:xfrm>
              <a:prstGeom prst="rect">
                <a:avLst/>
              </a:prstGeom>
              <a:noFill/>
              <a:ln w="25400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27000" tIns="27000" rIns="27000" bIns="27000" anchor="ctr" anchorCtr="1"/>
              <a:lstStyle/>
              <a:p>
                <a:pPr marL="134541" indent="-134541" algn="ctr">
                  <a:spcBef>
                    <a:spcPct val="50000"/>
                  </a:spcBef>
                  <a:buClr>
                    <a:schemeClr val="tx2"/>
                  </a:buClr>
                </a:pPr>
                <a:endParaRPr lang="de-DE" sz="1050"/>
              </a:p>
            </p:txBody>
          </p:sp>
          <p:sp>
            <p:nvSpPr>
              <p:cNvPr id="1074" name="Rechteck 71"/>
              <p:cNvSpPr>
                <a:spLocks noChangeArrowheads="1"/>
              </p:cNvSpPr>
              <p:nvPr/>
            </p:nvSpPr>
            <p:spPr bwMode="auto">
              <a:xfrm>
                <a:off x="515001" y="4895180"/>
                <a:ext cx="1245475" cy="257505"/>
              </a:xfrm>
              <a:prstGeom prst="rect">
                <a:avLst/>
              </a:prstGeom>
              <a:noFill/>
              <a:ln w="25400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27000" tIns="27000" rIns="27000" bIns="27000" anchor="ctr" anchorCtr="1"/>
              <a:lstStyle/>
              <a:p>
                <a:pPr marL="134541" indent="-134541" algn="ctr">
                  <a:spcBef>
                    <a:spcPct val="50000"/>
                  </a:spcBef>
                  <a:buClr>
                    <a:schemeClr val="tx2"/>
                  </a:buClr>
                </a:pPr>
                <a:endParaRPr lang="de-DE" sz="1050"/>
              </a:p>
            </p:txBody>
          </p:sp>
          <p:sp>
            <p:nvSpPr>
              <p:cNvPr id="1075" name="Rechteck 72"/>
              <p:cNvSpPr>
                <a:spLocks noChangeArrowheads="1"/>
              </p:cNvSpPr>
              <p:nvPr/>
            </p:nvSpPr>
            <p:spPr bwMode="auto">
              <a:xfrm>
                <a:off x="1739456" y="4905690"/>
                <a:ext cx="1245475" cy="257505"/>
              </a:xfrm>
              <a:prstGeom prst="rect">
                <a:avLst/>
              </a:prstGeom>
              <a:noFill/>
              <a:ln w="25400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27000" tIns="27000" rIns="27000" bIns="27000" anchor="ctr" anchorCtr="1"/>
              <a:lstStyle/>
              <a:p>
                <a:pPr marL="134541" indent="-134541" algn="ctr">
                  <a:spcBef>
                    <a:spcPct val="50000"/>
                  </a:spcBef>
                  <a:buClr>
                    <a:schemeClr val="tx2"/>
                  </a:buClr>
                </a:pPr>
                <a:endParaRPr lang="de-DE" sz="1050"/>
              </a:p>
            </p:txBody>
          </p:sp>
        </p:grpSp>
        <p:sp>
          <p:nvSpPr>
            <p:cNvPr id="1068" name="Line 30"/>
            <p:cNvSpPr>
              <a:spLocks noChangeShapeType="1"/>
            </p:cNvSpPr>
            <p:nvPr/>
          </p:nvSpPr>
          <p:spPr bwMode="auto">
            <a:xfrm flipV="1">
              <a:off x="2858812" y="5218385"/>
              <a:ext cx="1665891" cy="47822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 type="triangle" w="med" len="med"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1069" name="Line 30"/>
            <p:cNvSpPr>
              <a:spLocks noChangeShapeType="1"/>
            </p:cNvSpPr>
            <p:nvPr/>
          </p:nvSpPr>
          <p:spPr bwMode="auto">
            <a:xfrm flipV="1">
              <a:off x="2790495" y="5013433"/>
              <a:ext cx="1718443" cy="31531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 type="triangle" w="med" len="med"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</p:grpSp>
      <p:grpSp>
        <p:nvGrpSpPr>
          <p:cNvPr id="13" name="Gruppieren 145"/>
          <p:cNvGrpSpPr>
            <a:grpSpLocks/>
          </p:cNvGrpSpPr>
          <p:nvPr/>
        </p:nvGrpSpPr>
        <p:grpSpPr bwMode="auto">
          <a:xfrm>
            <a:off x="1245497" y="1185863"/>
            <a:ext cx="1244203" cy="1735931"/>
            <a:chOff x="189172" y="1724026"/>
            <a:chExt cx="1658680" cy="2314577"/>
          </a:xfrm>
        </p:grpSpPr>
        <p:grpSp>
          <p:nvGrpSpPr>
            <p:cNvPr id="14" name="Gruppieren 104"/>
            <p:cNvGrpSpPr>
              <a:grpSpLocks/>
            </p:cNvGrpSpPr>
            <p:nvPr/>
          </p:nvGrpSpPr>
          <p:grpSpPr bwMode="auto">
            <a:xfrm>
              <a:off x="567558" y="1724026"/>
              <a:ext cx="719957" cy="2314577"/>
              <a:chOff x="567558" y="1724026"/>
              <a:chExt cx="719957" cy="2314577"/>
            </a:xfrm>
          </p:grpSpPr>
          <p:cxnSp>
            <p:nvCxnSpPr>
              <p:cNvPr id="56" name="Gewinkelte Verbindung 55"/>
              <p:cNvCxnSpPr/>
              <p:nvPr/>
            </p:nvCxnSpPr>
            <p:spPr bwMode="auto">
              <a:xfrm rot="5400000" flipH="1" flipV="1">
                <a:off x="-39536" y="2695625"/>
                <a:ext cx="1828802" cy="615854"/>
              </a:xfrm>
              <a:prstGeom prst="bentConnector3">
                <a:avLst>
                  <a:gd name="adj1" fmla="val 1724"/>
                </a:avLst>
              </a:prstGeom>
              <a:noFill/>
              <a:ln w="381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Gewinkelte Verbindung 57"/>
              <p:cNvCxnSpPr/>
              <p:nvPr/>
            </p:nvCxnSpPr>
            <p:spPr bwMode="auto">
              <a:xfrm rot="5400000" flipH="1" flipV="1">
                <a:off x="-152236" y="2552730"/>
                <a:ext cx="1885952" cy="361894"/>
              </a:xfrm>
              <a:prstGeom prst="bentConnector3">
                <a:avLst>
                  <a:gd name="adj1" fmla="val 1515"/>
                </a:avLst>
              </a:prstGeom>
              <a:noFill/>
              <a:ln w="381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Gewinkelte Verbindung 60"/>
              <p:cNvCxnSpPr/>
              <p:nvPr/>
            </p:nvCxnSpPr>
            <p:spPr bwMode="auto">
              <a:xfrm rot="5400000" flipH="1" flipV="1">
                <a:off x="23953" y="2775005"/>
                <a:ext cx="1849439" cy="677758"/>
              </a:xfrm>
              <a:prstGeom prst="bentConnector3">
                <a:avLst>
                  <a:gd name="adj1" fmla="val 2620"/>
                </a:avLst>
              </a:prstGeom>
              <a:noFill/>
              <a:ln w="381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Gewinkelte Verbindung 61"/>
              <p:cNvCxnSpPr/>
              <p:nvPr/>
            </p:nvCxnSpPr>
            <p:spPr bwMode="auto">
              <a:xfrm rot="5400000" flipH="1" flipV="1">
                <a:off x="-176057" y="2509877"/>
                <a:ext cx="2047877" cy="476176"/>
              </a:xfrm>
              <a:prstGeom prst="bentConnector3">
                <a:avLst>
                  <a:gd name="adj1" fmla="val 1163"/>
                </a:avLst>
              </a:prstGeom>
              <a:noFill/>
              <a:ln w="381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" name="Gruppieren 105"/>
            <p:cNvGrpSpPr>
              <a:grpSpLocks/>
            </p:cNvGrpSpPr>
            <p:nvPr/>
          </p:nvGrpSpPr>
          <p:grpSpPr bwMode="auto">
            <a:xfrm>
              <a:off x="1428751" y="1790700"/>
              <a:ext cx="419101" cy="2238375"/>
              <a:chOff x="1428751" y="1790700"/>
              <a:chExt cx="419101" cy="2238375"/>
            </a:xfrm>
          </p:grpSpPr>
          <p:cxnSp>
            <p:nvCxnSpPr>
              <p:cNvPr id="86" name="Gewinkelte Verbindung 85"/>
              <p:cNvCxnSpPr/>
              <p:nvPr/>
            </p:nvCxnSpPr>
            <p:spPr bwMode="auto">
              <a:xfrm rot="16200000" flipV="1">
                <a:off x="623913" y="2709890"/>
                <a:ext cx="2124077" cy="323800"/>
              </a:xfrm>
              <a:prstGeom prst="bentConnector3">
                <a:avLst>
                  <a:gd name="adj1" fmla="val -1121"/>
                </a:avLst>
              </a:prstGeom>
              <a:noFill/>
              <a:ln w="381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Gewinkelte Verbindung 86"/>
              <p:cNvCxnSpPr/>
              <p:nvPr/>
            </p:nvCxnSpPr>
            <p:spPr bwMode="auto">
              <a:xfrm rot="16200000" flipV="1">
                <a:off x="886628" y="2791626"/>
                <a:ext cx="1817689" cy="66665"/>
              </a:xfrm>
              <a:prstGeom prst="bentConnector4">
                <a:avLst>
                  <a:gd name="adj1" fmla="val 186"/>
                  <a:gd name="adj2" fmla="val 142501"/>
                </a:avLst>
              </a:prstGeom>
              <a:noFill/>
              <a:ln w="381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Gewinkelte Verbindung 87"/>
              <p:cNvCxnSpPr/>
              <p:nvPr/>
            </p:nvCxnSpPr>
            <p:spPr bwMode="auto">
              <a:xfrm rot="16200000" flipV="1">
                <a:off x="709646" y="2890873"/>
                <a:ext cx="1857377" cy="419035"/>
              </a:xfrm>
              <a:prstGeom prst="bentConnector3">
                <a:avLst>
                  <a:gd name="adj1" fmla="val -256"/>
                </a:avLst>
              </a:prstGeom>
              <a:noFill/>
              <a:ln w="381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Gewinkelte Verbindung 88"/>
              <p:cNvCxnSpPr/>
              <p:nvPr/>
            </p:nvCxnSpPr>
            <p:spPr bwMode="auto">
              <a:xfrm rot="16200000" flipV="1">
                <a:off x="704869" y="2714643"/>
                <a:ext cx="2057402" cy="209518"/>
              </a:xfrm>
              <a:prstGeom prst="bentConnector3">
                <a:avLst>
                  <a:gd name="adj1" fmla="val 925"/>
                </a:avLst>
              </a:prstGeom>
              <a:noFill/>
              <a:ln w="381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1" name="Textfeld 110"/>
            <p:cNvSpPr txBox="1"/>
            <p:nvPr/>
          </p:nvSpPr>
          <p:spPr>
            <a:xfrm>
              <a:off x="189172" y="2459040"/>
              <a:ext cx="714188" cy="3385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charset="0"/>
                <a:buNone/>
                <a:defRPr/>
              </a:pPr>
              <a:r>
                <a:rPr lang="de-DE" sz="1050" b="1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charset="0"/>
                </a:rPr>
                <a:t>FCoE</a:t>
              </a:r>
              <a:endParaRPr lang="de-DE" sz="105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charset="0"/>
              </a:endParaRPr>
            </a:p>
          </p:txBody>
        </p:sp>
      </p:grpSp>
      <p:grpSp>
        <p:nvGrpSpPr>
          <p:cNvPr id="16" name="Gruppieren 126"/>
          <p:cNvGrpSpPr>
            <a:grpSpLocks/>
          </p:cNvGrpSpPr>
          <p:nvPr/>
        </p:nvGrpSpPr>
        <p:grpSpPr bwMode="auto">
          <a:xfrm>
            <a:off x="1265737" y="716757"/>
            <a:ext cx="897733" cy="681037"/>
            <a:chOff x="215448" y="1098324"/>
            <a:chExt cx="1198208" cy="909039"/>
          </a:xfrm>
        </p:grpSpPr>
        <p:sp>
          <p:nvSpPr>
            <p:cNvPr id="115" name="Textfeld 114"/>
            <p:cNvSpPr txBox="1"/>
            <p:nvPr/>
          </p:nvSpPr>
          <p:spPr>
            <a:xfrm>
              <a:off x="215448" y="1098324"/>
              <a:ext cx="706475" cy="3389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charset="0"/>
                <a:buNone/>
                <a:defRPr/>
              </a:pPr>
              <a:r>
                <a:rPr lang="de-DE" sz="1050" b="1" dirty="0">
                  <a:solidFill>
                    <a:schemeClr val="tx1">
                      <a:lumMod val="75000"/>
                    </a:schemeClr>
                  </a:solidFill>
                  <a:latin typeface="Arial" charset="0"/>
                </a:rPr>
                <a:t>10GE</a:t>
              </a:r>
            </a:p>
          </p:txBody>
        </p:sp>
        <p:grpSp>
          <p:nvGrpSpPr>
            <p:cNvPr id="17" name="Gruppieren 125"/>
            <p:cNvGrpSpPr>
              <a:grpSpLocks/>
            </p:cNvGrpSpPr>
            <p:nvPr/>
          </p:nvGrpSpPr>
          <p:grpSpPr bwMode="auto">
            <a:xfrm>
              <a:off x="921923" y="1267785"/>
              <a:ext cx="491733" cy="739578"/>
              <a:chOff x="921923" y="1267785"/>
              <a:chExt cx="491733" cy="739578"/>
            </a:xfrm>
          </p:grpSpPr>
          <p:cxnSp>
            <p:nvCxnSpPr>
              <p:cNvPr id="113" name="Gewinkelte Verbindung 112"/>
              <p:cNvCxnSpPr/>
              <p:nvPr/>
            </p:nvCxnSpPr>
            <p:spPr bwMode="auto">
              <a:xfrm rot="16200000" flipV="1">
                <a:off x="882866" y="1551265"/>
                <a:ext cx="572123" cy="340074"/>
              </a:xfrm>
              <a:prstGeom prst="bentConnector3">
                <a:avLst>
                  <a:gd name="adj1" fmla="val 107627"/>
                </a:avLst>
              </a:prstGeom>
              <a:noFill/>
              <a:ln w="38100" cap="flat" cmpd="sng" algn="ctr">
                <a:solidFill>
                  <a:schemeClr val="tx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Gewinkelte Verbindung 118"/>
              <p:cNvCxnSpPr>
                <a:endCxn id="115" idx="3"/>
              </p:cNvCxnSpPr>
              <p:nvPr/>
            </p:nvCxnSpPr>
            <p:spPr bwMode="auto">
              <a:xfrm rot="16200000" flipV="1">
                <a:off x="866336" y="1323372"/>
                <a:ext cx="602907" cy="491733"/>
              </a:xfrm>
              <a:prstGeom prst="bentConnector2">
                <a:avLst/>
              </a:prstGeom>
              <a:noFill/>
              <a:ln w="38100" cap="flat" cmpd="sng" algn="ctr">
                <a:solidFill>
                  <a:schemeClr val="tx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8" name="Gruppieren 140"/>
          <p:cNvGrpSpPr>
            <a:grpSpLocks/>
          </p:cNvGrpSpPr>
          <p:nvPr/>
        </p:nvGrpSpPr>
        <p:grpSpPr bwMode="auto">
          <a:xfrm>
            <a:off x="2667103" y="1423988"/>
            <a:ext cx="1288410" cy="569431"/>
            <a:chOff x="2083981" y="2041451"/>
            <a:chExt cx="1718350" cy="759494"/>
          </a:xfrm>
        </p:grpSpPr>
        <p:cxnSp>
          <p:nvCxnSpPr>
            <p:cNvPr id="133" name="Gewinkelte Verbindung 132"/>
            <p:cNvCxnSpPr/>
            <p:nvPr/>
          </p:nvCxnSpPr>
          <p:spPr bwMode="auto">
            <a:xfrm>
              <a:off x="2211016" y="2041451"/>
              <a:ext cx="638350" cy="552633"/>
            </a:xfrm>
            <a:prstGeom prst="bentConnector3">
              <a:avLst>
                <a:gd name="adj1" fmla="val 5001"/>
              </a:avLst>
            </a:prstGeom>
            <a:noFill/>
            <a:ln w="38100" cap="flat" cmpd="sng" algn="ctr">
              <a:solidFill>
                <a:schemeClr val="accent6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Gewinkelte Verbindung 135"/>
            <p:cNvCxnSpPr/>
            <p:nvPr/>
          </p:nvCxnSpPr>
          <p:spPr bwMode="auto">
            <a:xfrm>
              <a:off x="2083981" y="2413049"/>
              <a:ext cx="727274" cy="269964"/>
            </a:xfrm>
            <a:prstGeom prst="bentConnector3">
              <a:avLst>
                <a:gd name="adj1" fmla="val 243"/>
              </a:avLst>
            </a:prstGeom>
            <a:noFill/>
            <a:ln w="38100" cap="flat" cmpd="sng" algn="ctr">
              <a:solidFill>
                <a:schemeClr val="accent6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0" name="Textfeld 139"/>
            <p:cNvSpPr txBox="1"/>
            <p:nvPr/>
          </p:nvSpPr>
          <p:spPr>
            <a:xfrm>
              <a:off x="2839838" y="2462278"/>
              <a:ext cx="962493" cy="3386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charset="0"/>
                <a:buNone/>
                <a:defRPr/>
              </a:pPr>
              <a:r>
                <a:rPr lang="de-DE" sz="1050" b="1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charset="0"/>
                </a:rPr>
                <a:t>FC (u.a.)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15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liennummernplatzhalt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202541C-2711-4AC6-AF9A-9A1A8309B929}" type="slidenum">
              <a:rPr lang="en-US">
                <a:latin typeface="Arial" pitchFamily="34" charset="0"/>
              </a:rPr>
              <a:pPr/>
              <a:t>36</a:t>
            </a:fld>
            <a:endParaRPr lang="en-US">
              <a:latin typeface="Arial" pitchFamily="34" charset="0"/>
            </a:endParaRPr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High End Blades 2015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515" y="1013068"/>
            <a:ext cx="4308674" cy="17128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1" y="3150816"/>
            <a:ext cx="7971428" cy="132381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1" y="525462"/>
            <a:ext cx="3737002" cy="23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44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Storage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8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liennummernplatzhalter 3"/>
          <p:cNvSpPr txBox="1">
            <a:spLocks noGrp="1"/>
          </p:cNvSpPr>
          <p:nvPr/>
        </p:nvSpPr>
        <p:spPr bwMode="white">
          <a:xfrm>
            <a:off x="6730604" y="4942285"/>
            <a:ext cx="1202531" cy="20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fld id="{86EEF74C-E4AE-43B4-9694-808C12742671}" type="slidenum">
              <a:rPr lang="en-US" sz="750">
                <a:solidFill>
                  <a:schemeClr val="bg1"/>
                </a:solidFill>
              </a:rPr>
              <a:pPr algn="r"/>
              <a:t>39</a:t>
            </a:fld>
            <a:endParaRPr lang="en-US" sz="750">
              <a:solidFill>
                <a:schemeClr val="bg1"/>
              </a:solidFill>
            </a:endParaRPr>
          </a:p>
        </p:txBody>
      </p:sp>
      <p:pic>
        <p:nvPicPr>
          <p:cNvPr id="16387" name="Picture 2" descr="200158964-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4046935" y="892969"/>
            <a:ext cx="3954065" cy="404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3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1410892" y="0"/>
            <a:ext cx="5250656" cy="732235"/>
          </a:xfrm>
          <a:noFill/>
        </p:spPr>
        <p:txBody>
          <a:bodyPr>
            <a:normAutofit fontScale="90000"/>
          </a:bodyPr>
          <a:lstStyle/>
          <a:p>
            <a:r>
              <a:rPr lang="en-US" smtClean="0"/>
              <a:t>Herausforderung Datenspeicherung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gray">
          <a:xfrm>
            <a:off x="1393032" y="954882"/>
            <a:ext cx="6474721" cy="76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50" b="1">
                <a:solidFill>
                  <a:schemeClr val="tx2"/>
                </a:solidFill>
              </a:rPr>
              <a:t>Elektronische erzeugte Daten haben eine zunehmend </a:t>
            </a:r>
          </a:p>
          <a:p>
            <a:r>
              <a:rPr lang="en-US" sz="1650" b="1">
                <a:solidFill>
                  <a:schemeClr val="tx2"/>
                </a:solidFill>
              </a:rPr>
              <a:t>stärkere Abängikeit an den Geschäftsprozessen – damit steigen</a:t>
            </a:r>
          </a:p>
          <a:p>
            <a:r>
              <a:rPr lang="en-US" sz="1650" b="1">
                <a:solidFill>
                  <a:schemeClr val="tx2"/>
                </a:solidFill>
              </a:rPr>
              <a:t>Die Anforderungen an die IT diese Daten sicher bereit zu stellen.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gray">
          <a:xfrm>
            <a:off x="7768829" y="5051823"/>
            <a:ext cx="216694" cy="923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fld id="{FA3B098D-F704-48B8-9CD9-0092ABBC2B50}" type="slidenum">
              <a:rPr lang="en-US" sz="600"/>
              <a:pPr algn="r"/>
              <a:t>39</a:t>
            </a:fld>
            <a:endParaRPr lang="en-US" sz="1500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body" idx="4294967295"/>
          </p:nvPr>
        </p:nvSpPr>
        <p:spPr bwMode="gray">
          <a:xfrm>
            <a:off x="1363266" y="1994298"/>
            <a:ext cx="4760119" cy="2811065"/>
          </a:xfrm>
          <a:noFill/>
        </p:spPr>
        <p:txBody>
          <a:bodyPr>
            <a:normAutofit lnSpcReduction="10000"/>
          </a:bodyPr>
          <a:lstStyle/>
          <a:p>
            <a:pPr>
              <a:buFont typeface="Webdings" pitchFamily="18" charset="2"/>
              <a:buChar char="4"/>
            </a:pPr>
            <a:r>
              <a:rPr lang="en-US" sz="1350"/>
              <a:t>Wert der Daten steigt, Applikationen müssen immer verfügbar sein</a:t>
            </a:r>
          </a:p>
          <a:p>
            <a:pPr>
              <a:buFont typeface="Webdings" pitchFamily="18" charset="2"/>
              <a:buChar char="4"/>
            </a:pPr>
            <a:r>
              <a:rPr lang="en-US" sz="1350"/>
              <a:t>50% jährliches Informationswachstum bedarf effizienter Systeme und Strategien für das Datenmanagement</a:t>
            </a:r>
          </a:p>
          <a:p>
            <a:pPr>
              <a:buFont typeface="Webdings" pitchFamily="18" charset="2"/>
              <a:buChar char="4"/>
            </a:pPr>
            <a:r>
              <a:rPr lang="en-US" sz="1350"/>
              <a:t>IT System Umgebungen werden komplexer durch </a:t>
            </a:r>
            <a:br>
              <a:rPr lang="en-US" sz="1350"/>
            </a:br>
            <a:r>
              <a:rPr lang="en-US" sz="1350"/>
              <a:t>mehr Server, neue Applikationen und Virtualisierung</a:t>
            </a:r>
          </a:p>
          <a:p>
            <a:pPr>
              <a:buFont typeface="Webdings" pitchFamily="18" charset="2"/>
              <a:buChar char="4"/>
            </a:pPr>
            <a:r>
              <a:rPr lang="en-US" sz="1350"/>
              <a:t>Traditionelle Datensicherungsmaßnahmen könnnen</a:t>
            </a:r>
            <a:br>
              <a:rPr lang="en-US" sz="1350"/>
            </a:br>
            <a:r>
              <a:rPr lang="en-US" sz="1350"/>
              <a:t>die Anforderungen bzgl. RPO/RTOs nicht mehr sicher</a:t>
            </a:r>
            <a:br>
              <a:rPr lang="en-US" sz="1350"/>
            </a:br>
            <a:r>
              <a:rPr lang="en-US" sz="1350"/>
              <a:t>stellen. </a:t>
            </a:r>
          </a:p>
          <a:p>
            <a:pPr>
              <a:buFont typeface="Webdings" pitchFamily="18" charset="2"/>
              <a:buChar char="4"/>
            </a:pPr>
            <a:r>
              <a:rPr lang="en-US" sz="1350"/>
              <a:t>Außenstellenwachstum vs. zentraler Datenhaltung</a:t>
            </a:r>
          </a:p>
          <a:p>
            <a:pPr>
              <a:buFont typeface="Webdings" pitchFamily="18" charset="2"/>
              <a:buChar char="4"/>
            </a:pPr>
            <a:r>
              <a:rPr lang="en-US" sz="1350"/>
              <a:t>Server Virtualisierung erzeugt neue Herausforderungen im Backup und Restore</a:t>
            </a:r>
          </a:p>
        </p:txBody>
      </p:sp>
    </p:spTree>
    <p:extLst>
      <p:ext uri="{BB962C8B-B14F-4D97-AF65-F5344CB8AC3E}">
        <p14:creationId xmlns:p14="http://schemas.microsoft.com/office/powerpoint/2010/main" val="1917560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Motivation, Ziele und Agenda für das 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11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303735" y="3017044"/>
            <a:ext cx="2970609" cy="1944291"/>
          </a:xfrm>
          <a:prstGeom prst="rect">
            <a:avLst/>
          </a:prstGeom>
          <a:gradFill rotWithShape="1">
            <a:gsLst>
              <a:gs pos="0">
                <a:srgbClr val="B5BBDB">
                  <a:alpha val="53998"/>
                </a:srgbClr>
              </a:gs>
              <a:gs pos="100000">
                <a:srgbClr val="FFFFFF">
                  <a:alpha val="0"/>
                </a:srgbClr>
              </a:gs>
            </a:gsLst>
            <a:path path="rect">
              <a:fillToRect r="100000" b="100000"/>
            </a:path>
          </a:gradFill>
          <a:ln w="127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303735" y="964406"/>
            <a:ext cx="2970609" cy="1944291"/>
          </a:xfrm>
          <a:prstGeom prst="rect">
            <a:avLst/>
          </a:prstGeom>
          <a:gradFill rotWithShape="1">
            <a:gsLst>
              <a:gs pos="0">
                <a:srgbClr val="B5BBDB">
                  <a:alpha val="53998"/>
                </a:srgbClr>
              </a:gs>
              <a:gs pos="100000">
                <a:srgbClr val="FFFFFF">
                  <a:alpha val="0"/>
                </a:srgbClr>
              </a:gs>
            </a:gsLst>
            <a:path path="rect">
              <a:fillToRect r="100000" b="100000"/>
            </a:path>
          </a:gradFill>
          <a:ln w="127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706541" y="3017044"/>
            <a:ext cx="2970609" cy="1944291"/>
          </a:xfrm>
          <a:prstGeom prst="rect">
            <a:avLst/>
          </a:prstGeom>
          <a:gradFill rotWithShape="1">
            <a:gsLst>
              <a:gs pos="0">
                <a:srgbClr val="B5BBDB">
                  <a:alpha val="53998"/>
                </a:srgbClr>
              </a:gs>
              <a:gs pos="100000">
                <a:srgbClr val="FFFFFF">
                  <a:alpha val="0"/>
                </a:srgbClr>
              </a:gs>
            </a:gsLst>
            <a:path path="rect">
              <a:fillToRect r="100000" b="100000"/>
            </a:path>
          </a:gradFill>
          <a:ln w="127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4706541" y="964406"/>
            <a:ext cx="2970609" cy="1944291"/>
          </a:xfrm>
          <a:prstGeom prst="rect">
            <a:avLst/>
          </a:prstGeom>
          <a:gradFill rotWithShape="1">
            <a:gsLst>
              <a:gs pos="0">
                <a:srgbClr val="B5BBDB">
                  <a:alpha val="53998"/>
                </a:srgbClr>
              </a:gs>
              <a:gs pos="100000">
                <a:srgbClr val="FFFFFF">
                  <a:alpha val="0"/>
                </a:srgbClr>
              </a:gs>
            </a:gsLst>
            <a:path path="rect">
              <a:fillToRect r="100000" b="100000"/>
            </a:path>
          </a:gradFill>
          <a:ln w="127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5442347" y="1019175"/>
            <a:ext cx="2181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33350" indent="-133350" eaLnBrk="0" hangingPunct="0">
              <a:spcBef>
                <a:spcPct val="30000"/>
              </a:spcBef>
              <a:buClr>
                <a:srgbClr val="006699"/>
              </a:buClr>
            </a:pPr>
            <a:r>
              <a:rPr lang="en-US" sz="1200" b="1">
                <a:solidFill>
                  <a:srgbClr val="B63E5B"/>
                </a:solidFill>
              </a:rPr>
              <a:t>Verfügbarkeit von </a:t>
            </a:r>
            <a:br>
              <a:rPr lang="en-US" sz="1200" b="1">
                <a:solidFill>
                  <a:srgbClr val="B63E5B"/>
                </a:solidFill>
              </a:rPr>
            </a:br>
            <a:r>
              <a:rPr lang="en-US" sz="1200" b="1">
                <a:solidFill>
                  <a:srgbClr val="B63E5B"/>
                </a:solidFill>
              </a:rPr>
              <a:t>Informationen</a:t>
            </a:r>
            <a:endParaRPr lang="en-US" sz="1125">
              <a:solidFill>
                <a:srgbClr val="B63E5B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2103835" y="1451372"/>
            <a:ext cx="2346722" cy="38318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0033CC"/>
              </a:buClr>
            </a:pPr>
            <a:r>
              <a:rPr lang="en-US" sz="1050" i="1"/>
              <a:t>Risiken minimieren – gesetzlichen Anforderungen nachkommen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5456635" y="1451373"/>
            <a:ext cx="2200275" cy="38318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0033CC"/>
              </a:buClr>
            </a:pPr>
            <a:r>
              <a:rPr lang="en-US" sz="1050" i="1"/>
              <a:t>Kontinuierlichen Datenzugriff sicherstellen</a:t>
            </a:r>
          </a:p>
        </p:txBody>
      </p:sp>
      <p:sp>
        <p:nvSpPr>
          <p:cNvPr id="17417" name="Rectangle 10"/>
          <p:cNvSpPr>
            <a:spLocks noChangeArrowheads="1"/>
          </p:cNvSpPr>
          <p:nvPr/>
        </p:nvSpPr>
        <p:spPr bwMode="auto">
          <a:xfrm>
            <a:off x="2103835" y="1019175"/>
            <a:ext cx="24086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33350" indent="-133350" eaLnBrk="0" hangingPunct="0">
              <a:spcBef>
                <a:spcPct val="30000"/>
              </a:spcBef>
              <a:buClr>
                <a:srgbClr val="006699"/>
              </a:buClr>
            </a:pPr>
            <a:r>
              <a:rPr lang="en-US" sz="1200" b="1">
                <a:solidFill>
                  <a:srgbClr val="B63E5B"/>
                </a:solidFill>
              </a:rPr>
              <a:t>Regelkonforme Behandlung von Informationen</a:t>
            </a:r>
            <a:endParaRPr lang="en-US" sz="1125">
              <a:solidFill>
                <a:srgbClr val="B63E5B"/>
              </a:solidFill>
            </a:endParaRPr>
          </a:p>
        </p:txBody>
      </p:sp>
      <p:pic>
        <p:nvPicPr>
          <p:cNvPr id="17418" name="Picture 11" descr="Med_Availability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5610" y="1102519"/>
            <a:ext cx="513159" cy="51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9" name="Picture 12" descr="Med_complian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0188" y="1102519"/>
            <a:ext cx="51316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0" name="Rectangle 13"/>
          <p:cNvSpPr>
            <a:spLocks noChangeArrowheads="1"/>
          </p:cNvSpPr>
          <p:nvPr/>
        </p:nvSpPr>
        <p:spPr bwMode="auto">
          <a:xfrm>
            <a:off x="5354241" y="1774031"/>
            <a:ext cx="2376488" cy="113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1" indent="-257175">
              <a:lnSpc>
                <a:spcPct val="125000"/>
              </a:lnSpc>
              <a:buClr>
                <a:schemeClr val="accent2"/>
              </a:buClr>
            </a:pPr>
            <a:r>
              <a:rPr lang="en-US" sz="1200">
                <a:solidFill>
                  <a:schemeClr val="hlink"/>
                </a:solidFill>
              </a:rPr>
              <a:t>Skalierbarkeit</a:t>
            </a:r>
            <a:br>
              <a:rPr lang="en-US" sz="1200">
                <a:solidFill>
                  <a:schemeClr val="hlink"/>
                </a:solidFill>
              </a:rPr>
            </a:br>
            <a:r>
              <a:rPr lang="en-US" sz="1200">
                <a:solidFill>
                  <a:schemeClr val="hlink"/>
                </a:solidFill>
              </a:rPr>
              <a:t>Performance</a:t>
            </a:r>
          </a:p>
          <a:p>
            <a:pPr lvl="1" indent="-257175">
              <a:lnSpc>
                <a:spcPct val="125000"/>
              </a:lnSpc>
              <a:buClr>
                <a:schemeClr val="accent2"/>
              </a:buClr>
            </a:pPr>
            <a:r>
              <a:rPr lang="en-US" sz="1200">
                <a:solidFill>
                  <a:schemeClr val="hlink"/>
                </a:solidFill>
              </a:rPr>
              <a:t>              Spiegelung</a:t>
            </a:r>
          </a:p>
          <a:p>
            <a:pPr lvl="1" indent="-257175">
              <a:lnSpc>
                <a:spcPct val="125000"/>
              </a:lnSpc>
              <a:buClr>
                <a:schemeClr val="accent2"/>
              </a:buClr>
            </a:pPr>
            <a:r>
              <a:rPr lang="en-US" sz="1200">
                <a:solidFill>
                  <a:schemeClr val="hlink"/>
                </a:solidFill>
              </a:rPr>
              <a:t>                     Virtualisierung</a:t>
            </a:r>
            <a:br>
              <a:rPr lang="en-US" sz="1200">
                <a:solidFill>
                  <a:schemeClr val="hlink"/>
                </a:solidFill>
              </a:rPr>
            </a:br>
            <a:r>
              <a:rPr lang="en-US" sz="1200">
                <a:solidFill>
                  <a:schemeClr val="hlink"/>
                </a:solidFill>
              </a:rPr>
              <a:t>	              Überwachung</a:t>
            </a:r>
          </a:p>
        </p:txBody>
      </p:sp>
      <p:sp>
        <p:nvSpPr>
          <p:cNvPr id="17421" name="Rectangle 14"/>
          <p:cNvSpPr>
            <a:spLocks noChangeArrowheads="1"/>
          </p:cNvSpPr>
          <p:nvPr/>
        </p:nvSpPr>
        <p:spPr bwMode="auto">
          <a:xfrm>
            <a:off x="1358504" y="1775223"/>
            <a:ext cx="3000375" cy="124649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                      Kontrolle</a:t>
            </a:r>
          </a:p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                Nachweispflicht</a:t>
            </a:r>
          </a:p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        Analysieren</a:t>
            </a:r>
          </a:p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Aufbewahren/Löschen</a:t>
            </a:r>
          </a:p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Überschreibschutz</a:t>
            </a:r>
          </a:p>
        </p:txBody>
      </p:sp>
      <p:sp>
        <p:nvSpPr>
          <p:cNvPr id="17422" name="Rectangle 16"/>
          <p:cNvSpPr>
            <a:spLocks noChangeArrowheads="1"/>
          </p:cNvSpPr>
          <p:nvPr/>
        </p:nvSpPr>
        <p:spPr bwMode="auto">
          <a:xfrm>
            <a:off x="2056210" y="4255294"/>
            <a:ext cx="29741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33350" indent="-133350" eaLnBrk="0" hangingPunct="0">
              <a:spcBef>
                <a:spcPct val="30000"/>
              </a:spcBef>
              <a:buClr>
                <a:srgbClr val="006699"/>
              </a:buClr>
            </a:pPr>
            <a:r>
              <a:rPr lang="en-US" sz="1200" b="1">
                <a:solidFill>
                  <a:srgbClr val="B63E5B"/>
                </a:solidFill>
              </a:rPr>
              <a:t>Lebenszyklus von </a:t>
            </a:r>
            <a:br>
              <a:rPr lang="en-US" sz="1200" b="1">
                <a:solidFill>
                  <a:srgbClr val="B63E5B"/>
                </a:solidFill>
              </a:rPr>
            </a:br>
            <a:r>
              <a:rPr lang="en-US" sz="1200" b="1">
                <a:solidFill>
                  <a:srgbClr val="B63E5B"/>
                </a:solidFill>
              </a:rPr>
              <a:t>Information</a:t>
            </a:r>
            <a:endParaRPr lang="en-US" sz="1125">
              <a:solidFill>
                <a:srgbClr val="B63E5B"/>
              </a:solidFill>
            </a:endParaRPr>
          </a:p>
        </p:txBody>
      </p:sp>
      <p:sp>
        <p:nvSpPr>
          <p:cNvPr id="17423" name="Rectangle 17"/>
          <p:cNvSpPr>
            <a:spLocks noChangeArrowheads="1"/>
          </p:cNvSpPr>
          <p:nvPr/>
        </p:nvSpPr>
        <p:spPr bwMode="auto">
          <a:xfrm>
            <a:off x="2056210" y="4694635"/>
            <a:ext cx="1931194" cy="23775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0033CC"/>
              </a:buClr>
            </a:pPr>
            <a:r>
              <a:rPr lang="en-US" sz="1050" i="1"/>
              <a:t>Daten effizient verwalten </a:t>
            </a:r>
          </a:p>
        </p:txBody>
      </p:sp>
      <p:sp>
        <p:nvSpPr>
          <p:cNvPr id="17424" name="Rectangle 18"/>
          <p:cNvSpPr>
            <a:spLocks noChangeArrowheads="1"/>
          </p:cNvSpPr>
          <p:nvPr/>
        </p:nvSpPr>
        <p:spPr bwMode="auto">
          <a:xfrm>
            <a:off x="5430441" y="4255294"/>
            <a:ext cx="22336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33350" indent="-133350" eaLnBrk="0" hangingPunct="0">
              <a:spcBef>
                <a:spcPct val="30000"/>
              </a:spcBef>
              <a:buClr>
                <a:srgbClr val="006699"/>
              </a:buClr>
            </a:pPr>
            <a:r>
              <a:rPr lang="en-US" sz="1200" b="1">
                <a:solidFill>
                  <a:srgbClr val="B63E5B"/>
                </a:solidFill>
              </a:rPr>
              <a:t>Sicherheit und Integrität </a:t>
            </a:r>
            <a:br>
              <a:rPr lang="en-US" sz="1200" b="1">
                <a:solidFill>
                  <a:srgbClr val="B63E5B"/>
                </a:solidFill>
              </a:rPr>
            </a:br>
            <a:r>
              <a:rPr lang="en-US" sz="1200" b="1">
                <a:solidFill>
                  <a:srgbClr val="B63E5B"/>
                </a:solidFill>
              </a:rPr>
              <a:t>von Informationen</a:t>
            </a:r>
            <a:endParaRPr lang="en-US" sz="1125">
              <a:solidFill>
                <a:srgbClr val="B63E5B"/>
              </a:solidFill>
            </a:endParaRPr>
          </a:p>
        </p:txBody>
      </p:sp>
      <p:pic>
        <p:nvPicPr>
          <p:cNvPr id="17425" name="Picture 19" descr="Med_Securit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6794" y="4314825"/>
            <a:ext cx="51316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6" name="Picture 20" descr="Med_DataRetention0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185" y="4338638"/>
            <a:ext cx="513159" cy="51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7" name="Rectangle 21"/>
          <p:cNvSpPr>
            <a:spLocks noChangeArrowheads="1"/>
          </p:cNvSpPr>
          <p:nvPr/>
        </p:nvSpPr>
        <p:spPr bwMode="auto">
          <a:xfrm>
            <a:off x="5612606" y="4691063"/>
            <a:ext cx="2010966" cy="23775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0033CC"/>
              </a:buClr>
            </a:pPr>
            <a:r>
              <a:rPr lang="en-US" sz="1050" i="1"/>
              <a:t>Datensicherheit gewährleisten</a:t>
            </a:r>
          </a:p>
        </p:txBody>
      </p:sp>
      <p:sp>
        <p:nvSpPr>
          <p:cNvPr id="17428" name="Rectangle 22"/>
          <p:cNvSpPr>
            <a:spLocks noChangeArrowheads="1"/>
          </p:cNvSpPr>
          <p:nvPr/>
        </p:nvSpPr>
        <p:spPr bwMode="auto">
          <a:xfrm>
            <a:off x="1303735" y="3017044"/>
            <a:ext cx="3000375" cy="124649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Archivierung</a:t>
            </a:r>
          </a:p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Sicherung</a:t>
            </a:r>
          </a:p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        Wiederherstellung</a:t>
            </a:r>
          </a:p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                Migrieren </a:t>
            </a:r>
          </a:p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                         Vernichten</a:t>
            </a:r>
          </a:p>
        </p:txBody>
      </p:sp>
      <p:sp>
        <p:nvSpPr>
          <p:cNvPr id="17429" name="Rectangle 23"/>
          <p:cNvSpPr>
            <a:spLocks noChangeArrowheads="1"/>
          </p:cNvSpPr>
          <p:nvPr/>
        </p:nvSpPr>
        <p:spPr bwMode="auto">
          <a:xfrm>
            <a:off x="5409010" y="3017044"/>
            <a:ext cx="2321719" cy="124649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00075" lvl="1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               Konsistenz  </a:t>
            </a:r>
          </a:p>
          <a:p>
            <a:pPr marL="600075" lvl="1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     Zugriffskontrolle  </a:t>
            </a:r>
          </a:p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       Ver/entschlüsseln</a:t>
            </a:r>
          </a:p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       Auditierbarkeit</a:t>
            </a:r>
          </a:p>
          <a:p>
            <a:pPr marL="257175" indent="-257175">
              <a:lnSpc>
                <a:spcPct val="125000"/>
              </a:lnSpc>
              <a:buClr>
                <a:srgbClr val="0033CC"/>
              </a:buClr>
            </a:pPr>
            <a:r>
              <a:rPr lang="en-US" sz="1200">
                <a:solidFill>
                  <a:schemeClr val="hlink"/>
                </a:solidFill>
              </a:rPr>
              <a:t>Berichtswesen</a:t>
            </a:r>
          </a:p>
        </p:txBody>
      </p:sp>
      <p:pic>
        <p:nvPicPr>
          <p:cNvPr id="17430" name="Picture 25" descr="DarkBigEarth"/>
          <p:cNvPicPr>
            <a:picLocks noChangeAspect="1" noChangeArrowheads="1"/>
          </p:cNvPicPr>
          <p:nvPr/>
        </p:nvPicPr>
        <p:blipFill>
          <a:blip r:embed="rId7" cstate="print">
            <a:lum bright="8000"/>
          </a:blip>
          <a:srcRect/>
          <a:stretch>
            <a:fillRect/>
          </a:stretch>
        </p:blipFill>
        <p:spPr bwMode="auto">
          <a:xfrm>
            <a:off x="3249216" y="1828800"/>
            <a:ext cx="2719388" cy="3001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31" name="Rectangle 26"/>
          <p:cNvSpPr>
            <a:spLocks noChangeArrowheads="1"/>
          </p:cNvSpPr>
          <p:nvPr/>
        </p:nvSpPr>
        <p:spPr bwMode="auto">
          <a:xfrm>
            <a:off x="3786188" y="2369344"/>
            <a:ext cx="1946672" cy="128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6916" indent="-86916"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</a:pPr>
            <a:r>
              <a:rPr lang="en-US" sz="1050" b="1">
                <a:solidFill>
                  <a:srgbClr val="FFFFCC"/>
                </a:solidFill>
              </a:rPr>
              <a:t>	leistungsstark</a:t>
            </a:r>
          </a:p>
          <a:p>
            <a:pPr marL="86916" indent="-86916"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</a:pPr>
            <a:r>
              <a:rPr lang="en-US" sz="1050" b="1">
                <a:solidFill>
                  <a:srgbClr val="FFFFCC"/>
                </a:solidFill>
              </a:rPr>
              <a:t>  immer verfügbar</a:t>
            </a:r>
          </a:p>
          <a:p>
            <a:pPr marL="86916" indent="-86916"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</a:pPr>
            <a:r>
              <a:rPr lang="en-US" sz="1050" b="1">
                <a:solidFill>
                  <a:srgbClr val="FFFFCC"/>
                </a:solidFill>
              </a:rPr>
              <a:t>  Energieeffizient </a:t>
            </a:r>
          </a:p>
          <a:p>
            <a:pPr marL="86916" indent="-86916"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</a:pPr>
            <a:r>
              <a:rPr lang="en-US" sz="1050" b="1">
                <a:solidFill>
                  <a:srgbClr val="FFFFCC"/>
                </a:solidFill>
              </a:rPr>
              <a:t>	zukunftssicher </a:t>
            </a:r>
          </a:p>
          <a:p>
            <a:pPr marL="86916" indent="-86916"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</a:pPr>
            <a:r>
              <a:rPr lang="en-US" sz="1050" b="1">
                <a:solidFill>
                  <a:srgbClr val="FFFFCC"/>
                </a:solidFill>
              </a:rPr>
              <a:t>	vertrauenswürdig </a:t>
            </a:r>
          </a:p>
          <a:p>
            <a:pPr marL="86916" indent="-86916"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endParaRPr lang="en-US" sz="1050" b="1">
              <a:solidFill>
                <a:srgbClr val="FFFFCC"/>
              </a:solidFill>
            </a:endParaRPr>
          </a:p>
        </p:txBody>
      </p:sp>
      <p:sp>
        <p:nvSpPr>
          <p:cNvPr id="17432" name="Rectangle 27"/>
          <p:cNvSpPr>
            <a:spLocks noGrp="1" noChangeArrowheads="1"/>
          </p:cNvSpPr>
          <p:nvPr>
            <p:ph type="title" idx="4294967295"/>
          </p:nvPr>
        </p:nvSpPr>
        <p:spPr>
          <a:xfrm>
            <a:off x="285750" y="-132468"/>
            <a:ext cx="7858126" cy="1070228"/>
          </a:xfrm>
        </p:spPr>
        <p:txBody>
          <a:bodyPr anchor="b"/>
          <a:lstStyle/>
          <a:p>
            <a:r>
              <a:rPr lang="de-DE" dirty="0" smtClean="0"/>
              <a:t>Informationen speichern  </a:t>
            </a:r>
            <a:br>
              <a:rPr lang="de-DE" dirty="0" smtClean="0"/>
            </a:br>
            <a:r>
              <a:rPr lang="de-DE" dirty="0" smtClean="0"/>
              <a:t>Das ist nicht alles !</a:t>
            </a:r>
          </a:p>
        </p:txBody>
      </p:sp>
    </p:spTree>
    <p:extLst>
      <p:ext uri="{BB962C8B-B14F-4D97-AF65-F5344CB8AC3E}">
        <p14:creationId xmlns:p14="http://schemas.microsoft.com/office/powerpoint/2010/main" val="234320830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Foliennummernplatzhalter 3"/>
          <p:cNvSpPr txBox="1">
            <a:spLocks noGrp="1"/>
          </p:cNvSpPr>
          <p:nvPr/>
        </p:nvSpPr>
        <p:spPr bwMode="black">
          <a:xfrm>
            <a:off x="6730604" y="4942285"/>
            <a:ext cx="1202531" cy="20240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>
              <a:defRPr/>
            </a:pPr>
            <a:fld id="{36BC53C9-48B2-4D5E-B531-E19F3D55328B}" type="slidenum">
              <a:rPr lang="en-US" sz="750">
                <a:solidFill>
                  <a:schemeClr val="tx2"/>
                </a:solidFill>
              </a:rPr>
              <a:pPr algn="r">
                <a:defRPr/>
              </a:pPr>
              <a:t>41</a:t>
            </a:fld>
            <a:endParaRPr lang="en-US" sz="750">
              <a:solidFill>
                <a:schemeClr val="tx2"/>
              </a:solidFill>
            </a:endParaRPr>
          </a:p>
        </p:txBody>
      </p:sp>
      <p:sp>
        <p:nvSpPr>
          <p:cNvPr id="4" name="Rounded Rectangle 71"/>
          <p:cNvSpPr/>
          <p:nvPr/>
        </p:nvSpPr>
        <p:spPr bwMode="auto">
          <a:xfrm>
            <a:off x="1563100" y="2443731"/>
            <a:ext cx="6160294" cy="745811"/>
          </a:xfrm>
          <a:prstGeom prst="roundRect">
            <a:avLst/>
          </a:prstGeom>
          <a:gradFill>
            <a:gsLst>
              <a:gs pos="0">
                <a:schemeClr val="bg1"/>
              </a:gs>
              <a:gs pos="55000">
                <a:schemeClr val="bg1"/>
              </a:gs>
              <a:gs pos="90000">
                <a:schemeClr val="bg1"/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en-US" sz="1200"/>
          </a:p>
        </p:txBody>
      </p:sp>
      <p:sp>
        <p:nvSpPr>
          <p:cNvPr id="5" name="Rounded Rectangle 72"/>
          <p:cNvSpPr/>
          <p:nvPr/>
        </p:nvSpPr>
        <p:spPr bwMode="auto">
          <a:xfrm>
            <a:off x="1563291" y="2444354"/>
            <a:ext cx="6160294" cy="745331"/>
          </a:xfrm>
          <a:prstGeom prst="roundRect">
            <a:avLst/>
          </a:prstGeom>
          <a:gradFill>
            <a:gsLst>
              <a:gs pos="0">
                <a:schemeClr val="bg1"/>
              </a:gs>
              <a:gs pos="5000">
                <a:schemeClr val="bg1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1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1200"/>
          </a:p>
        </p:txBody>
      </p:sp>
      <p:sp>
        <p:nvSpPr>
          <p:cNvPr id="20487" name="Round Same Side Corner Rectangle 73"/>
          <p:cNvSpPr>
            <a:spLocks noChangeArrowheads="1"/>
          </p:cNvSpPr>
          <p:nvPr/>
        </p:nvSpPr>
        <p:spPr bwMode="auto">
          <a:xfrm rot="5400000">
            <a:off x="4388049" y="-179189"/>
            <a:ext cx="576263" cy="5992415"/>
          </a:xfrm>
          <a:custGeom>
            <a:avLst/>
            <a:gdLst>
              <a:gd name="T0" fmla="*/ 15124537 w 423384"/>
              <a:gd name="T1" fmla="*/ 10025109 h 6646862"/>
              <a:gd name="T2" fmla="*/ 7562272 w 423384"/>
              <a:gd name="T3" fmla="*/ 20050188 h 6646862"/>
              <a:gd name="T4" fmla="*/ 0 w 423384"/>
              <a:gd name="T5" fmla="*/ 10025109 h 6646862"/>
              <a:gd name="T6" fmla="*/ 7562272 w 423384"/>
              <a:gd name="T7" fmla="*/ 0 h 6646862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0668 w 423384"/>
              <a:gd name="T13" fmla="*/ 20668 h 6646862"/>
              <a:gd name="T14" fmla="*/ 402716 w 423384"/>
              <a:gd name="T15" fmla="*/ 6646862 h 6646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3384" h="6646862">
                <a:moveTo>
                  <a:pt x="70565" y="0"/>
                </a:moveTo>
                <a:lnTo>
                  <a:pt x="352819" y="0"/>
                </a:lnTo>
                <a:lnTo>
                  <a:pt x="352818" y="0"/>
                </a:lnTo>
                <a:cubicBezTo>
                  <a:pt x="391790" y="0"/>
                  <a:pt x="423384" y="31593"/>
                  <a:pt x="423384" y="70565"/>
                </a:cubicBezTo>
                <a:lnTo>
                  <a:pt x="423384" y="6646862"/>
                </a:lnTo>
                <a:lnTo>
                  <a:pt x="0" y="6646862"/>
                </a:lnTo>
                <a:lnTo>
                  <a:pt x="0" y="70565"/>
                </a:lnTo>
                <a:cubicBezTo>
                  <a:pt x="0" y="31593"/>
                  <a:pt x="31593" y="0"/>
                  <a:pt x="70564" y="0"/>
                </a:cubicBezTo>
                <a:close/>
              </a:path>
            </a:pathLst>
          </a:custGeom>
          <a:gradFill rotWithShape="1">
            <a:gsLst>
              <a:gs pos="0">
                <a:srgbClr val="CCCCCC"/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rot="10800000" vert="eaVert" wrap="none"/>
          <a:lstStyle/>
          <a:p>
            <a:endParaRPr lang="de-DE" sz="1050"/>
          </a:p>
        </p:txBody>
      </p:sp>
      <p:sp>
        <p:nvSpPr>
          <p:cNvPr id="20488" name="Content Placeholder 2"/>
          <p:cNvSpPr>
            <a:spLocks/>
          </p:cNvSpPr>
          <p:nvPr/>
        </p:nvSpPr>
        <p:spPr bwMode="auto">
          <a:xfrm>
            <a:off x="2283619" y="2681287"/>
            <a:ext cx="5250656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40000"/>
              </a:spcBef>
              <a:buClr>
                <a:schemeClr val="tx2"/>
              </a:buClr>
              <a:buFont typeface="Wingdings 3" pitchFamily="18" charset="2"/>
              <a:buNone/>
            </a:pPr>
            <a:r>
              <a:rPr lang="en-US" sz="1500"/>
              <a:t>Evolution Network Storage Technologies</a:t>
            </a:r>
          </a:p>
        </p:txBody>
      </p:sp>
    </p:spTree>
    <p:extLst>
      <p:ext uri="{BB962C8B-B14F-4D97-AF65-F5344CB8AC3E}">
        <p14:creationId xmlns:p14="http://schemas.microsoft.com/office/powerpoint/2010/main" val="351637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5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1260873" y="208360"/>
            <a:ext cx="4617244" cy="588169"/>
          </a:xfrm>
        </p:spPr>
        <p:txBody>
          <a:bodyPr anchor="b">
            <a:normAutofit fontScale="90000"/>
          </a:bodyPr>
          <a:lstStyle/>
          <a:p>
            <a:r>
              <a:rPr lang="de-DE" smtClean="0"/>
              <a:t>Evolution Speicherservices</a:t>
            </a:r>
            <a:br>
              <a:rPr lang="de-DE" smtClean="0"/>
            </a:br>
            <a:r>
              <a:rPr lang="de-DE" smtClean="0"/>
              <a:t>Applikationszentrisch</a:t>
            </a:r>
          </a:p>
        </p:txBody>
      </p:sp>
      <p:graphicFrame>
        <p:nvGraphicFramePr>
          <p:cNvPr id="1026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868467" y="1170385"/>
          <a:ext cx="553640" cy="70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50" name="Visio" r:id="rId3" imgW="738333" imgH="941403" progId="Visio.Drawing.11">
                  <p:embed/>
                </p:oleObj>
              </mc:Choice>
              <mc:Fallback>
                <p:oleObj name="Visio" r:id="rId3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467" y="1170385"/>
                        <a:ext cx="553640" cy="70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AutoShape 7"/>
          <p:cNvSpPr>
            <a:spLocks noChangeArrowheads="1"/>
          </p:cNvSpPr>
          <p:nvPr/>
        </p:nvSpPr>
        <p:spPr bwMode="auto">
          <a:xfrm>
            <a:off x="4705350" y="1753791"/>
            <a:ext cx="785813" cy="2190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943475" y="1920479"/>
            <a:ext cx="340519" cy="296465"/>
            <a:chOff x="4162" y="1511"/>
            <a:chExt cx="286" cy="249"/>
          </a:xfrm>
        </p:grpSpPr>
        <p:graphicFrame>
          <p:nvGraphicFramePr>
            <p:cNvPr id="1035" name="Object 11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1" name="Visio" r:id="rId5" imgW="282926" imgH="320424" progId="Visio.Drawing.11">
                    <p:embed/>
                  </p:oleObj>
                </mc:Choice>
                <mc:Fallback>
                  <p:oleObj name="Visio" r:id="rId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6" name="Object 12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2" name="Visio" r:id="rId7" imgW="282926" imgH="320424" progId="Visio.Drawing.11">
                    <p:embed/>
                  </p:oleObj>
                </mc:Choice>
                <mc:Fallback>
                  <p:oleObj name="Visio" r:id="rId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7" name="Object 13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3" name="Visio" r:id="rId8" imgW="282926" imgH="320424" progId="Visio.Drawing.11">
                    <p:embed/>
                  </p:oleObj>
                </mc:Choice>
                <mc:Fallback>
                  <p:oleObj name="Visio" r:id="rId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749529" y="1169194"/>
          <a:ext cx="553640" cy="70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54" name="Visio" r:id="rId9" imgW="738333" imgH="941403" progId="Visio.Drawing.11">
                  <p:embed/>
                </p:oleObj>
              </mc:Choice>
              <mc:Fallback>
                <p:oleObj name="Visio" r:id="rId9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529" y="1169194"/>
                        <a:ext cx="553640" cy="706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1" name="AutoShape 19"/>
          <p:cNvSpPr>
            <a:spLocks noChangeArrowheads="1"/>
          </p:cNvSpPr>
          <p:nvPr/>
        </p:nvSpPr>
        <p:spPr bwMode="auto">
          <a:xfrm>
            <a:off x="5586412" y="1752600"/>
            <a:ext cx="785813" cy="2190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5824538" y="1919288"/>
            <a:ext cx="340519" cy="296466"/>
            <a:chOff x="4162" y="1511"/>
            <a:chExt cx="286" cy="249"/>
          </a:xfrm>
        </p:grpSpPr>
        <p:graphicFrame>
          <p:nvGraphicFramePr>
            <p:cNvPr id="1032" name="Object 8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5" name="Visio" r:id="rId10" imgW="282926" imgH="320424" progId="Visio.Drawing.11">
                    <p:embed/>
                  </p:oleObj>
                </mc:Choice>
                <mc:Fallback>
                  <p:oleObj name="Visio" r:id="rId1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" name="Object 9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6" name="Visio" r:id="rId11" imgW="282926" imgH="320424" progId="Visio.Drawing.11">
                    <p:embed/>
                  </p:oleObj>
                </mc:Choice>
                <mc:Fallback>
                  <p:oleObj name="Visio" r:id="rId1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" name="Object 10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7" name="Visio" r:id="rId12" imgW="282926" imgH="320424" progId="Visio.Drawing.11">
                    <p:embed/>
                  </p:oleObj>
                </mc:Choice>
                <mc:Fallback>
                  <p:oleObj name="Visio" r:id="rId1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6677025" y="1163242"/>
          <a:ext cx="553641" cy="70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58" name="Visio" r:id="rId13" imgW="738333" imgH="941403" progId="Visio.Drawing.11">
                  <p:embed/>
                </p:oleObj>
              </mc:Choice>
              <mc:Fallback>
                <p:oleObj name="Visio" r:id="rId13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025" y="1163242"/>
                        <a:ext cx="553641" cy="70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3" name="AutoShape 25"/>
          <p:cNvSpPr>
            <a:spLocks noChangeArrowheads="1"/>
          </p:cNvSpPr>
          <p:nvPr/>
        </p:nvSpPr>
        <p:spPr bwMode="auto">
          <a:xfrm>
            <a:off x="6513910" y="1746647"/>
            <a:ext cx="785813" cy="2190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6752035" y="1913335"/>
            <a:ext cx="340519" cy="296465"/>
            <a:chOff x="4162" y="1511"/>
            <a:chExt cx="286" cy="249"/>
          </a:xfrm>
        </p:grpSpPr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9" name="Visio" r:id="rId14" imgW="282926" imgH="320424" progId="Visio.Drawing.11">
                    <p:embed/>
                  </p:oleObj>
                </mc:Choice>
                <mc:Fallback>
                  <p:oleObj name="Visio" r:id="rId1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0" name="Object 6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60" name="Visio" r:id="rId15" imgW="282926" imgH="320424" progId="Visio.Drawing.11">
                    <p:embed/>
                  </p:oleObj>
                </mc:Choice>
                <mc:Fallback>
                  <p:oleObj name="Visio" r:id="rId1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1" name="Object 7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61" name="Visio" r:id="rId16" imgW="282926" imgH="320424" progId="Visio.Drawing.11">
                    <p:embed/>
                  </p:oleObj>
                </mc:Choice>
                <mc:Fallback>
                  <p:oleObj name="Visio" r:id="rId1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5" name="Rectangle 30"/>
          <p:cNvSpPr>
            <a:spLocks noChangeArrowheads="1"/>
          </p:cNvSpPr>
          <p:nvPr/>
        </p:nvSpPr>
        <p:spPr bwMode="auto">
          <a:xfrm>
            <a:off x="1260873" y="1191817"/>
            <a:ext cx="3317081" cy="3726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98835" indent="-198835">
              <a:buBlip>
                <a:blip r:embed="rId17"/>
              </a:buBlip>
            </a:pPr>
            <a:r>
              <a:rPr lang="de-DE" sz="1050"/>
              <a:t>Direct Attached Storage (DAS)</a:t>
            </a:r>
          </a:p>
          <a:p>
            <a:pPr marL="198835" indent="-198835">
              <a:buBlip>
                <a:blip r:embed="rId17"/>
              </a:buBlip>
            </a:pPr>
            <a:r>
              <a:rPr lang="de-DE" sz="1050"/>
              <a:t>(+/-) Jede Applikation hat ihre eigenen Ressourcen</a:t>
            </a:r>
          </a:p>
          <a:p>
            <a:pPr marL="198835" indent="-198835">
              <a:buBlip>
                <a:blip r:embed="rId17"/>
              </a:buBlip>
            </a:pPr>
            <a:r>
              <a:rPr lang="de-DE" sz="1050"/>
              <a:t>(-) Unflexibel bzgl. Allokation an andere Systeme</a:t>
            </a:r>
          </a:p>
          <a:p>
            <a:pPr marL="198835" indent="-198835">
              <a:buBlip>
                <a:blip r:embed="rId17"/>
              </a:buBlip>
            </a:pPr>
            <a:r>
              <a:rPr lang="de-DE" sz="1050"/>
              <a:t>(-) Verschwendung oder Unterversorgung von Ressourcen</a:t>
            </a:r>
          </a:p>
          <a:p>
            <a:pPr marL="198835" indent="-198835">
              <a:buBlip>
                <a:blip r:embed="rId17"/>
              </a:buBlip>
            </a:pPr>
            <a:r>
              <a:rPr lang="de-DE" sz="1050"/>
              <a:t>(+/-) Replikation und Spieglung ist immer Aufgabe der Applikation (OS)</a:t>
            </a:r>
          </a:p>
          <a:p>
            <a:pPr marL="198835" indent="-198835">
              <a:buBlip>
                <a:blip r:embed="rId17"/>
              </a:buBlip>
            </a:pPr>
            <a:r>
              <a:rPr lang="de-DE" sz="1050"/>
              <a:t>(-) hoher adminsitrativer Aufwand</a:t>
            </a:r>
          </a:p>
        </p:txBody>
      </p:sp>
    </p:spTree>
    <p:extLst>
      <p:ext uri="{BB962C8B-B14F-4D97-AF65-F5344CB8AC3E}">
        <p14:creationId xmlns:p14="http://schemas.microsoft.com/office/powerpoint/2010/main" val="3073812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1260873" y="208360"/>
            <a:ext cx="4617244" cy="641747"/>
          </a:xfrm>
        </p:spPr>
        <p:txBody>
          <a:bodyPr anchor="b">
            <a:normAutofit fontScale="90000"/>
          </a:bodyPr>
          <a:lstStyle/>
          <a:p>
            <a:r>
              <a:rPr lang="de-DE" smtClean="0"/>
              <a:t>Evolution Speicherservices Netzwerkzentrisch</a:t>
            </a:r>
          </a:p>
        </p:txBody>
      </p:sp>
      <p:graphicFrame>
        <p:nvGraphicFramePr>
          <p:cNvPr id="2050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868467" y="1170385"/>
          <a:ext cx="553640" cy="70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4" name="Visio" r:id="rId3" imgW="738333" imgH="941403" progId="Visio.Drawing.11">
                  <p:embed/>
                </p:oleObj>
              </mc:Choice>
              <mc:Fallback>
                <p:oleObj name="Visio" r:id="rId3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467" y="1170385"/>
                        <a:ext cx="553640" cy="70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2" name="AutoShape 4"/>
          <p:cNvSpPr>
            <a:spLocks noChangeArrowheads="1"/>
          </p:cNvSpPr>
          <p:nvPr/>
        </p:nvSpPr>
        <p:spPr bwMode="auto">
          <a:xfrm>
            <a:off x="5100637" y="2715816"/>
            <a:ext cx="785813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block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94723" y="3001567"/>
            <a:ext cx="340519" cy="296465"/>
            <a:chOff x="4162" y="1511"/>
            <a:chExt cx="286" cy="249"/>
          </a:xfrm>
        </p:grpSpPr>
        <p:graphicFrame>
          <p:nvGraphicFramePr>
            <p:cNvPr id="2068" name="Object 20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65" name="Visio" r:id="rId5" imgW="282926" imgH="320424" progId="Visio.Drawing.11">
                    <p:embed/>
                  </p:oleObj>
                </mc:Choice>
                <mc:Fallback>
                  <p:oleObj name="Visio" r:id="rId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9" name="Object 21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66" name="Visio" r:id="rId7" imgW="282926" imgH="320424" progId="Visio.Drawing.11">
                    <p:embed/>
                  </p:oleObj>
                </mc:Choice>
                <mc:Fallback>
                  <p:oleObj name="Visio" r:id="rId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0" name="Object 22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67" name="Visio" r:id="rId8" imgW="282926" imgH="320424" progId="Visio.Drawing.11">
                    <p:embed/>
                  </p:oleObj>
                </mc:Choice>
                <mc:Fallback>
                  <p:oleObj name="Visio" r:id="rId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5749529" y="1169194"/>
          <a:ext cx="553640" cy="70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8" name="Visio" r:id="rId9" imgW="738333" imgH="941403" progId="Visio.Drawing.11">
                  <p:embed/>
                </p:oleObj>
              </mc:Choice>
              <mc:Fallback>
                <p:oleObj name="Visio" r:id="rId9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529" y="1169194"/>
                        <a:ext cx="553640" cy="706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694760" y="2993231"/>
            <a:ext cx="340519" cy="296466"/>
            <a:chOff x="4162" y="1511"/>
            <a:chExt cx="286" cy="249"/>
          </a:xfrm>
        </p:grpSpPr>
        <p:graphicFrame>
          <p:nvGraphicFramePr>
            <p:cNvPr id="2065" name="Object 17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69" name="Visio" r:id="rId10" imgW="282926" imgH="320424" progId="Visio.Drawing.11">
                    <p:embed/>
                  </p:oleObj>
                </mc:Choice>
                <mc:Fallback>
                  <p:oleObj name="Visio" r:id="rId1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6" name="Object 18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0" name="Visio" r:id="rId11" imgW="282926" imgH="320424" progId="Visio.Drawing.11">
                    <p:embed/>
                  </p:oleObj>
                </mc:Choice>
                <mc:Fallback>
                  <p:oleObj name="Visio" r:id="rId1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7" name="Object 19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1" name="Visio" r:id="rId12" imgW="282926" imgH="320424" progId="Visio.Drawing.11">
                    <p:embed/>
                  </p:oleObj>
                </mc:Choice>
                <mc:Fallback>
                  <p:oleObj name="Visio" r:id="rId1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6677025" y="1163242"/>
          <a:ext cx="553641" cy="70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2" name="Visio" r:id="rId13" imgW="738333" imgH="941403" progId="Visio.Drawing.11">
                  <p:embed/>
                </p:oleObj>
              </mc:Choice>
              <mc:Fallback>
                <p:oleObj name="Visio" r:id="rId13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025" y="1163242"/>
                        <a:ext cx="553641" cy="70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105400" y="2987279"/>
            <a:ext cx="340519" cy="296465"/>
            <a:chOff x="4162" y="1511"/>
            <a:chExt cx="286" cy="249"/>
          </a:xfrm>
        </p:grpSpPr>
        <p:graphicFrame>
          <p:nvGraphicFramePr>
            <p:cNvPr id="2062" name="Object 14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3" name="Visio" r:id="rId14" imgW="282926" imgH="320424" progId="Visio.Drawing.11">
                    <p:embed/>
                  </p:oleObj>
                </mc:Choice>
                <mc:Fallback>
                  <p:oleObj name="Visio" r:id="rId1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3" name="Object 15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4" name="Visio" r:id="rId15" imgW="282926" imgH="320424" progId="Visio.Drawing.11">
                    <p:embed/>
                  </p:oleObj>
                </mc:Choice>
                <mc:Fallback>
                  <p:oleObj name="Visio" r:id="rId1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4" name="Object 16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5" name="Visio" r:id="rId16" imgW="282926" imgH="320424" progId="Visio.Drawing.11">
                    <p:embed/>
                  </p:oleObj>
                </mc:Choice>
                <mc:Fallback>
                  <p:oleObj name="Visio" r:id="rId1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136356" y="1966913"/>
            <a:ext cx="628650" cy="525066"/>
            <a:chOff x="3869" y="1645"/>
            <a:chExt cx="528" cy="441"/>
          </a:xfrm>
        </p:grpSpPr>
        <p:grpSp>
          <p:nvGrpSpPr>
            <p:cNvPr id="6" name="Group 20"/>
            <p:cNvGrpSpPr>
              <a:grpSpLocks noChangeAspect="1"/>
            </p:cNvGrpSpPr>
            <p:nvPr/>
          </p:nvGrpSpPr>
          <p:grpSpPr bwMode="auto">
            <a:xfrm>
              <a:off x="3869" y="1645"/>
              <a:ext cx="528" cy="441"/>
              <a:chOff x="411" y="1928"/>
              <a:chExt cx="680" cy="418"/>
            </a:xfrm>
          </p:grpSpPr>
          <p:sp>
            <p:nvSpPr>
              <p:cNvPr id="2090" name="AutoShape 21"/>
              <p:cNvSpPr>
                <a:spLocks noChangeAspect="1" noChangeArrowheads="1" noTextEdit="1"/>
              </p:cNvSpPr>
              <p:nvPr/>
            </p:nvSpPr>
            <p:spPr bwMode="auto">
              <a:xfrm>
                <a:off x="411" y="1928"/>
                <a:ext cx="680" cy="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091" name="Freeform 22"/>
              <p:cNvSpPr>
                <a:spLocks noEditPoints="1"/>
              </p:cNvSpPr>
              <p:nvPr/>
            </p:nvSpPr>
            <p:spPr bwMode="auto">
              <a:xfrm>
                <a:off x="411" y="1928"/>
                <a:ext cx="680" cy="418"/>
              </a:xfrm>
              <a:custGeom>
                <a:avLst/>
                <a:gdLst>
                  <a:gd name="T0" fmla="*/ 3211 w 288"/>
                  <a:gd name="T1" fmla="*/ 725 h 177"/>
                  <a:gd name="T2" fmla="*/ 2526 w 288"/>
                  <a:gd name="T3" fmla="*/ 250 h 177"/>
                  <a:gd name="T4" fmla="*/ 2196 w 288"/>
                  <a:gd name="T5" fmla="*/ 319 h 177"/>
                  <a:gd name="T6" fmla="*/ 2196 w 288"/>
                  <a:gd name="T7" fmla="*/ 319 h 177"/>
                  <a:gd name="T8" fmla="*/ 1594 w 288"/>
                  <a:gd name="T9" fmla="*/ 0 h 177"/>
                  <a:gd name="T10" fmla="*/ 975 w 288"/>
                  <a:gd name="T11" fmla="*/ 328 h 177"/>
                  <a:gd name="T12" fmla="*/ 975 w 288"/>
                  <a:gd name="T13" fmla="*/ 328 h 177"/>
                  <a:gd name="T14" fmla="*/ 737 w 288"/>
                  <a:gd name="T15" fmla="*/ 290 h 177"/>
                  <a:gd name="T16" fmla="*/ 0 w 288"/>
                  <a:gd name="T17" fmla="*/ 947 h 177"/>
                  <a:gd name="T18" fmla="*/ 630 w 288"/>
                  <a:gd name="T19" fmla="*/ 1578 h 177"/>
                  <a:gd name="T20" fmla="*/ 630 w 288"/>
                  <a:gd name="T21" fmla="*/ 1578 h 177"/>
                  <a:gd name="T22" fmla="*/ 1327 w 288"/>
                  <a:gd name="T23" fmla="*/ 2092 h 177"/>
                  <a:gd name="T24" fmla="*/ 1712 w 288"/>
                  <a:gd name="T25" fmla="*/ 2003 h 177"/>
                  <a:gd name="T26" fmla="*/ 1712 w 288"/>
                  <a:gd name="T27" fmla="*/ 2003 h 177"/>
                  <a:gd name="T28" fmla="*/ 2330 w 288"/>
                  <a:gd name="T29" fmla="*/ 2331 h 177"/>
                  <a:gd name="T30" fmla="*/ 2989 w 288"/>
                  <a:gd name="T31" fmla="*/ 1908 h 177"/>
                  <a:gd name="T32" fmla="*/ 2989 w 288"/>
                  <a:gd name="T33" fmla="*/ 1908 h 177"/>
                  <a:gd name="T34" fmla="*/ 3093 w 288"/>
                  <a:gd name="T35" fmla="*/ 1925 h 177"/>
                  <a:gd name="T36" fmla="*/ 3579 w 288"/>
                  <a:gd name="T37" fmla="*/ 1752 h 177"/>
                  <a:gd name="T38" fmla="*/ 3792 w 288"/>
                  <a:gd name="T39" fmla="*/ 1315 h 177"/>
                  <a:gd name="T40" fmla="*/ 3211 w 288"/>
                  <a:gd name="T41" fmla="*/ 725 h 177"/>
                  <a:gd name="T42" fmla="*/ 3712 w 288"/>
                  <a:gd name="T43" fmla="*/ 1315 h 177"/>
                  <a:gd name="T44" fmla="*/ 3539 w 288"/>
                  <a:gd name="T45" fmla="*/ 1684 h 177"/>
                  <a:gd name="T46" fmla="*/ 3093 w 288"/>
                  <a:gd name="T47" fmla="*/ 1856 h 177"/>
                  <a:gd name="T48" fmla="*/ 2977 w 288"/>
                  <a:gd name="T49" fmla="*/ 1847 h 177"/>
                  <a:gd name="T50" fmla="*/ 2937 w 288"/>
                  <a:gd name="T51" fmla="*/ 1830 h 177"/>
                  <a:gd name="T52" fmla="*/ 2937 w 288"/>
                  <a:gd name="T53" fmla="*/ 1868 h 177"/>
                  <a:gd name="T54" fmla="*/ 2330 w 288"/>
                  <a:gd name="T55" fmla="*/ 2265 h 177"/>
                  <a:gd name="T56" fmla="*/ 1750 w 288"/>
                  <a:gd name="T57" fmla="*/ 1934 h 177"/>
                  <a:gd name="T58" fmla="*/ 1740 w 288"/>
                  <a:gd name="T59" fmla="*/ 1908 h 177"/>
                  <a:gd name="T60" fmla="*/ 1700 w 288"/>
                  <a:gd name="T61" fmla="*/ 1925 h 177"/>
                  <a:gd name="T62" fmla="*/ 1327 w 288"/>
                  <a:gd name="T63" fmla="*/ 2031 h 177"/>
                  <a:gd name="T64" fmla="*/ 697 w 288"/>
                  <a:gd name="T65" fmla="*/ 1540 h 177"/>
                  <a:gd name="T66" fmla="*/ 697 w 288"/>
                  <a:gd name="T67" fmla="*/ 1516 h 177"/>
                  <a:gd name="T68" fmla="*/ 668 w 288"/>
                  <a:gd name="T69" fmla="*/ 1516 h 177"/>
                  <a:gd name="T70" fmla="*/ 78 w 288"/>
                  <a:gd name="T71" fmla="*/ 947 h 177"/>
                  <a:gd name="T72" fmla="*/ 737 w 288"/>
                  <a:gd name="T73" fmla="*/ 368 h 177"/>
                  <a:gd name="T74" fmla="*/ 975 w 288"/>
                  <a:gd name="T75" fmla="*/ 406 h 177"/>
                  <a:gd name="T76" fmla="*/ 999 w 288"/>
                  <a:gd name="T77" fmla="*/ 406 h 177"/>
                  <a:gd name="T78" fmla="*/ 1015 w 288"/>
                  <a:gd name="T79" fmla="*/ 380 h 177"/>
                  <a:gd name="T80" fmla="*/ 1594 w 288"/>
                  <a:gd name="T81" fmla="*/ 66 h 177"/>
                  <a:gd name="T82" fmla="*/ 2158 w 288"/>
                  <a:gd name="T83" fmla="*/ 380 h 177"/>
                  <a:gd name="T84" fmla="*/ 2175 w 288"/>
                  <a:gd name="T85" fmla="*/ 406 h 177"/>
                  <a:gd name="T86" fmla="*/ 2196 w 288"/>
                  <a:gd name="T87" fmla="*/ 397 h 177"/>
                  <a:gd name="T88" fmla="*/ 2526 w 288"/>
                  <a:gd name="T89" fmla="*/ 319 h 177"/>
                  <a:gd name="T90" fmla="*/ 3145 w 288"/>
                  <a:gd name="T91" fmla="*/ 765 h 177"/>
                  <a:gd name="T92" fmla="*/ 3162 w 288"/>
                  <a:gd name="T93" fmla="*/ 775 h 177"/>
                  <a:gd name="T94" fmla="*/ 3183 w 288"/>
                  <a:gd name="T95" fmla="*/ 791 h 177"/>
                  <a:gd name="T96" fmla="*/ 3712 w 288"/>
                  <a:gd name="T97" fmla="*/ 1315 h 1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88"/>
                  <a:gd name="T148" fmla="*/ 0 h 177"/>
                  <a:gd name="T149" fmla="*/ 288 w 288"/>
                  <a:gd name="T150" fmla="*/ 177 h 17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88" h="177">
                    <a:moveTo>
                      <a:pt x="244" y="55"/>
                    </a:moveTo>
                    <a:cubicBezTo>
                      <a:pt x="239" y="33"/>
                      <a:pt x="218" y="19"/>
                      <a:pt x="192" y="19"/>
                    </a:cubicBezTo>
                    <a:cubicBezTo>
                      <a:pt x="183" y="19"/>
                      <a:pt x="175" y="20"/>
                      <a:pt x="167" y="24"/>
                    </a:cubicBezTo>
                    <a:cubicBezTo>
                      <a:pt x="167" y="24"/>
                      <a:pt x="167" y="24"/>
                      <a:pt x="167" y="24"/>
                    </a:cubicBezTo>
                    <a:cubicBezTo>
                      <a:pt x="158" y="8"/>
                      <a:pt x="141" y="0"/>
                      <a:pt x="121" y="0"/>
                    </a:cubicBezTo>
                    <a:cubicBezTo>
                      <a:pt x="100" y="0"/>
                      <a:pt x="82" y="8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68" y="23"/>
                      <a:pt x="63" y="22"/>
                      <a:pt x="56" y="22"/>
                    </a:cubicBezTo>
                    <a:cubicBezTo>
                      <a:pt x="25" y="22"/>
                      <a:pt x="0" y="44"/>
                      <a:pt x="0" y="72"/>
                    </a:cubicBezTo>
                    <a:cubicBezTo>
                      <a:pt x="0" y="97"/>
                      <a:pt x="20" y="117"/>
                      <a:pt x="48" y="12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51" y="144"/>
                      <a:pt x="74" y="159"/>
                      <a:pt x="101" y="159"/>
                    </a:cubicBezTo>
                    <a:cubicBezTo>
                      <a:pt x="112" y="159"/>
                      <a:pt x="121" y="158"/>
                      <a:pt x="130" y="152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38" y="169"/>
                      <a:pt x="156" y="177"/>
                      <a:pt x="177" y="177"/>
                    </a:cubicBezTo>
                    <a:cubicBezTo>
                      <a:pt x="201" y="177"/>
                      <a:pt x="221" y="165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30" y="146"/>
                      <a:pt x="231" y="146"/>
                      <a:pt x="235" y="146"/>
                    </a:cubicBezTo>
                    <a:cubicBezTo>
                      <a:pt x="249" y="146"/>
                      <a:pt x="262" y="141"/>
                      <a:pt x="272" y="133"/>
                    </a:cubicBezTo>
                    <a:cubicBezTo>
                      <a:pt x="282" y="124"/>
                      <a:pt x="288" y="112"/>
                      <a:pt x="288" y="100"/>
                    </a:cubicBezTo>
                    <a:cubicBezTo>
                      <a:pt x="288" y="77"/>
                      <a:pt x="270" y="58"/>
                      <a:pt x="244" y="55"/>
                    </a:cubicBezTo>
                    <a:close/>
                    <a:moveTo>
                      <a:pt x="282" y="100"/>
                    </a:moveTo>
                    <a:cubicBezTo>
                      <a:pt x="282" y="111"/>
                      <a:pt x="277" y="121"/>
                      <a:pt x="269" y="128"/>
                    </a:cubicBezTo>
                    <a:cubicBezTo>
                      <a:pt x="260" y="136"/>
                      <a:pt x="248" y="141"/>
                      <a:pt x="235" y="141"/>
                    </a:cubicBezTo>
                    <a:cubicBezTo>
                      <a:pt x="232" y="141"/>
                      <a:pt x="229" y="140"/>
                      <a:pt x="226" y="140"/>
                    </a:cubicBezTo>
                    <a:cubicBezTo>
                      <a:pt x="223" y="139"/>
                      <a:pt x="223" y="139"/>
                      <a:pt x="223" y="139"/>
                    </a:cubicBezTo>
                    <a:cubicBezTo>
                      <a:pt x="223" y="142"/>
                      <a:pt x="223" y="142"/>
                      <a:pt x="223" y="142"/>
                    </a:cubicBezTo>
                    <a:cubicBezTo>
                      <a:pt x="217" y="159"/>
                      <a:pt x="198" y="172"/>
                      <a:pt x="177" y="172"/>
                    </a:cubicBezTo>
                    <a:cubicBezTo>
                      <a:pt x="158" y="172"/>
                      <a:pt x="141" y="162"/>
                      <a:pt x="133" y="147"/>
                    </a:cubicBezTo>
                    <a:cubicBezTo>
                      <a:pt x="132" y="145"/>
                      <a:pt x="132" y="145"/>
                      <a:pt x="132" y="145"/>
                    </a:cubicBezTo>
                    <a:cubicBezTo>
                      <a:pt x="129" y="146"/>
                      <a:pt x="129" y="146"/>
                      <a:pt x="129" y="146"/>
                    </a:cubicBezTo>
                    <a:cubicBezTo>
                      <a:pt x="121" y="151"/>
                      <a:pt x="111" y="154"/>
                      <a:pt x="101" y="154"/>
                    </a:cubicBezTo>
                    <a:cubicBezTo>
                      <a:pt x="76" y="154"/>
                      <a:pt x="56" y="138"/>
                      <a:pt x="53" y="117"/>
                    </a:cubicBezTo>
                    <a:cubicBezTo>
                      <a:pt x="53" y="115"/>
                      <a:pt x="53" y="115"/>
                      <a:pt x="53" y="115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25" y="113"/>
                      <a:pt x="6" y="94"/>
                      <a:pt x="6" y="72"/>
                    </a:cubicBezTo>
                    <a:cubicBezTo>
                      <a:pt x="6" y="47"/>
                      <a:pt x="28" y="28"/>
                      <a:pt x="56" y="28"/>
                    </a:cubicBezTo>
                    <a:cubicBezTo>
                      <a:pt x="62" y="28"/>
                      <a:pt x="68" y="29"/>
                      <a:pt x="74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85" y="15"/>
                      <a:pt x="102" y="5"/>
                      <a:pt x="121" y="5"/>
                    </a:cubicBezTo>
                    <a:cubicBezTo>
                      <a:pt x="139" y="5"/>
                      <a:pt x="156" y="15"/>
                      <a:pt x="164" y="29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75" y="26"/>
                      <a:pt x="183" y="24"/>
                      <a:pt x="192" y="24"/>
                    </a:cubicBezTo>
                    <a:cubicBezTo>
                      <a:pt x="215" y="24"/>
                      <a:pt x="235" y="38"/>
                      <a:pt x="239" y="58"/>
                    </a:cubicBezTo>
                    <a:cubicBezTo>
                      <a:pt x="240" y="59"/>
                      <a:pt x="240" y="59"/>
                      <a:pt x="240" y="59"/>
                    </a:cubicBezTo>
                    <a:cubicBezTo>
                      <a:pt x="242" y="60"/>
                      <a:pt x="242" y="60"/>
                      <a:pt x="242" y="60"/>
                    </a:cubicBezTo>
                    <a:cubicBezTo>
                      <a:pt x="265" y="62"/>
                      <a:pt x="282" y="80"/>
                      <a:pt x="282" y="10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092" name="Freeform 23"/>
              <p:cNvSpPr>
                <a:spLocks noEditPoints="1"/>
              </p:cNvSpPr>
              <p:nvPr/>
            </p:nvSpPr>
            <p:spPr bwMode="auto">
              <a:xfrm>
                <a:off x="418" y="1935"/>
                <a:ext cx="666" cy="406"/>
              </a:xfrm>
              <a:custGeom>
                <a:avLst/>
                <a:gdLst>
                  <a:gd name="T0" fmla="*/ 3146 w 282"/>
                  <a:gd name="T1" fmla="*/ 708 h 172"/>
                  <a:gd name="T2" fmla="*/ 2487 w 282"/>
                  <a:gd name="T3" fmla="*/ 250 h 172"/>
                  <a:gd name="T4" fmla="*/ 2147 w 282"/>
                  <a:gd name="T5" fmla="*/ 328 h 172"/>
                  <a:gd name="T6" fmla="*/ 1556 w 282"/>
                  <a:gd name="T7" fmla="*/ 0 h 172"/>
                  <a:gd name="T8" fmla="*/ 947 w 282"/>
                  <a:gd name="T9" fmla="*/ 328 h 172"/>
                  <a:gd name="T10" fmla="*/ 697 w 282"/>
                  <a:gd name="T11" fmla="*/ 290 h 172"/>
                  <a:gd name="T12" fmla="*/ 0 w 282"/>
                  <a:gd name="T13" fmla="*/ 909 h 172"/>
                  <a:gd name="T14" fmla="*/ 631 w 282"/>
                  <a:gd name="T15" fmla="*/ 1511 h 172"/>
                  <a:gd name="T16" fmla="*/ 1289 w 282"/>
                  <a:gd name="T17" fmla="*/ 2028 h 172"/>
                  <a:gd name="T18" fmla="*/ 1684 w 282"/>
                  <a:gd name="T19" fmla="*/ 1905 h 172"/>
                  <a:gd name="T20" fmla="*/ 2293 w 282"/>
                  <a:gd name="T21" fmla="*/ 2261 h 172"/>
                  <a:gd name="T22" fmla="*/ 2924 w 282"/>
                  <a:gd name="T23" fmla="*/ 1827 h 172"/>
                  <a:gd name="T24" fmla="*/ 3056 w 282"/>
                  <a:gd name="T25" fmla="*/ 1839 h 172"/>
                  <a:gd name="T26" fmla="*/ 3715 w 282"/>
                  <a:gd name="T27" fmla="*/ 1277 h 172"/>
                  <a:gd name="T28" fmla="*/ 3146 w 282"/>
                  <a:gd name="T29" fmla="*/ 708 h 172"/>
                  <a:gd name="T30" fmla="*/ 1974 w 282"/>
                  <a:gd name="T31" fmla="*/ 1180 h 172"/>
                  <a:gd name="T32" fmla="*/ 1974 w 282"/>
                  <a:gd name="T33" fmla="*/ 1180 h 172"/>
                  <a:gd name="T34" fmla="*/ 1974 w 282"/>
                  <a:gd name="T35" fmla="*/ 1180 h 172"/>
                  <a:gd name="T36" fmla="*/ 1974 w 282"/>
                  <a:gd name="T37" fmla="*/ 1180 h 17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2"/>
                  <a:gd name="T58" fmla="*/ 0 h 172"/>
                  <a:gd name="T59" fmla="*/ 282 w 282"/>
                  <a:gd name="T60" fmla="*/ 172 h 17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2" h="172">
                    <a:moveTo>
                      <a:pt x="239" y="54"/>
                    </a:moveTo>
                    <a:cubicBezTo>
                      <a:pt x="234" y="34"/>
                      <a:pt x="214" y="19"/>
                      <a:pt x="189" y="19"/>
                    </a:cubicBezTo>
                    <a:cubicBezTo>
                      <a:pt x="180" y="19"/>
                      <a:pt x="171" y="21"/>
                      <a:pt x="163" y="25"/>
                    </a:cubicBezTo>
                    <a:cubicBezTo>
                      <a:pt x="155" y="10"/>
                      <a:pt x="138" y="0"/>
                      <a:pt x="118" y="0"/>
                    </a:cubicBezTo>
                    <a:cubicBezTo>
                      <a:pt x="97" y="0"/>
                      <a:pt x="80" y="10"/>
                      <a:pt x="72" y="25"/>
                    </a:cubicBezTo>
                    <a:cubicBezTo>
                      <a:pt x="66" y="23"/>
                      <a:pt x="60" y="22"/>
                      <a:pt x="53" y="22"/>
                    </a:cubicBezTo>
                    <a:cubicBezTo>
                      <a:pt x="24" y="22"/>
                      <a:pt x="0" y="43"/>
                      <a:pt x="0" y="69"/>
                    </a:cubicBezTo>
                    <a:cubicBezTo>
                      <a:pt x="0" y="92"/>
                      <a:pt x="21" y="112"/>
                      <a:pt x="48" y="115"/>
                    </a:cubicBezTo>
                    <a:cubicBezTo>
                      <a:pt x="50" y="137"/>
                      <a:pt x="72" y="154"/>
                      <a:pt x="98" y="154"/>
                    </a:cubicBezTo>
                    <a:cubicBezTo>
                      <a:pt x="109" y="154"/>
                      <a:pt x="119" y="151"/>
                      <a:pt x="128" y="145"/>
                    </a:cubicBezTo>
                    <a:cubicBezTo>
                      <a:pt x="135" y="161"/>
                      <a:pt x="153" y="172"/>
                      <a:pt x="174" y="172"/>
                    </a:cubicBezTo>
                    <a:cubicBezTo>
                      <a:pt x="197" y="172"/>
                      <a:pt x="217" y="158"/>
                      <a:pt x="222" y="139"/>
                    </a:cubicBezTo>
                    <a:cubicBezTo>
                      <a:pt x="225" y="140"/>
                      <a:pt x="229" y="140"/>
                      <a:pt x="232" y="140"/>
                    </a:cubicBezTo>
                    <a:cubicBezTo>
                      <a:pt x="260" y="140"/>
                      <a:pt x="282" y="121"/>
                      <a:pt x="282" y="97"/>
                    </a:cubicBezTo>
                    <a:cubicBezTo>
                      <a:pt x="282" y="75"/>
                      <a:pt x="263" y="57"/>
                      <a:pt x="239" y="54"/>
                    </a:cubicBezTo>
                    <a:close/>
                    <a:moveTo>
                      <a:pt x="150" y="90"/>
                    </a:move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sp>
          <p:nvSpPr>
            <p:cNvPr id="2089" name="Text Box 24"/>
            <p:cNvSpPr txBox="1">
              <a:spLocks noChangeArrowheads="1"/>
            </p:cNvSpPr>
            <p:nvPr/>
          </p:nvSpPr>
          <p:spPr bwMode="auto">
            <a:xfrm>
              <a:off x="3958" y="1780"/>
              <a:ext cx="360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900" b="1"/>
                <a:t>SAN</a:t>
              </a: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6547247" y="1925242"/>
            <a:ext cx="628650" cy="525065"/>
            <a:chOff x="3869" y="1645"/>
            <a:chExt cx="528" cy="441"/>
          </a:xfrm>
        </p:grpSpPr>
        <p:grpSp>
          <p:nvGrpSpPr>
            <p:cNvPr id="8" name="Group 26"/>
            <p:cNvGrpSpPr>
              <a:grpSpLocks noChangeAspect="1"/>
            </p:cNvGrpSpPr>
            <p:nvPr/>
          </p:nvGrpSpPr>
          <p:grpSpPr bwMode="auto">
            <a:xfrm>
              <a:off x="3869" y="1645"/>
              <a:ext cx="528" cy="441"/>
              <a:chOff x="411" y="1928"/>
              <a:chExt cx="680" cy="418"/>
            </a:xfrm>
          </p:grpSpPr>
          <p:sp>
            <p:nvSpPr>
              <p:cNvPr id="2085" name="AutoShape 27"/>
              <p:cNvSpPr>
                <a:spLocks noChangeAspect="1" noChangeArrowheads="1" noTextEdit="1"/>
              </p:cNvSpPr>
              <p:nvPr/>
            </p:nvSpPr>
            <p:spPr bwMode="auto">
              <a:xfrm>
                <a:off x="411" y="1928"/>
                <a:ext cx="680" cy="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086" name="Freeform 28"/>
              <p:cNvSpPr>
                <a:spLocks noEditPoints="1"/>
              </p:cNvSpPr>
              <p:nvPr/>
            </p:nvSpPr>
            <p:spPr bwMode="auto">
              <a:xfrm>
                <a:off x="411" y="1928"/>
                <a:ext cx="680" cy="418"/>
              </a:xfrm>
              <a:custGeom>
                <a:avLst/>
                <a:gdLst>
                  <a:gd name="T0" fmla="*/ 3211 w 288"/>
                  <a:gd name="T1" fmla="*/ 725 h 177"/>
                  <a:gd name="T2" fmla="*/ 2526 w 288"/>
                  <a:gd name="T3" fmla="*/ 250 h 177"/>
                  <a:gd name="T4" fmla="*/ 2196 w 288"/>
                  <a:gd name="T5" fmla="*/ 319 h 177"/>
                  <a:gd name="T6" fmla="*/ 2196 w 288"/>
                  <a:gd name="T7" fmla="*/ 319 h 177"/>
                  <a:gd name="T8" fmla="*/ 1594 w 288"/>
                  <a:gd name="T9" fmla="*/ 0 h 177"/>
                  <a:gd name="T10" fmla="*/ 975 w 288"/>
                  <a:gd name="T11" fmla="*/ 328 h 177"/>
                  <a:gd name="T12" fmla="*/ 975 w 288"/>
                  <a:gd name="T13" fmla="*/ 328 h 177"/>
                  <a:gd name="T14" fmla="*/ 737 w 288"/>
                  <a:gd name="T15" fmla="*/ 290 h 177"/>
                  <a:gd name="T16" fmla="*/ 0 w 288"/>
                  <a:gd name="T17" fmla="*/ 947 h 177"/>
                  <a:gd name="T18" fmla="*/ 630 w 288"/>
                  <a:gd name="T19" fmla="*/ 1578 h 177"/>
                  <a:gd name="T20" fmla="*/ 630 w 288"/>
                  <a:gd name="T21" fmla="*/ 1578 h 177"/>
                  <a:gd name="T22" fmla="*/ 1327 w 288"/>
                  <a:gd name="T23" fmla="*/ 2092 h 177"/>
                  <a:gd name="T24" fmla="*/ 1712 w 288"/>
                  <a:gd name="T25" fmla="*/ 2003 h 177"/>
                  <a:gd name="T26" fmla="*/ 1712 w 288"/>
                  <a:gd name="T27" fmla="*/ 2003 h 177"/>
                  <a:gd name="T28" fmla="*/ 2330 w 288"/>
                  <a:gd name="T29" fmla="*/ 2331 h 177"/>
                  <a:gd name="T30" fmla="*/ 2989 w 288"/>
                  <a:gd name="T31" fmla="*/ 1908 h 177"/>
                  <a:gd name="T32" fmla="*/ 2989 w 288"/>
                  <a:gd name="T33" fmla="*/ 1908 h 177"/>
                  <a:gd name="T34" fmla="*/ 3093 w 288"/>
                  <a:gd name="T35" fmla="*/ 1925 h 177"/>
                  <a:gd name="T36" fmla="*/ 3579 w 288"/>
                  <a:gd name="T37" fmla="*/ 1752 h 177"/>
                  <a:gd name="T38" fmla="*/ 3792 w 288"/>
                  <a:gd name="T39" fmla="*/ 1315 h 177"/>
                  <a:gd name="T40" fmla="*/ 3211 w 288"/>
                  <a:gd name="T41" fmla="*/ 725 h 177"/>
                  <a:gd name="T42" fmla="*/ 3712 w 288"/>
                  <a:gd name="T43" fmla="*/ 1315 h 177"/>
                  <a:gd name="T44" fmla="*/ 3539 w 288"/>
                  <a:gd name="T45" fmla="*/ 1684 h 177"/>
                  <a:gd name="T46" fmla="*/ 3093 w 288"/>
                  <a:gd name="T47" fmla="*/ 1856 h 177"/>
                  <a:gd name="T48" fmla="*/ 2977 w 288"/>
                  <a:gd name="T49" fmla="*/ 1847 h 177"/>
                  <a:gd name="T50" fmla="*/ 2937 w 288"/>
                  <a:gd name="T51" fmla="*/ 1830 h 177"/>
                  <a:gd name="T52" fmla="*/ 2937 w 288"/>
                  <a:gd name="T53" fmla="*/ 1868 h 177"/>
                  <a:gd name="T54" fmla="*/ 2330 w 288"/>
                  <a:gd name="T55" fmla="*/ 2265 h 177"/>
                  <a:gd name="T56" fmla="*/ 1750 w 288"/>
                  <a:gd name="T57" fmla="*/ 1934 h 177"/>
                  <a:gd name="T58" fmla="*/ 1740 w 288"/>
                  <a:gd name="T59" fmla="*/ 1908 h 177"/>
                  <a:gd name="T60" fmla="*/ 1700 w 288"/>
                  <a:gd name="T61" fmla="*/ 1925 h 177"/>
                  <a:gd name="T62" fmla="*/ 1327 w 288"/>
                  <a:gd name="T63" fmla="*/ 2031 h 177"/>
                  <a:gd name="T64" fmla="*/ 697 w 288"/>
                  <a:gd name="T65" fmla="*/ 1540 h 177"/>
                  <a:gd name="T66" fmla="*/ 697 w 288"/>
                  <a:gd name="T67" fmla="*/ 1516 h 177"/>
                  <a:gd name="T68" fmla="*/ 668 w 288"/>
                  <a:gd name="T69" fmla="*/ 1516 h 177"/>
                  <a:gd name="T70" fmla="*/ 78 w 288"/>
                  <a:gd name="T71" fmla="*/ 947 h 177"/>
                  <a:gd name="T72" fmla="*/ 737 w 288"/>
                  <a:gd name="T73" fmla="*/ 368 h 177"/>
                  <a:gd name="T74" fmla="*/ 975 w 288"/>
                  <a:gd name="T75" fmla="*/ 406 h 177"/>
                  <a:gd name="T76" fmla="*/ 999 w 288"/>
                  <a:gd name="T77" fmla="*/ 406 h 177"/>
                  <a:gd name="T78" fmla="*/ 1015 w 288"/>
                  <a:gd name="T79" fmla="*/ 380 h 177"/>
                  <a:gd name="T80" fmla="*/ 1594 w 288"/>
                  <a:gd name="T81" fmla="*/ 66 h 177"/>
                  <a:gd name="T82" fmla="*/ 2158 w 288"/>
                  <a:gd name="T83" fmla="*/ 380 h 177"/>
                  <a:gd name="T84" fmla="*/ 2175 w 288"/>
                  <a:gd name="T85" fmla="*/ 406 h 177"/>
                  <a:gd name="T86" fmla="*/ 2196 w 288"/>
                  <a:gd name="T87" fmla="*/ 397 h 177"/>
                  <a:gd name="T88" fmla="*/ 2526 w 288"/>
                  <a:gd name="T89" fmla="*/ 319 h 177"/>
                  <a:gd name="T90" fmla="*/ 3145 w 288"/>
                  <a:gd name="T91" fmla="*/ 765 h 177"/>
                  <a:gd name="T92" fmla="*/ 3162 w 288"/>
                  <a:gd name="T93" fmla="*/ 775 h 177"/>
                  <a:gd name="T94" fmla="*/ 3183 w 288"/>
                  <a:gd name="T95" fmla="*/ 791 h 177"/>
                  <a:gd name="T96" fmla="*/ 3712 w 288"/>
                  <a:gd name="T97" fmla="*/ 1315 h 1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88"/>
                  <a:gd name="T148" fmla="*/ 0 h 177"/>
                  <a:gd name="T149" fmla="*/ 288 w 288"/>
                  <a:gd name="T150" fmla="*/ 177 h 17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88" h="177">
                    <a:moveTo>
                      <a:pt x="244" y="55"/>
                    </a:moveTo>
                    <a:cubicBezTo>
                      <a:pt x="239" y="33"/>
                      <a:pt x="218" y="19"/>
                      <a:pt x="192" y="19"/>
                    </a:cubicBezTo>
                    <a:cubicBezTo>
                      <a:pt x="183" y="19"/>
                      <a:pt x="175" y="20"/>
                      <a:pt x="167" y="24"/>
                    </a:cubicBezTo>
                    <a:cubicBezTo>
                      <a:pt x="167" y="24"/>
                      <a:pt x="167" y="24"/>
                      <a:pt x="167" y="24"/>
                    </a:cubicBezTo>
                    <a:cubicBezTo>
                      <a:pt x="158" y="8"/>
                      <a:pt x="141" y="0"/>
                      <a:pt x="121" y="0"/>
                    </a:cubicBezTo>
                    <a:cubicBezTo>
                      <a:pt x="100" y="0"/>
                      <a:pt x="82" y="8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68" y="23"/>
                      <a:pt x="63" y="22"/>
                      <a:pt x="56" y="22"/>
                    </a:cubicBezTo>
                    <a:cubicBezTo>
                      <a:pt x="25" y="22"/>
                      <a:pt x="0" y="44"/>
                      <a:pt x="0" y="72"/>
                    </a:cubicBezTo>
                    <a:cubicBezTo>
                      <a:pt x="0" y="97"/>
                      <a:pt x="20" y="117"/>
                      <a:pt x="48" y="12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51" y="144"/>
                      <a:pt x="74" y="159"/>
                      <a:pt x="101" y="159"/>
                    </a:cubicBezTo>
                    <a:cubicBezTo>
                      <a:pt x="112" y="159"/>
                      <a:pt x="121" y="158"/>
                      <a:pt x="130" y="152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38" y="169"/>
                      <a:pt x="156" y="177"/>
                      <a:pt x="177" y="177"/>
                    </a:cubicBezTo>
                    <a:cubicBezTo>
                      <a:pt x="201" y="177"/>
                      <a:pt x="221" y="165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30" y="146"/>
                      <a:pt x="231" y="146"/>
                      <a:pt x="235" y="146"/>
                    </a:cubicBezTo>
                    <a:cubicBezTo>
                      <a:pt x="249" y="146"/>
                      <a:pt x="262" y="141"/>
                      <a:pt x="272" y="133"/>
                    </a:cubicBezTo>
                    <a:cubicBezTo>
                      <a:pt x="282" y="124"/>
                      <a:pt x="288" y="112"/>
                      <a:pt x="288" y="100"/>
                    </a:cubicBezTo>
                    <a:cubicBezTo>
                      <a:pt x="288" y="77"/>
                      <a:pt x="270" y="58"/>
                      <a:pt x="244" y="55"/>
                    </a:cubicBezTo>
                    <a:close/>
                    <a:moveTo>
                      <a:pt x="282" y="100"/>
                    </a:moveTo>
                    <a:cubicBezTo>
                      <a:pt x="282" y="111"/>
                      <a:pt x="277" y="121"/>
                      <a:pt x="269" y="128"/>
                    </a:cubicBezTo>
                    <a:cubicBezTo>
                      <a:pt x="260" y="136"/>
                      <a:pt x="248" y="141"/>
                      <a:pt x="235" y="141"/>
                    </a:cubicBezTo>
                    <a:cubicBezTo>
                      <a:pt x="232" y="141"/>
                      <a:pt x="229" y="140"/>
                      <a:pt x="226" y="140"/>
                    </a:cubicBezTo>
                    <a:cubicBezTo>
                      <a:pt x="223" y="139"/>
                      <a:pt x="223" y="139"/>
                      <a:pt x="223" y="139"/>
                    </a:cubicBezTo>
                    <a:cubicBezTo>
                      <a:pt x="223" y="142"/>
                      <a:pt x="223" y="142"/>
                      <a:pt x="223" y="142"/>
                    </a:cubicBezTo>
                    <a:cubicBezTo>
                      <a:pt x="217" y="159"/>
                      <a:pt x="198" y="172"/>
                      <a:pt x="177" y="172"/>
                    </a:cubicBezTo>
                    <a:cubicBezTo>
                      <a:pt x="158" y="172"/>
                      <a:pt x="141" y="162"/>
                      <a:pt x="133" y="147"/>
                    </a:cubicBezTo>
                    <a:cubicBezTo>
                      <a:pt x="132" y="145"/>
                      <a:pt x="132" y="145"/>
                      <a:pt x="132" y="145"/>
                    </a:cubicBezTo>
                    <a:cubicBezTo>
                      <a:pt x="129" y="146"/>
                      <a:pt x="129" y="146"/>
                      <a:pt x="129" y="146"/>
                    </a:cubicBezTo>
                    <a:cubicBezTo>
                      <a:pt x="121" y="151"/>
                      <a:pt x="111" y="154"/>
                      <a:pt x="101" y="154"/>
                    </a:cubicBezTo>
                    <a:cubicBezTo>
                      <a:pt x="76" y="154"/>
                      <a:pt x="56" y="138"/>
                      <a:pt x="53" y="117"/>
                    </a:cubicBezTo>
                    <a:cubicBezTo>
                      <a:pt x="53" y="115"/>
                      <a:pt x="53" y="115"/>
                      <a:pt x="53" y="115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25" y="113"/>
                      <a:pt x="6" y="94"/>
                      <a:pt x="6" y="72"/>
                    </a:cubicBezTo>
                    <a:cubicBezTo>
                      <a:pt x="6" y="47"/>
                      <a:pt x="28" y="28"/>
                      <a:pt x="56" y="28"/>
                    </a:cubicBezTo>
                    <a:cubicBezTo>
                      <a:pt x="62" y="28"/>
                      <a:pt x="68" y="29"/>
                      <a:pt x="74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85" y="15"/>
                      <a:pt x="102" y="5"/>
                      <a:pt x="121" y="5"/>
                    </a:cubicBezTo>
                    <a:cubicBezTo>
                      <a:pt x="139" y="5"/>
                      <a:pt x="156" y="15"/>
                      <a:pt x="164" y="29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75" y="26"/>
                      <a:pt x="183" y="24"/>
                      <a:pt x="192" y="24"/>
                    </a:cubicBezTo>
                    <a:cubicBezTo>
                      <a:pt x="215" y="24"/>
                      <a:pt x="235" y="38"/>
                      <a:pt x="239" y="58"/>
                    </a:cubicBezTo>
                    <a:cubicBezTo>
                      <a:pt x="240" y="59"/>
                      <a:pt x="240" y="59"/>
                      <a:pt x="240" y="59"/>
                    </a:cubicBezTo>
                    <a:cubicBezTo>
                      <a:pt x="242" y="60"/>
                      <a:pt x="242" y="60"/>
                      <a:pt x="242" y="60"/>
                    </a:cubicBezTo>
                    <a:cubicBezTo>
                      <a:pt x="265" y="62"/>
                      <a:pt x="282" y="80"/>
                      <a:pt x="282" y="10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087" name="Freeform 29"/>
              <p:cNvSpPr>
                <a:spLocks noEditPoints="1"/>
              </p:cNvSpPr>
              <p:nvPr/>
            </p:nvSpPr>
            <p:spPr bwMode="auto">
              <a:xfrm>
                <a:off x="418" y="1935"/>
                <a:ext cx="666" cy="406"/>
              </a:xfrm>
              <a:custGeom>
                <a:avLst/>
                <a:gdLst>
                  <a:gd name="T0" fmla="*/ 3146 w 282"/>
                  <a:gd name="T1" fmla="*/ 708 h 172"/>
                  <a:gd name="T2" fmla="*/ 2487 w 282"/>
                  <a:gd name="T3" fmla="*/ 250 h 172"/>
                  <a:gd name="T4" fmla="*/ 2147 w 282"/>
                  <a:gd name="T5" fmla="*/ 328 h 172"/>
                  <a:gd name="T6" fmla="*/ 1556 w 282"/>
                  <a:gd name="T7" fmla="*/ 0 h 172"/>
                  <a:gd name="T8" fmla="*/ 947 w 282"/>
                  <a:gd name="T9" fmla="*/ 328 h 172"/>
                  <a:gd name="T10" fmla="*/ 697 w 282"/>
                  <a:gd name="T11" fmla="*/ 290 h 172"/>
                  <a:gd name="T12" fmla="*/ 0 w 282"/>
                  <a:gd name="T13" fmla="*/ 909 h 172"/>
                  <a:gd name="T14" fmla="*/ 631 w 282"/>
                  <a:gd name="T15" fmla="*/ 1511 h 172"/>
                  <a:gd name="T16" fmla="*/ 1289 w 282"/>
                  <a:gd name="T17" fmla="*/ 2028 h 172"/>
                  <a:gd name="T18" fmla="*/ 1684 w 282"/>
                  <a:gd name="T19" fmla="*/ 1905 h 172"/>
                  <a:gd name="T20" fmla="*/ 2293 w 282"/>
                  <a:gd name="T21" fmla="*/ 2261 h 172"/>
                  <a:gd name="T22" fmla="*/ 2924 w 282"/>
                  <a:gd name="T23" fmla="*/ 1827 h 172"/>
                  <a:gd name="T24" fmla="*/ 3056 w 282"/>
                  <a:gd name="T25" fmla="*/ 1839 h 172"/>
                  <a:gd name="T26" fmla="*/ 3715 w 282"/>
                  <a:gd name="T27" fmla="*/ 1277 h 172"/>
                  <a:gd name="T28" fmla="*/ 3146 w 282"/>
                  <a:gd name="T29" fmla="*/ 708 h 172"/>
                  <a:gd name="T30" fmla="*/ 1974 w 282"/>
                  <a:gd name="T31" fmla="*/ 1180 h 172"/>
                  <a:gd name="T32" fmla="*/ 1974 w 282"/>
                  <a:gd name="T33" fmla="*/ 1180 h 172"/>
                  <a:gd name="T34" fmla="*/ 1974 w 282"/>
                  <a:gd name="T35" fmla="*/ 1180 h 172"/>
                  <a:gd name="T36" fmla="*/ 1974 w 282"/>
                  <a:gd name="T37" fmla="*/ 1180 h 17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2"/>
                  <a:gd name="T58" fmla="*/ 0 h 172"/>
                  <a:gd name="T59" fmla="*/ 282 w 282"/>
                  <a:gd name="T60" fmla="*/ 172 h 17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2" h="172">
                    <a:moveTo>
                      <a:pt x="239" y="54"/>
                    </a:moveTo>
                    <a:cubicBezTo>
                      <a:pt x="234" y="34"/>
                      <a:pt x="214" y="19"/>
                      <a:pt x="189" y="19"/>
                    </a:cubicBezTo>
                    <a:cubicBezTo>
                      <a:pt x="180" y="19"/>
                      <a:pt x="171" y="21"/>
                      <a:pt x="163" y="25"/>
                    </a:cubicBezTo>
                    <a:cubicBezTo>
                      <a:pt x="155" y="10"/>
                      <a:pt x="138" y="0"/>
                      <a:pt x="118" y="0"/>
                    </a:cubicBezTo>
                    <a:cubicBezTo>
                      <a:pt x="97" y="0"/>
                      <a:pt x="80" y="10"/>
                      <a:pt x="72" y="25"/>
                    </a:cubicBezTo>
                    <a:cubicBezTo>
                      <a:pt x="66" y="23"/>
                      <a:pt x="60" y="22"/>
                      <a:pt x="53" y="22"/>
                    </a:cubicBezTo>
                    <a:cubicBezTo>
                      <a:pt x="24" y="22"/>
                      <a:pt x="0" y="43"/>
                      <a:pt x="0" y="69"/>
                    </a:cubicBezTo>
                    <a:cubicBezTo>
                      <a:pt x="0" y="92"/>
                      <a:pt x="21" y="112"/>
                      <a:pt x="48" y="115"/>
                    </a:cubicBezTo>
                    <a:cubicBezTo>
                      <a:pt x="50" y="137"/>
                      <a:pt x="72" y="154"/>
                      <a:pt x="98" y="154"/>
                    </a:cubicBezTo>
                    <a:cubicBezTo>
                      <a:pt x="109" y="154"/>
                      <a:pt x="119" y="151"/>
                      <a:pt x="128" y="145"/>
                    </a:cubicBezTo>
                    <a:cubicBezTo>
                      <a:pt x="135" y="161"/>
                      <a:pt x="153" y="172"/>
                      <a:pt x="174" y="172"/>
                    </a:cubicBezTo>
                    <a:cubicBezTo>
                      <a:pt x="197" y="172"/>
                      <a:pt x="217" y="158"/>
                      <a:pt x="222" y="139"/>
                    </a:cubicBezTo>
                    <a:cubicBezTo>
                      <a:pt x="225" y="140"/>
                      <a:pt x="229" y="140"/>
                      <a:pt x="232" y="140"/>
                    </a:cubicBezTo>
                    <a:cubicBezTo>
                      <a:pt x="260" y="140"/>
                      <a:pt x="282" y="121"/>
                      <a:pt x="282" y="97"/>
                    </a:cubicBezTo>
                    <a:cubicBezTo>
                      <a:pt x="282" y="75"/>
                      <a:pt x="263" y="57"/>
                      <a:pt x="239" y="54"/>
                    </a:cubicBezTo>
                    <a:close/>
                    <a:moveTo>
                      <a:pt x="150" y="90"/>
                    </a:move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sp>
          <p:nvSpPr>
            <p:cNvPr id="2084" name="Text Box 30"/>
            <p:cNvSpPr txBox="1">
              <a:spLocks noChangeArrowheads="1"/>
            </p:cNvSpPr>
            <p:nvPr/>
          </p:nvSpPr>
          <p:spPr bwMode="auto">
            <a:xfrm>
              <a:off x="3958" y="1780"/>
              <a:ext cx="354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900" b="1"/>
                <a:t>LAN</a:t>
              </a:r>
            </a:p>
          </p:txBody>
        </p:sp>
      </p:grpSp>
      <p:sp>
        <p:nvSpPr>
          <p:cNvPr id="2078" name="AutoShape 31"/>
          <p:cNvSpPr>
            <a:spLocks noChangeArrowheads="1"/>
          </p:cNvSpPr>
          <p:nvPr/>
        </p:nvSpPr>
        <p:spPr bwMode="auto">
          <a:xfrm>
            <a:off x="6496050" y="2707481"/>
            <a:ext cx="785813" cy="33932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file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6734175" y="2994423"/>
            <a:ext cx="340519" cy="296465"/>
            <a:chOff x="4162" y="1511"/>
            <a:chExt cx="286" cy="249"/>
          </a:xfrm>
        </p:grpSpPr>
        <p:graphicFrame>
          <p:nvGraphicFramePr>
            <p:cNvPr id="2059" name="Object 11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6" name="Visio" r:id="rId17" imgW="282926" imgH="320424" progId="Visio.Drawing.11">
                    <p:embed/>
                  </p:oleObj>
                </mc:Choice>
                <mc:Fallback>
                  <p:oleObj name="Visio" r:id="rId1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0" name="Object 12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7" name="Visio" r:id="rId18" imgW="282926" imgH="320424" progId="Visio.Drawing.11">
                    <p:embed/>
                  </p:oleObj>
                </mc:Choice>
                <mc:Fallback>
                  <p:oleObj name="Visio" r:id="rId1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1" name="Object 13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8" name="Visio" r:id="rId19" imgW="282926" imgH="320424" progId="Visio.Drawing.11">
                    <p:embed/>
                  </p:oleObj>
                </mc:Choice>
                <mc:Fallback>
                  <p:oleObj name="Visio" r:id="rId1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7034213" y="2986088"/>
            <a:ext cx="340519" cy="296466"/>
            <a:chOff x="4162" y="1511"/>
            <a:chExt cx="286" cy="249"/>
          </a:xfrm>
        </p:grpSpPr>
        <p:graphicFrame>
          <p:nvGraphicFramePr>
            <p:cNvPr id="2056" name="Object 8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9" name="Visio" r:id="rId20" imgW="282926" imgH="320424" progId="Visio.Drawing.11">
                    <p:embed/>
                  </p:oleObj>
                </mc:Choice>
                <mc:Fallback>
                  <p:oleObj name="Visio" r:id="rId2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" name="Object 9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80" name="Visio" r:id="rId21" imgW="282926" imgH="320424" progId="Visio.Drawing.11">
                    <p:embed/>
                  </p:oleObj>
                </mc:Choice>
                <mc:Fallback>
                  <p:oleObj name="Visio" r:id="rId2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" name="Object 10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81" name="Visio" r:id="rId22" imgW="282926" imgH="320424" progId="Visio.Drawing.11">
                    <p:embed/>
                  </p:oleObj>
                </mc:Choice>
                <mc:Fallback>
                  <p:oleObj name="Visio" r:id="rId2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6444854" y="2980135"/>
            <a:ext cx="340519" cy="296465"/>
            <a:chOff x="4162" y="1511"/>
            <a:chExt cx="286" cy="249"/>
          </a:xfrm>
        </p:grpSpPr>
        <p:graphicFrame>
          <p:nvGraphicFramePr>
            <p:cNvPr id="2053" name="Object 5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82" name="Visio" r:id="rId23" imgW="282926" imgH="320424" progId="Visio.Drawing.11">
                    <p:embed/>
                  </p:oleObj>
                </mc:Choice>
                <mc:Fallback>
                  <p:oleObj name="Visio" r:id="rId2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" name="Object 6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83" name="Visio" r:id="rId24" imgW="282926" imgH="320424" progId="Visio.Drawing.11">
                    <p:embed/>
                  </p:oleObj>
                </mc:Choice>
                <mc:Fallback>
                  <p:oleObj name="Visio" r:id="rId2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5" name="Object 7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84" name="Visio" r:id="rId25" imgW="282926" imgH="320424" progId="Visio.Drawing.11">
                    <p:embed/>
                  </p:oleObj>
                </mc:Choice>
                <mc:Fallback>
                  <p:oleObj name="Visio" r:id="rId2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82" name="Rectangle 44"/>
          <p:cNvSpPr>
            <a:spLocks noChangeArrowheads="1"/>
          </p:cNvSpPr>
          <p:nvPr/>
        </p:nvSpPr>
        <p:spPr bwMode="auto">
          <a:xfrm>
            <a:off x="1260873" y="1191817"/>
            <a:ext cx="3317081" cy="3726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98835" indent="-198835">
              <a:buBlip>
                <a:blip r:embed="rId26"/>
              </a:buBlip>
            </a:pPr>
            <a:r>
              <a:rPr lang="de-DE" sz="1050"/>
              <a:t>Netzwerkbasierter Speicher (NAS)</a:t>
            </a:r>
          </a:p>
          <a:p>
            <a:pPr marL="198835" indent="-198835">
              <a:buBlip>
                <a:blip r:embed="rId26"/>
              </a:buBlip>
            </a:pPr>
            <a:r>
              <a:rPr lang="de-DE" sz="1050"/>
              <a:t>Storage Area Networks (SAN)</a:t>
            </a:r>
          </a:p>
          <a:p>
            <a:pPr marL="198835" indent="-198835">
              <a:buBlip>
                <a:blip r:embed="rId26"/>
              </a:buBlip>
            </a:pPr>
            <a:r>
              <a:rPr lang="de-DE" sz="1050"/>
              <a:t>(+) Gemeinsam nutzbare Speicher-ressourcen</a:t>
            </a:r>
          </a:p>
          <a:p>
            <a:pPr marL="198835" indent="-198835">
              <a:buBlip>
                <a:blip r:embed="rId26"/>
              </a:buBlip>
            </a:pPr>
            <a:r>
              <a:rPr lang="de-DE" sz="1050"/>
              <a:t>(+) Flexible Datenvolumina / Zugriff</a:t>
            </a:r>
          </a:p>
          <a:p>
            <a:pPr marL="198835" indent="-198835">
              <a:buBlip>
                <a:blip r:embed="rId26"/>
              </a:buBlip>
            </a:pPr>
            <a:r>
              <a:rPr lang="de-DE" sz="1050"/>
              <a:t>(+) Einführung von zentralen Sicherungsmethoden</a:t>
            </a:r>
          </a:p>
          <a:p>
            <a:pPr marL="198835" indent="-198835">
              <a:buBlip>
                <a:blip r:embed="rId26"/>
              </a:buBlip>
            </a:pPr>
            <a:r>
              <a:rPr lang="de-DE" sz="1050"/>
              <a:t>Skalierung über mehr Speicher und mehr Applikationsserver</a:t>
            </a:r>
          </a:p>
          <a:p>
            <a:pPr marL="198835" indent="-198835">
              <a:buBlip>
                <a:blip r:embed="rId26"/>
              </a:buBlip>
            </a:pPr>
            <a:r>
              <a:rPr lang="de-DE" sz="1050"/>
              <a:t>(-) Unterschiedliche Verfahren für Replikation und Spiegelung</a:t>
            </a:r>
          </a:p>
          <a:p>
            <a:pPr marL="198835" indent="-198835">
              <a:buBlip>
                <a:blip r:embed="rId26"/>
              </a:buBlip>
            </a:pPr>
            <a:r>
              <a:rPr lang="de-DE" sz="1050"/>
              <a:t>(-) Herstellerspezifika</a:t>
            </a:r>
          </a:p>
          <a:p>
            <a:pPr marL="198835" indent="-198835">
              <a:buBlip>
                <a:blip r:embed="rId26"/>
              </a:buBlip>
            </a:pPr>
            <a:endParaRPr lang="de-DE" sz="1050"/>
          </a:p>
        </p:txBody>
      </p:sp>
    </p:spTree>
    <p:extLst>
      <p:ext uri="{BB962C8B-B14F-4D97-AF65-F5344CB8AC3E}">
        <p14:creationId xmlns:p14="http://schemas.microsoft.com/office/powerpoint/2010/main" val="2852397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1260873" y="194072"/>
            <a:ext cx="4617244" cy="641747"/>
          </a:xfrm>
        </p:spPr>
        <p:txBody>
          <a:bodyPr anchor="b">
            <a:normAutofit fontScale="90000"/>
          </a:bodyPr>
          <a:lstStyle/>
          <a:p>
            <a:r>
              <a:rPr lang="de-DE" smtClean="0"/>
              <a:t>Evolution Speicherservices </a:t>
            </a:r>
            <a:br>
              <a:rPr lang="de-DE" smtClean="0"/>
            </a:br>
            <a:r>
              <a:rPr lang="de-DE" smtClean="0"/>
              <a:t>Unified Storage</a:t>
            </a: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868467" y="1170385"/>
          <a:ext cx="553640" cy="70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88" name="Visio" r:id="rId3" imgW="738333" imgH="941403" progId="Visio.Drawing.11">
                  <p:embed/>
                </p:oleObj>
              </mc:Choice>
              <mc:Fallback>
                <p:oleObj name="Visio" r:id="rId3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467" y="1170385"/>
                        <a:ext cx="553640" cy="70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6" name="AutoShape 4"/>
          <p:cNvSpPr>
            <a:spLocks noChangeArrowheads="1"/>
          </p:cNvSpPr>
          <p:nvPr/>
        </p:nvSpPr>
        <p:spPr bwMode="auto">
          <a:xfrm>
            <a:off x="5713810" y="2670572"/>
            <a:ext cx="965597" cy="40362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Unified Storage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66235" y="3020617"/>
            <a:ext cx="340519" cy="296465"/>
            <a:chOff x="4162" y="1511"/>
            <a:chExt cx="286" cy="249"/>
          </a:xfrm>
        </p:grpSpPr>
        <p:graphicFrame>
          <p:nvGraphicFramePr>
            <p:cNvPr id="3092" name="Object 20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89" name="Visio" r:id="rId5" imgW="282926" imgH="320424" progId="Visio.Drawing.11">
                    <p:embed/>
                  </p:oleObj>
                </mc:Choice>
                <mc:Fallback>
                  <p:oleObj name="Visio" r:id="rId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93" name="Object 21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90" name="Visio" r:id="rId7" imgW="282926" imgH="320424" progId="Visio.Drawing.11">
                    <p:embed/>
                  </p:oleObj>
                </mc:Choice>
                <mc:Fallback>
                  <p:oleObj name="Visio" r:id="rId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94" name="Object 22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91" name="Visio" r:id="rId8" imgW="282926" imgH="320424" progId="Visio.Drawing.11">
                    <p:embed/>
                  </p:oleObj>
                </mc:Choice>
                <mc:Fallback>
                  <p:oleObj name="Visio" r:id="rId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5749529" y="1169194"/>
          <a:ext cx="553640" cy="70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2" name="Visio" r:id="rId9" imgW="738333" imgH="941403" progId="Visio.Drawing.11">
                  <p:embed/>
                </p:oleObj>
              </mc:Choice>
              <mc:Fallback>
                <p:oleObj name="Visio" r:id="rId9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529" y="1169194"/>
                        <a:ext cx="553640" cy="706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366273" y="3012281"/>
            <a:ext cx="340519" cy="296466"/>
            <a:chOff x="4162" y="1511"/>
            <a:chExt cx="286" cy="249"/>
          </a:xfrm>
        </p:grpSpPr>
        <p:graphicFrame>
          <p:nvGraphicFramePr>
            <p:cNvPr id="3089" name="Object 17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93" name="Visio" r:id="rId10" imgW="282926" imgH="320424" progId="Visio.Drawing.11">
                    <p:embed/>
                  </p:oleObj>
                </mc:Choice>
                <mc:Fallback>
                  <p:oleObj name="Visio" r:id="rId1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90" name="Object 18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94" name="Visio" r:id="rId11" imgW="282926" imgH="320424" progId="Visio.Drawing.11">
                    <p:embed/>
                  </p:oleObj>
                </mc:Choice>
                <mc:Fallback>
                  <p:oleObj name="Visio" r:id="rId1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91" name="Object 19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95" name="Visio" r:id="rId12" imgW="282926" imgH="320424" progId="Visio.Drawing.11">
                    <p:embed/>
                  </p:oleObj>
                </mc:Choice>
                <mc:Fallback>
                  <p:oleObj name="Visio" r:id="rId1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6677025" y="1163242"/>
          <a:ext cx="553641" cy="70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6" name="Visio" r:id="rId13" imgW="738333" imgH="941403" progId="Visio.Drawing.11">
                  <p:embed/>
                </p:oleObj>
              </mc:Choice>
              <mc:Fallback>
                <p:oleObj name="Visio" r:id="rId13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025" y="1163242"/>
                        <a:ext cx="553641" cy="70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776913" y="3006329"/>
            <a:ext cx="340519" cy="296465"/>
            <a:chOff x="4162" y="1511"/>
            <a:chExt cx="286" cy="249"/>
          </a:xfrm>
        </p:grpSpPr>
        <p:graphicFrame>
          <p:nvGraphicFramePr>
            <p:cNvPr id="3086" name="Object 14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97" name="Visio" r:id="rId14" imgW="282926" imgH="320424" progId="Visio.Drawing.11">
                    <p:embed/>
                  </p:oleObj>
                </mc:Choice>
                <mc:Fallback>
                  <p:oleObj name="Visio" r:id="rId1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7" name="Object 15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98" name="Visio" r:id="rId15" imgW="282926" imgH="320424" progId="Visio.Drawing.11">
                    <p:embed/>
                  </p:oleObj>
                </mc:Choice>
                <mc:Fallback>
                  <p:oleObj name="Visio" r:id="rId1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8" name="Object 16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99" name="Visio" r:id="rId16" imgW="282926" imgH="320424" progId="Visio.Drawing.11">
                    <p:embed/>
                  </p:oleObj>
                </mc:Choice>
                <mc:Fallback>
                  <p:oleObj name="Visio" r:id="rId1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136356" y="1966913"/>
            <a:ext cx="628650" cy="525066"/>
            <a:chOff x="3869" y="1645"/>
            <a:chExt cx="528" cy="441"/>
          </a:xfrm>
        </p:grpSpPr>
        <p:grpSp>
          <p:nvGrpSpPr>
            <p:cNvPr id="6" name="Group 20"/>
            <p:cNvGrpSpPr>
              <a:grpSpLocks noChangeAspect="1"/>
            </p:cNvGrpSpPr>
            <p:nvPr/>
          </p:nvGrpSpPr>
          <p:grpSpPr bwMode="auto">
            <a:xfrm>
              <a:off x="3869" y="1645"/>
              <a:ext cx="528" cy="441"/>
              <a:chOff x="411" y="1928"/>
              <a:chExt cx="680" cy="418"/>
            </a:xfrm>
          </p:grpSpPr>
          <p:sp>
            <p:nvSpPr>
              <p:cNvPr id="3113" name="AutoShape 21"/>
              <p:cNvSpPr>
                <a:spLocks noChangeAspect="1" noChangeArrowheads="1" noTextEdit="1"/>
              </p:cNvSpPr>
              <p:nvPr/>
            </p:nvSpPr>
            <p:spPr bwMode="auto">
              <a:xfrm>
                <a:off x="411" y="1928"/>
                <a:ext cx="680" cy="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114" name="Freeform 22"/>
              <p:cNvSpPr>
                <a:spLocks noEditPoints="1"/>
              </p:cNvSpPr>
              <p:nvPr/>
            </p:nvSpPr>
            <p:spPr bwMode="auto">
              <a:xfrm>
                <a:off x="411" y="1928"/>
                <a:ext cx="680" cy="418"/>
              </a:xfrm>
              <a:custGeom>
                <a:avLst/>
                <a:gdLst>
                  <a:gd name="T0" fmla="*/ 3211 w 288"/>
                  <a:gd name="T1" fmla="*/ 725 h 177"/>
                  <a:gd name="T2" fmla="*/ 2526 w 288"/>
                  <a:gd name="T3" fmla="*/ 250 h 177"/>
                  <a:gd name="T4" fmla="*/ 2196 w 288"/>
                  <a:gd name="T5" fmla="*/ 319 h 177"/>
                  <a:gd name="T6" fmla="*/ 2196 w 288"/>
                  <a:gd name="T7" fmla="*/ 319 h 177"/>
                  <a:gd name="T8" fmla="*/ 1594 w 288"/>
                  <a:gd name="T9" fmla="*/ 0 h 177"/>
                  <a:gd name="T10" fmla="*/ 975 w 288"/>
                  <a:gd name="T11" fmla="*/ 328 h 177"/>
                  <a:gd name="T12" fmla="*/ 975 w 288"/>
                  <a:gd name="T13" fmla="*/ 328 h 177"/>
                  <a:gd name="T14" fmla="*/ 737 w 288"/>
                  <a:gd name="T15" fmla="*/ 290 h 177"/>
                  <a:gd name="T16" fmla="*/ 0 w 288"/>
                  <a:gd name="T17" fmla="*/ 947 h 177"/>
                  <a:gd name="T18" fmla="*/ 630 w 288"/>
                  <a:gd name="T19" fmla="*/ 1578 h 177"/>
                  <a:gd name="T20" fmla="*/ 630 w 288"/>
                  <a:gd name="T21" fmla="*/ 1578 h 177"/>
                  <a:gd name="T22" fmla="*/ 1327 w 288"/>
                  <a:gd name="T23" fmla="*/ 2092 h 177"/>
                  <a:gd name="T24" fmla="*/ 1712 w 288"/>
                  <a:gd name="T25" fmla="*/ 2003 h 177"/>
                  <a:gd name="T26" fmla="*/ 1712 w 288"/>
                  <a:gd name="T27" fmla="*/ 2003 h 177"/>
                  <a:gd name="T28" fmla="*/ 2330 w 288"/>
                  <a:gd name="T29" fmla="*/ 2331 h 177"/>
                  <a:gd name="T30" fmla="*/ 2989 w 288"/>
                  <a:gd name="T31" fmla="*/ 1908 h 177"/>
                  <a:gd name="T32" fmla="*/ 2989 w 288"/>
                  <a:gd name="T33" fmla="*/ 1908 h 177"/>
                  <a:gd name="T34" fmla="*/ 3093 w 288"/>
                  <a:gd name="T35" fmla="*/ 1925 h 177"/>
                  <a:gd name="T36" fmla="*/ 3579 w 288"/>
                  <a:gd name="T37" fmla="*/ 1752 h 177"/>
                  <a:gd name="T38" fmla="*/ 3792 w 288"/>
                  <a:gd name="T39" fmla="*/ 1315 h 177"/>
                  <a:gd name="T40" fmla="*/ 3211 w 288"/>
                  <a:gd name="T41" fmla="*/ 725 h 177"/>
                  <a:gd name="T42" fmla="*/ 3712 w 288"/>
                  <a:gd name="T43" fmla="*/ 1315 h 177"/>
                  <a:gd name="T44" fmla="*/ 3539 w 288"/>
                  <a:gd name="T45" fmla="*/ 1684 h 177"/>
                  <a:gd name="T46" fmla="*/ 3093 w 288"/>
                  <a:gd name="T47" fmla="*/ 1856 h 177"/>
                  <a:gd name="T48" fmla="*/ 2977 w 288"/>
                  <a:gd name="T49" fmla="*/ 1847 h 177"/>
                  <a:gd name="T50" fmla="*/ 2937 w 288"/>
                  <a:gd name="T51" fmla="*/ 1830 h 177"/>
                  <a:gd name="T52" fmla="*/ 2937 w 288"/>
                  <a:gd name="T53" fmla="*/ 1868 h 177"/>
                  <a:gd name="T54" fmla="*/ 2330 w 288"/>
                  <a:gd name="T55" fmla="*/ 2265 h 177"/>
                  <a:gd name="T56" fmla="*/ 1750 w 288"/>
                  <a:gd name="T57" fmla="*/ 1934 h 177"/>
                  <a:gd name="T58" fmla="*/ 1740 w 288"/>
                  <a:gd name="T59" fmla="*/ 1908 h 177"/>
                  <a:gd name="T60" fmla="*/ 1700 w 288"/>
                  <a:gd name="T61" fmla="*/ 1925 h 177"/>
                  <a:gd name="T62" fmla="*/ 1327 w 288"/>
                  <a:gd name="T63" fmla="*/ 2031 h 177"/>
                  <a:gd name="T64" fmla="*/ 697 w 288"/>
                  <a:gd name="T65" fmla="*/ 1540 h 177"/>
                  <a:gd name="T66" fmla="*/ 697 w 288"/>
                  <a:gd name="T67" fmla="*/ 1516 h 177"/>
                  <a:gd name="T68" fmla="*/ 668 w 288"/>
                  <a:gd name="T69" fmla="*/ 1516 h 177"/>
                  <a:gd name="T70" fmla="*/ 78 w 288"/>
                  <a:gd name="T71" fmla="*/ 947 h 177"/>
                  <a:gd name="T72" fmla="*/ 737 w 288"/>
                  <a:gd name="T73" fmla="*/ 368 h 177"/>
                  <a:gd name="T74" fmla="*/ 975 w 288"/>
                  <a:gd name="T75" fmla="*/ 406 h 177"/>
                  <a:gd name="T76" fmla="*/ 999 w 288"/>
                  <a:gd name="T77" fmla="*/ 406 h 177"/>
                  <a:gd name="T78" fmla="*/ 1015 w 288"/>
                  <a:gd name="T79" fmla="*/ 380 h 177"/>
                  <a:gd name="T80" fmla="*/ 1594 w 288"/>
                  <a:gd name="T81" fmla="*/ 66 h 177"/>
                  <a:gd name="T82" fmla="*/ 2158 w 288"/>
                  <a:gd name="T83" fmla="*/ 380 h 177"/>
                  <a:gd name="T84" fmla="*/ 2175 w 288"/>
                  <a:gd name="T85" fmla="*/ 406 h 177"/>
                  <a:gd name="T86" fmla="*/ 2196 w 288"/>
                  <a:gd name="T87" fmla="*/ 397 h 177"/>
                  <a:gd name="T88" fmla="*/ 2526 w 288"/>
                  <a:gd name="T89" fmla="*/ 319 h 177"/>
                  <a:gd name="T90" fmla="*/ 3145 w 288"/>
                  <a:gd name="T91" fmla="*/ 765 h 177"/>
                  <a:gd name="T92" fmla="*/ 3162 w 288"/>
                  <a:gd name="T93" fmla="*/ 775 h 177"/>
                  <a:gd name="T94" fmla="*/ 3183 w 288"/>
                  <a:gd name="T95" fmla="*/ 791 h 177"/>
                  <a:gd name="T96" fmla="*/ 3712 w 288"/>
                  <a:gd name="T97" fmla="*/ 1315 h 1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88"/>
                  <a:gd name="T148" fmla="*/ 0 h 177"/>
                  <a:gd name="T149" fmla="*/ 288 w 288"/>
                  <a:gd name="T150" fmla="*/ 177 h 17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88" h="177">
                    <a:moveTo>
                      <a:pt x="244" y="55"/>
                    </a:moveTo>
                    <a:cubicBezTo>
                      <a:pt x="239" y="33"/>
                      <a:pt x="218" y="19"/>
                      <a:pt x="192" y="19"/>
                    </a:cubicBezTo>
                    <a:cubicBezTo>
                      <a:pt x="183" y="19"/>
                      <a:pt x="175" y="20"/>
                      <a:pt x="167" y="24"/>
                    </a:cubicBezTo>
                    <a:cubicBezTo>
                      <a:pt x="167" y="24"/>
                      <a:pt x="167" y="24"/>
                      <a:pt x="167" y="24"/>
                    </a:cubicBezTo>
                    <a:cubicBezTo>
                      <a:pt x="158" y="8"/>
                      <a:pt x="141" y="0"/>
                      <a:pt x="121" y="0"/>
                    </a:cubicBezTo>
                    <a:cubicBezTo>
                      <a:pt x="100" y="0"/>
                      <a:pt x="82" y="8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68" y="23"/>
                      <a:pt x="63" y="22"/>
                      <a:pt x="56" y="22"/>
                    </a:cubicBezTo>
                    <a:cubicBezTo>
                      <a:pt x="25" y="22"/>
                      <a:pt x="0" y="44"/>
                      <a:pt x="0" y="72"/>
                    </a:cubicBezTo>
                    <a:cubicBezTo>
                      <a:pt x="0" y="97"/>
                      <a:pt x="20" y="117"/>
                      <a:pt x="48" y="12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51" y="144"/>
                      <a:pt x="74" y="159"/>
                      <a:pt x="101" y="159"/>
                    </a:cubicBezTo>
                    <a:cubicBezTo>
                      <a:pt x="112" y="159"/>
                      <a:pt x="121" y="158"/>
                      <a:pt x="130" y="152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38" y="169"/>
                      <a:pt x="156" y="177"/>
                      <a:pt x="177" y="177"/>
                    </a:cubicBezTo>
                    <a:cubicBezTo>
                      <a:pt x="201" y="177"/>
                      <a:pt x="221" y="165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30" y="146"/>
                      <a:pt x="231" y="146"/>
                      <a:pt x="235" y="146"/>
                    </a:cubicBezTo>
                    <a:cubicBezTo>
                      <a:pt x="249" y="146"/>
                      <a:pt x="262" y="141"/>
                      <a:pt x="272" y="133"/>
                    </a:cubicBezTo>
                    <a:cubicBezTo>
                      <a:pt x="282" y="124"/>
                      <a:pt x="288" y="112"/>
                      <a:pt x="288" y="100"/>
                    </a:cubicBezTo>
                    <a:cubicBezTo>
                      <a:pt x="288" y="77"/>
                      <a:pt x="270" y="58"/>
                      <a:pt x="244" y="55"/>
                    </a:cubicBezTo>
                    <a:close/>
                    <a:moveTo>
                      <a:pt x="282" y="100"/>
                    </a:moveTo>
                    <a:cubicBezTo>
                      <a:pt x="282" y="111"/>
                      <a:pt x="277" y="121"/>
                      <a:pt x="269" y="128"/>
                    </a:cubicBezTo>
                    <a:cubicBezTo>
                      <a:pt x="260" y="136"/>
                      <a:pt x="248" y="141"/>
                      <a:pt x="235" y="141"/>
                    </a:cubicBezTo>
                    <a:cubicBezTo>
                      <a:pt x="232" y="141"/>
                      <a:pt x="229" y="140"/>
                      <a:pt x="226" y="140"/>
                    </a:cubicBezTo>
                    <a:cubicBezTo>
                      <a:pt x="223" y="139"/>
                      <a:pt x="223" y="139"/>
                      <a:pt x="223" y="139"/>
                    </a:cubicBezTo>
                    <a:cubicBezTo>
                      <a:pt x="223" y="142"/>
                      <a:pt x="223" y="142"/>
                      <a:pt x="223" y="142"/>
                    </a:cubicBezTo>
                    <a:cubicBezTo>
                      <a:pt x="217" y="159"/>
                      <a:pt x="198" y="172"/>
                      <a:pt x="177" y="172"/>
                    </a:cubicBezTo>
                    <a:cubicBezTo>
                      <a:pt x="158" y="172"/>
                      <a:pt x="141" y="162"/>
                      <a:pt x="133" y="147"/>
                    </a:cubicBezTo>
                    <a:cubicBezTo>
                      <a:pt x="132" y="145"/>
                      <a:pt x="132" y="145"/>
                      <a:pt x="132" y="145"/>
                    </a:cubicBezTo>
                    <a:cubicBezTo>
                      <a:pt x="129" y="146"/>
                      <a:pt x="129" y="146"/>
                      <a:pt x="129" y="146"/>
                    </a:cubicBezTo>
                    <a:cubicBezTo>
                      <a:pt x="121" y="151"/>
                      <a:pt x="111" y="154"/>
                      <a:pt x="101" y="154"/>
                    </a:cubicBezTo>
                    <a:cubicBezTo>
                      <a:pt x="76" y="154"/>
                      <a:pt x="56" y="138"/>
                      <a:pt x="53" y="117"/>
                    </a:cubicBezTo>
                    <a:cubicBezTo>
                      <a:pt x="53" y="115"/>
                      <a:pt x="53" y="115"/>
                      <a:pt x="53" y="115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25" y="113"/>
                      <a:pt x="6" y="94"/>
                      <a:pt x="6" y="72"/>
                    </a:cubicBezTo>
                    <a:cubicBezTo>
                      <a:pt x="6" y="47"/>
                      <a:pt x="28" y="28"/>
                      <a:pt x="56" y="28"/>
                    </a:cubicBezTo>
                    <a:cubicBezTo>
                      <a:pt x="62" y="28"/>
                      <a:pt x="68" y="29"/>
                      <a:pt x="74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85" y="15"/>
                      <a:pt x="102" y="5"/>
                      <a:pt x="121" y="5"/>
                    </a:cubicBezTo>
                    <a:cubicBezTo>
                      <a:pt x="139" y="5"/>
                      <a:pt x="156" y="15"/>
                      <a:pt x="164" y="29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75" y="26"/>
                      <a:pt x="183" y="24"/>
                      <a:pt x="192" y="24"/>
                    </a:cubicBezTo>
                    <a:cubicBezTo>
                      <a:pt x="215" y="24"/>
                      <a:pt x="235" y="38"/>
                      <a:pt x="239" y="58"/>
                    </a:cubicBezTo>
                    <a:cubicBezTo>
                      <a:pt x="240" y="59"/>
                      <a:pt x="240" y="59"/>
                      <a:pt x="240" y="59"/>
                    </a:cubicBezTo>
                    <a:cubicBezTo>
                      <a:pt x="242" y="60"/>
                      <a:pt x="242" y="60"/>
                      <a:pt x="242" y="60"/>
                    </a:cubicBezTo>
                    <a:cubicBezTo>
                      <a:pt x="265" y="62"/>
                      <a:pt x="282" y="80"/>
                      <a:pt x="282" y="10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115" name="Freeform 23"/>
              <p:cNvSpPr>
                <a:spLocks noEditPoints="1"/>
              </p:cNvSpPr>
              <p:nvPr/>
            </p:nvSpPr>
            <p:spPr bwMode="auto">
              <a:xfrm>
                <a:off x="418" y="1935"/>
                <a:ext cx="666" cy="406"/>
              </a:xfrm>
              <a:custGeom>
                <a:avLst/>
                <a:gdLst>
                  <a:gd name="T0" fmla="*/ 3146 w 282"/>
                  <a:gd name="T1" fmla="*/ 708 h 172"/>
                  <a:gd name="T2" fmla="*/ 2487 w 282"/>
                  <a:gd name="T3" fmla="*/ 250 h 172"/>
                  <a:gd name="T4" fmla="*/ 2147 w 282"/>
                  <a:gd name="T5" fmla="*/ 328 h 172"/>
                  <a:gd name="T6" fmla="*/ 1556 w 282"/>
                  <a:gd name="T7" fmla="*/ 0 h 172"/>
                  <a:gd name="T8" fmla="*/ 947 w 282"/>
                  <a:gd name="T9" fmla="*/ 328 h 172"/>
                  <a:gd name="T10" fmla="*/ 697 w 282"/>
                  <a:gd name="T11" fmla="*/ 290 h 172"/>
                  <a:gd name="T12" fmla="*/ 0 w 282"/>
                  <a:gd name="T13" fmla="*/ 909 h 172"/>
                  <a:gd name="T14" fmla="*/ 631 w 282"/>
                  <a:gd name="T15" fmla="*/ 1511 h 172"/>
                  <a:gd name="T16" fmla="*/ 1289 w 282"/>
                  <a:gd name="T17" fmla="*/ 2028 h 172"/>
                  <a:gd name="T18" fmla="*/ 1684 w 282"/>
                  <a:gd name="T19" fmla="*/ 1905 h 172"/>
                  <a:gd name="T20" fmla="*/ 2293 w 282"/>
                  <a:gd name="T21" fmla="*/ 2261 h 172"/>
                  <a:gd name="T22" fmla="*/ 2924 w 282"/>
                  <a:gd name="T23" fmla="*/ 1827 h 172"/>
                  <a:gd name="T24" fmla="*/ 3056 w 282"/>
                  <a:gd name="T25" fmla="*/ 1839 h 172"/>
                  <a:gd name="T26" fmla="*/ 3715 w 282"/>
                  <a:gd name="T27" fmla="*/ 1277 h 172"/>
                  <a:gd name="T28" fmla="*/ 3146 w 282"/>
                  <a:gd name="T29" fmla="*/ 708 h 172"/>
                  <a:gd name="T30" fmla="*/ 1974 w 282"/>
                  <a:gd name="T31" fmla="*/ 1180 h 172"/>
                  <a:gd name="T32" fmla="*/ 1974 w 282"/>
                  <a:gd name="T33" fmla="*/ 1180 h 172"/>
                  <a:gd name="T34" fmla="*/ 1974 w 282"/>
                  <a:gd name="T35" fmla="*/ 1180 h 172"/>
                  <a:gd name="T36" fmla="*/ 1974 w 282"/>
                  <a:gd name="T37" fmla="*/ 1180 h 17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2"/>
                  <a:gd name="T58" fmla="*/ 0 h 172"/>
                  <a:gd name="T59" fmla="*/ 282 w 282"/>
                  <a:gd name="T60" fmla="*/ 172 h 17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2" h="172">
                    <a:moveTo>
                      <a:pt x="239" y="54"/>
                    </a:moveTo>
                    <a:cubicBezTo>
                      <a:pt x="234" y="34"/>
                      <a:pt x="214" y="19"/>
                      <a:pt x="189" y="19"/>
                    </a:cubicBezTo>
                    <a:cubicBezTo>
                      <a:pt x="180" y="19"/>
                      <a:pt x="171" y="21"/>
                      <a:pt x="163" y="25"/>
                    </a:cubicBezTo>
                    <a:cubicBezTo>
                      <a:pt x="155" y="10"/>
                      <a:pt x="138" y="0"/>
                      <a:pt x="118" y="0"/>
                    </a:cubicBezTo>
                    <a:cubicBezTo>
                      <a:pt x="97" y="0"/>
                      <a:pt x="80" y="10"/>
                      <a:pt x="72" y="25"/>
                    </a:cubicBezTo>
                    <a:cubicBezTo>
                      <a:pt x="66" y="23"/>
                      <a:pt x="60" y="22"/>
                      <a:pt x="53" y="22"/>
                    </a:cubicBezTo>
                    <a:cubicBezTo>
                      <a:pt x="24" y="22"/>
                      <a:pt x="0" y="43"/>
                      <a:pt x="0" y="69"/>
                    </a:cubicBezTo>
                    <a:cubicBezTo>
                      <a:pt x="0" y="92"/>
                      <a:pt x="21" y="112"/>
                      <a:pt x="48" y="115"/>
                    </a:cubicBezTo>
                    <a:cubicBezTo>
                      <a:pt x="50" y="137"/>
                      <a:pt x="72" y="154"/>
                      <a:pt x="98" y="154"/>
                    </a:cubicBezTo>
                    <a:cubicBezTo>
                      <a:pt x="109" y="154"/>
                      <a:pt x="119" y="151"/>
                      <a:pt x="128" y="145"/>
                    </a:cubicBezTo>
                    <a:cubicBezTo>
                      <a:pt x="135" y="161"/>
                      <a:pt x="153" y="172"/>
                      <a:pt x="174" y="172"/>
                    </a:cubicBezTo>
                    <a:cubicBezTo>
                      <a:pt x="197" y="172"/>
                      <a:pt x="217" y="158"/>
                      <a:pt x="222" y="139"/>
                    </a:cubicBezTo>
                    <a:cubicBezTo>
                      <a:pt x="225" y="140"/>
                      <a:pt x="229" y="140"/>
                      <a:pt x="232" y="140"/>
                    </a:cubicBezTo>
                    <a:cubicBezTo>
                      <a:pt x="260" y="140"/>
                      <a:pt x="282" y="121"/>
                      <a:pt x="282" y="97"/>
                    </a:cubicBezTo>
                    <a:cubicBezTo>
                      <a:pt x="282" y="75"/>
                      <a:pt x="263" y="57"/>
                      <a:pt x="239" y="54"/>
                    </a:cubicBezTo>
                    <a:close/>
                    <a:moveTo>
                      <a:pt x="150" y="90"/>
                    </a:move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sp>
          <p:nvSpPr>
            <p:cNvPr id="3112" name="Text Box 24"/>
            <p:cNvSpPr txBox="1">
              <a:spLocks noChangeArrowheads="1"/>
            </p:cNvSpPr>
            <p:nvPr/>
          </p:nvSpPr>
          <p:spPr bwMode="auto">
            <a:xfrm>
              <a:off x="3958" y="1780"/>
              <a:ext cx="360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900" b="1"/>
                <a:t>SAN</a:t>
              </a: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6547247" y="1925242"/>
            <a:ext cx="628650" cy="525065"/>
            <a:chOff x="3869" y="1645"/>
            <a:chExt cx="528" cy="441"/>
          </a:xfrm>
        </p:grpSpPr>
        <p:grpSp>
          <p:nvGrpSpPr>
            <p:cNvPr id="8" name="Group 26"/>
            <p:cNvGrpSpPr>
              <a:grpSpLocks noChangeAspect="1"/>
            </p:cNvGrpSpPr>
            <p:nvPr/>
          </p:nvGrpSpPr>
          <p:grpSpPr bwMode="auto">
            <a:xfrm>
              <a:off x="3869" y="1645"/>
              <a:ext cx="528" cy="441"/>
              <a:chOff x="411" y="1928"/>
              <a:chExt cx="680" cy="418"/>
            </a:xfrm>
          </p:grpSpPr>
          <p:sp>
            <p:nvSpPr>
              <p:cNvPr id="3108" name="AutoShape 27"/>
              <p:cNvSpPr>
                <a:spLocks noChangeAspect="1" noChangeArrowheads="1" noTextEdit="1"/>
              </p:cNvSpPr>
              <p:nvPr/>
            </p:nvSpPr>
            <p:spPr bwMode="auto">
              <a:xfrm>
                <a:off x="411" y="1928"/>
                <a:ext cx="680" cy="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109" name="Freeform 28"/>
              <p:cNvSpPr>
                <a:spLocks noEditPoints="1"/>
              </p:cNvSpPr>
              <p:nvPr/>
            </p:nvSpPr>
            <p:spPr bwMode="auto">
              <a:xfrm>
                <a:off x="411" y="1928"/>
                <a:ext cx="680" cy="418"/>
              </a:xfrm>
              <a:custGeom>
                <a:avLst/>
                <a:gdLst>
                  <a:gd name="T0" fmla="*/ 3211 w 288"/>
                  <a:gd name="T1" fmla="*/ 725 h 177"/>
                  <a:gd name="T2" fmla="*/ 2526 w 288"/>
                  <a:gd name="T3" fmla="*/ 250 h 177"/>
                  <a:gd name="T4" fmla="*/ 2196 w 288"/>
                  <a:gd name="T5" fmla="*/ 319 h 177"/>
                  <a:gd name="T6" fmla="*/ 2196 w 288"/>
                  <a:gd name="T7" fmla="*/ 319 h 177"/>
                  <a:gd name="T8" fmla="*/ 1594 w 288"/>
                  <a:gd name="T9" fmla="*/ 0 h 177"/>
                  <a:gd name="T10" fmla="*/ 975 w 288"/>
                  <a:gd name="T11" fmla="*/ 328 h 177"/>
                  <a:gd name="T12" fmla="*/ 975 w 288"/>
                  <a:gd name="T13" fmla="*/ 328 h 177"/>
                  <a:gd name="T14" fmla="*/ 737 w 288"/>
                  <a:gd name="T15" fmla="*/ 290 h 177"/>
                  <a:gd name="T16" fmla="*/ 0 w 288"/>
                  <a:gd name="T17" fmla="*/ 947 h 177"/>
                  <a:gd name="T18" fmla="*/ 630 w 288"/>
                  <a:gd name="T19" fmla="*/ 1578 h 177"/>
                  <a:gd name="T20" fmla="*/ 630 w 288"/>
                  <a:gd name="T21" fmla="*/ 1578 h 177"/>
                  <a:gd name="T22" fmla="*/ 1327 w 288"/>
                  <a:gd name="T23" fmla="*/ 2092 h 177"/>
                  <a:gd name="T24" fmla="*/ 1712 w 288"/>
                  <a:gd name="T25" fmla="*/ 2003 h 177"/>
                  <a:gd name="T26" fmla="*/ 1712 w 288"/>
                  <a:gd name="T27" fmla="*/ 2003 h 177"/>
                  <a:gd name="T28" fmla="*/ 2330 w 288"/>
                  <a:gd name="T29" fmla="*/ 2331 h 177"/>
                  <a:gd name="T30" fmla="*/ 2989 w 288"/>
                  <a:gd name="T31" fmla="*/ 1908 h 177"/>
                  <a:gd name="T32" fmla="*/ 2989 w 288"/>
                  <a:gd name="T33" fmla="*/ 1908 h 177"/>
                  <a:gd name="T34" fmla="*/ 3093 w 288"/>
                  <a:gd name="T35" fmla="*/ 1925 h 177"/>
                  <a:gd name="T36" fmla="*/ 3579 w 288"/>
                  <a:gd name="T37" fmla="*/ 1752 h 177"/>
                  <a:gd name="T38" fmla="*/ 3792 w 288"/>
                  <a:gd name="T39" fmla="*/ 1315 h 177"/>
                  <a:gd name="T40" fmla="*/ 3211 w 288"/>
                  <a:gd name="T41" fmla="*/ 725 h 177"/>
                  <a:gd name="T42" fmla="*/ 3712 w 288"/>
                  <a:gd name="T43" fmla="*/ 1315 h 177"/>
                  <a:gd name="T44" fmla="*/ 3539 w 288"/>
                  <a:gd name="T45" fmla="*/ 1684 h 177"/>
                  <a:gd name="T46" fmla="*/ 3093 w 288"/>
                  <a:gd name="T47" fmla="*/ 1856 h 177"/>
                  <a:gd name="T48" fmla="*/ 2977 w 288"/>
                  <a:gd name="T49" fmla="*/ 1847 h 177"/>
                  <a:gd name="T50" fmla="*/ 2937 w 288"/>
                  <a:gd name="T51" fmla="*/ 1830 h 177"/>
                  <a:gd name="T52" fmla="*/ 2937 w 288"/>
                  <a:gd name="T53" fmla="*/ 1868 h 177"/>
                  <a:gd name="T54" fmla="*/ 2330 w 288"/>
                  <a:gd name="T55" fmla="*/ 2265 h 177"/>
                  <a:gd name="T56" fmla="*/ 1750 w 288"/>
                  <a:gd name="T57" fmla="*/ 1934 h 177"/>
                  <a:gd name="T58" fmla="*/ 1740 w 288"/>
                  <a:gd name="T59" fmla="*/ 1908 h 177"/>
                  <a:gd name="T60" fmla="*/ 1700 w 288"/>
                  <a:gd name="T61" fmla="*/ 1925 h 177"/>
                  <a:gd name="T62" fmla="*/ 1327 w 288"/>
                  <a:gd name="T63" fmla="*/ 2031 h 177"/>
                  <a:gd name="T64" fmla="*/ 697 w 288"/>
                  <a:gd name="T65" fmla="*/ 1540 h 177"/>
                  <a:gd name="T66" fmla="*/ 697 w 288"/>
                  <a:gd name="T67" fmla="*/ 1516 h 177"/>
                  <a:gd name="T68" fmla="*/ 668 w 288"/>
                  <a:gd name="T69" fmla="*/ 1516 h 177"/>
                  <a:gd name="T70" fmla="*/ 78 w 288"/>
                  <a:gd name="T71" fmla="*/ 947 h 177"/>
                  <a:gd name="T72" fmla="*/ 737 w 288"/>
                  <a:gd name="T73" fmla="*/ 368 h 177"/>
                  <a:gd name="T74" fmla="*/ 975 w 288"/>
                  <a:gd name="T75" fmla="*/ 406 h 177"/>
                  <a:gd name="T76" fmla="*/ 999 w 288"/>
                  <a:gd name="T77" fmla="*/ 406 h 177"/>
                  <a:gd name="T78" fmla="*/ 1015 w 288"/>
                  <a:gd name="T79" fmla="*/ 380 h 177"/>
                  <a:gd name="T80" fmla="*/ 1594 w 288"/>
                  <a:gd name="T81" fmla="*/ 66 h 177"/>
                  <a:gd name="T82" fmla="*/ 2158 w 288"/>
                  <a:gd name="T83" fmla="*/ 380 h 177"/>
                  <a:gd name="T84" fmla="*/ 2175 w 288"/>
                  <a:gd name="T85" fmla="*/ 406 h 177"/>
                  <a:gd name="T86" fmla="*/ 2196 w 288"/>
                  <a:gd name="T87" fmla="*/ 397 h 177"/>
                  <a:gd name="T88" fmla="*/ 2526 w 288"/>
                  <a:gd name="T89" fmla="*/ 319 h 177"/>
                  <a:gd name="T90" fmla="*/ 3145 w 288"/>
                  <a:gd name="T91" fmla="*/ 765 h 177"/>
                  <a:gd name="T92" fmla="*/ 3162 w 288"/>
                  <a:gd name="T93" fmla="*/ 775 h 177"/>
                  <a:gd name="T94" fmla="*/ 3183 w 288"/>
                  <a:gd name="T95" fmla="*/ 791 h 177"/>
                  <a:gd name="T96" fmla="*/ 3712 w 288"/>
                  <a:gd name="T97" fmla="*/ 1315 h 1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88"/>
                  <a:gd name="T148" fmla="*/ 0 h 177"/>
                  <a:gd name="T149" fmla="*/ 288 w 288"/>
                  <a:gd name="T150" fmla="*/ 177 h 17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88" h="177">
                    <a:moveTo>
                      <a:pt x="244" y="55"/>
                    </a:moveTo>
                    <a:cubicBezTo>
                      <a:pt x="239" y="33"/>
                      <a:pt x="218" y="19"/>
                      <a:pt x="192" y="19"/>
                    </a:cubicBezTo>
                    <a:cubicBezTo>
                      <a:pt x="183" y="19"/>
                      <a:pt x="175" y="20"/>
                      <a:pt x="167" y="24"/>
                    </a:cubicBezTo>
                    <a:cubicBezTo>
                      <a:pt x="167" y="24"/>
                      <a:pt x="167" y="24"/>
                      <a:pt x="167" y="24"/>
                    </a:cubicBezTo>
                    <a:cubicBezTo>
                      <a:pt x="158" y="8"/>
                      <a:pt x="141" y="0"/>
                      <a:pt x="121" y="0"/>
                    </a:cubicBezTo>
                    <a:cubicBezTo>
                      <a:pt x="100" y="0"/>
                      <a:pt x="82" y="8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68" y="23"/>
                      <a:pt x="63" y="22"/>
                      <a:pt x="56" y="22"/>
                    </a:cubicBezTo>
                    <a:cubicBezTo>
                      <a:pt x="25" y="22"/>
                      <a:pt x="0" y="44"/>
                      <a:pt x="0" y="72"/>
                    </a:cubicBezTo>
                    <a:cubicBezTo>
                      <a:pt x="0" y="97"/>
                      <a:pt x="20" y="117"/>
                      <a:pt x="48" y="12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51" y="144"/>
                      <a:pt x="74" y="159"/>
                      <a:pt x="101" y="159"/>
                    </a:cubicBezTo>
                    <a:cubicBezTo>
                      <a:pt x="112" y="159"/>
                      <a:pt x="121" y="158"/>
                      <a:pt x="130" y="152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38" y="169"/>
                      <a:pt x="156" y="177"/>
                      <a:pt x="177" y="177"/>
                    </a:cubicBezTo>
                    <a:cubicBezTo>
                      <a:pt x="201" y="177"/>
                      <a:pt x="221" y="165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30" y="146"/>
                      <a:pt x="231" y="146"/>
                      <a:pt x="235" y="146"/>
                    </a:cubicBezTo>
                    <a:cubicBezTo>
                      <a:pt x="249" y="146"/>
                      <a:pt x="262" y="141"/>
                      <a:pt x="272" y="133"/>
                    </a:cubicBezTo>
                    <a:cubicBezTo>
                      <a:pt x="282" y="124"/>
                      <a:pt x="288" y="112"/>
                      <a:pt x="288" y="100"/>
                    </a:cubicBezTo>
                    <a:cubicBezTo>
                      <a:pt x="288" y="77"/>
                      <a:pt x="270" y="58"/>
                      <a:pt x="244" y="55"/>
                    </a:cubicBezTo>
                    <a:close/>
                    <a:moveTo>
                      <a:pt x="282" y="100"/>
                    </a:moveTo>
                    <a:cubicBezTo>
                      <a:pt x="282" y="111"/>
                      <a:pt x="277" y="121"/>
                      <a:pt x="269" y="128"/>
                    </a:cubicBezTo>
                    <a:cubicBezTo>
                      <a:pt x="260" y="136"/>
                      <a:pt x="248" y="141"/>
                      <a:pt x="235" y="141"/>
                    </a:cubicBezTo>
                    <a:cubicBezTo>
                      <a:pt x="232" y="141"/>
                      <a:pt x="229" y="140"/>
                      <a:pt x="226" y="140"/>
                    </a:cubicBezTo>
                    <a:cubicBezTo>
                      <a:pt x="223" y="139"/>
                      <a:pt x="223" y="139"/>
                      <a:pt x="223" y="139"/>
                    </a:cubicBezTo>
                    <a:cubicBezTo>
                      <a:pt x="223" y="142"/>
                      <a:pt x="223" y="142"/>
                      <a:pt x="223" y="142"/>
                    </a:cubicBezTo>
                    <a:cubicBezTo>
                      <a:pt x="217" y="159"/>
                      <a:pt x="198" y="172"/>
                      <a:pt x="177" y="172"/>
                    </a:cubicBezTo>
                    <a:cubicBezTo>
                      <a:pt x="158" y="172"/>
                      <a:pt x="141" y="162"/>
                      <a:pt x="133" y="147"/>
                    </a:cubicBezTo>
                    <a:cubicBezTo>
                      <a:pt x="132" y="145"/>
                      <a:pt x="132" y="145"/>
                      <a:pt x="132" y="145"/>
                    </a:cubicBezTo>
                    <a:cubicBezTo>
                      <a:pt x="129" y="146"/>
                      <a:pt x="129" y="146"/>
                      <a:pt x="129" y="146"/>
                    </a:cubicBezTo>
                    <a:cubicBezTo>
                      <a:pt x="121" y="151"/>
                      <a:pt x="111" y="154"/>
                      <a:pt x="101" y="154"/>
                    </a:cubicBezTo>
                    <a:cubicBezTo>
                      <a:pt x="76" y="154"/>
                      <a:pt x="56" y="138"/>
                      <a:pt x="53" y="117"/>
                    </a:cubicBezTo>
                    <a:cubicBezTo>
                      <a:pt x="53" y="115"/>
                      <a:pt x="53" y="115"/>
                      <a:pt x="53" y="115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25" y="113"/>
                      <a:pt x="6" y="94"/>
                      <a:pt x="6" y="72"/>
                    </a:cubicBezTo>
                    <a:cubicBezTo>
                      <a:pt x="6" y="47"/>
                      <a:pt x="28" y="28"/>
                      <a:pt x="56" y="28"/>
                    </a:cubicBezTo>
                    <a:cubicBezTo>
                      <a:pt x="62" y="28"/>
                      <a:pt x="68" y="29"/>
                      <a:pt x="74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85" y="15"/>
                      <a:pt x="102" y="5"/>
                      <a:pt x="121" y="5"/>
                    </a:cubicBezTo>
                    <a:cubicBezTo>
                      <a:pt x="139" y="5"/>
                      <a:pt x="156" y="15"/>
                      <a:pt x="164" y="29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75" y="26"/>
                      <a:pt x="183" y="24"/>
                      <a:pt x="192" y="24"/>
                    </a:cubicBezTo>
                    <a:cubicBezTo>
                      <a:pt x="215" y="24"/>
                      <a:pt x="235" y="38"/>
                      <a:pt x="239" y="58"/>
                    </a:cubicBezTo>
                    <a:cubicBezTo>
                      <a:pt x="240" y="59"/>
                      <a:pt x="240" y="59"/>
                      <a:pt x="240" y="59"/>
                    </a:cubicBezTo>
                    <a:cubicBezTo>
                      <a:pt x="242" y="60"/>
                      <a:pt x="242" y="60"/>
                      <a:pt x="242" y="60"/>
                    </a:cubicBezTo>
                    <a:cubicBezTo>
                      <a:pt x="265" y="62"/>
                      <a:pt x="282" y="80"/>
                      <a:pt x="282" y="10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3110" name="Freeform 29"/>
              <p:cNvSpPr>
                <a:spLocks noEditPoints="1"/>
              </p:cNvSpPr>
              <p:nvPr/>
            </p:nvSpPr>
            <p:spPr bwMode="auto">
              <a:xfrm>
                <a:off x="418" y="1935"/>
                <a:ext cx="666" cy="406"/>
              </a:xfrm>
              <a:custGeom>
                <a:avLst/>
                <a:gdLst>
                  <a:gd name="T0" fmla="*/ 3146 w 282"/>
                  <a:gd name="T1" fmla="*/ 708 h 172"/>
                  <a:gd name="T2" fmla="*/ 2487 w 282"/>
                  <a:gd name="T3" fmla="*/ 250 h 172"/>
                  <a:gd name="T4" fmla="*/ 2147 w 282"/>
                  <a:gd name="T5" fmla="*/ 328 h 172"/>
                  <a:gd name="T6" fmla="*/ 1556 w 282"/>
                  <a:gd name="T7" fmla="*/ 0 h 172"/>
                  <a:gd name="T8" fmla="*/ 947 w 282"/>
                  <a:gd name="T9" fmla="*/ 328 h 172"/>
                  <a:gd name="T10" fmla="*/ 697 w 282"/>
                  <a:gd name="T11" fmla="*/ 290 h 172"/>
                  <a:gd name="T12" fmla="*/ 0 w 282"/>
                  <a:gd name="T13" fmla="*/ 909 h 172"/>
                  <a:gd name="T14" fmla="*/ 631 w 282"/>
                  <a:gd name="T15" fmla="*/ 1511 h 172"/>
                  <a:gd name="T16" fmla="*/ 1289 w 282"/>
                  <a:gd name="T17" fmla="*/ 2028 h 172"/>
                  <a:gd name="T18" fmla="*/ 1684 w 282"/>
                  <a:gd name="T19" fmla="*/ 1905 h 172"/>
                  <a:gd name="T20" fmla="*/ 2293 w 282"/>
                  <a:gd name="T21" fmla="*/ 2261 h 172"/>
                  <a:gd name="T22" fmla="*/ 2924 w 282"/>
                  <a:gd name="T23" fmla="*/ 1827 h 172"/>
                  <a:gd name="T24" fmla="*/ 3056 w 282"/>
                  <a:gd name="T25" fmla="*/ 1839 h 172"/>
                  <a:gd name="T26" fmla="*/ 3715 w 282"/>
                  <a:gd name="T27" fmla="*/ 1277 h 172"/>
                  <a:gd name="T28" fmla="*/ 3146 w 282"/>
                  <a:gd name="T29" fmla="*/ 708 h 172"/>
                  <a:gd name="T30" fmla="*/ 1974 w 282"/>
                  <a:gd name="T31" fmla="*/ 1180 h 172"/>
                  <a:gd name="T32" fmla="*/ 1974 w 282"/>
                  <a:gd name="T33" fmla="*/ 1180 h 172"/>
                  <a:gd name="T34" fmla="*/ 1974 w 282"/>
                  <a:gd name="T35" fmla="*/ 1180 h 172"/>
                  <a:gd name="T36" fmla="*/ 1974 w 282"/>
                  <a:gd name="T37" fmla="*/ 1180 h 17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2"/>
                  <a:gd name="T58" fmla="*/ 0 h 172"/>
                  <a:gd name="T59" fmla="*/ 282 w 282"/>
                  <a:gd name="T60" fmla="*/ 172 h 17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2" h="172">
                    <a:moveTo>
                      <a:pt x="239" y="54"/>
                    </a:moveTo>
                    <a:cubicBezTo>
                      <a:pt x="234" y="34"/>
                      <a:pt x="214" y="19"/>
                      <a:pt x="189" y="19"/>
                    </a:cubicBezTo>
                    <a:cubicBezTo>
                      <a:pt x="180" y="19"/>
                      <a:pt x="171" y="21"/>
                      <a:pt x="163" y="25"/>
                    </a:cubicBezTo>
                    <a:cubicBezTo>
                      <a:pt x="155" y="10"/>
                      <a:pt x="138" y="0"/>
                      <a:pt x="118" y="0"/>
                    </a:cubicBezTo>
                    <a:cubicBezTo>
                      <a:pt x="97" y="0"/>
                      <a:pt x="80" y="10"/>
                      <a:pt x="72" y="25"/>
                    </a:cubicBezTo>
                    <a:cubicBezTo>
                      <a:pt x="66" y="23"/>
                      <a:pt x="60" y="22"/>
                      <a:pt x="53" y="22"/>
                    </a:cubicBezTo>
                    <a:cubicBezTo>
                      <a:pt x="24" y="22"/>
                      <a:pt x="0" y="43"/>
                      <a:pt x="0" y="69"/>
                    </a:cubicBezTo>
                    <a:cubicBezTo>
                      <a:pt x="0" y="92"/>
                      <a:pt x="21" y="112"/>
                      <a:pt x="48" y="115"/>
                    </a:cubicBezTo>
                    <a:cubicBezTo>
                      <a:pt x="50" y="137"/>
                      <a:pt x="72" y="154"/>
                      <a:pt x="98" y="154"/>
                    </a:cubicBezTo>
                    <a:cubicBezTo>
                      <a:pt x="109" y="154"/>
                      <a:pt x="119" y="151"/>
                      <a:pt x="128" y="145"/>
                    </a:cubicBezTo>
                    <a:cubicBezTo>
                      <a:pt x="135" y="161"/>
                      <a:pt x="153" y="172"/>
                      <a:pt x="174" y="172"/>
                    </a:cubicBezTo>
                    <a:cubicBezTo>
                      <a:pt x="197" y="172"/>
                      <a:pt x="217" y="158"/>
                      <a:pt x="222" y="139"/>
                    </a:cubicBezTo>
                    <a:cubicBezTo>
                      <a:pt x="225" y="140"/>
                      <a:pt x="229" y="140"/>
                      <a:pt x="232" y="140"/>
                    </a:cubicBezTo>
                    <a:cubicBezTo>
                      <a:pt x="260" y="140"/>
                      <a:pt x="282" y="121"/>
                      <a:pt x="282" y="97"/>
                    </a:cubicBezTo>
                    <a:cubicBezTo>
                      <a:pt x="282" y="75"/>
                      <a:pt x="263" y="57"/>
                      <a:pt x="239" y="54"/>
                    </a:cubicBezTo>
                    <a:close/>
                    <a:moveTo>
                      <a:pt x="150" y="90"/>
                    </a:move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sp>
          <p:nvSpPr>
            <p:cNvPr id="3107" name="Text Box 30"/>
            <p:cNvSpPr txBox="1">
              <a:spLocks noChangeArrowheads="1"/>
            </p:cNvSpPr>
            <p:nvPr/>
          </p:nvSpPr>
          <p:spPr bwMode="auto">
            <a:xfrm>
              <a:off x="3958" y="1780"/>
              <a:ext cx="354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900" b="1"/>
                <a:t>LAN</a:t>
              </a:r>
            </a:p>
          </p:txBody>
        </p:sp>
      </p:grp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6041232" y="3343275"/>
            <a:ext cx="340519" cy="296466"/>
            <a:chOff x="4162" y="1511"/>
            <a:chExt cx="286" cy="249"/>
          </a:xfrm>
        </p:grpSpPr>
        <p:graphicFrame>
          <p:nvGraphicFramePr>
            <p:cNvPr id="3083" name="Object 11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00" name="Visio" r:id="rId17" imgW="282926" imgH="320424" progId="Visio.Drawing.11">
                    <p:embed/>
                  </p:oleObj>
                </mc:Choice>
                <mc:Fallback>
                  <p:oleObj name="Visio" r:id="rId1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4" name="Object 12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01" name="Visio" r:id="rId18" imgW="282926" imgH="320424" progId="Visio.Drawing.11">
                    <p:embed/>
                  </p:oleObj>
                </mc:Choice>
                <mc:Fallback>
                  <p:oleObj name="Visio" r:id="rId1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5" name="Object 13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02" name="Visio" r:id="rId19" imgW="282926" imgH="320424" progId="Visio.Drawing.11">
                    <p:embed/>
                  </p:oleObj>
                </mc:Choice>
                <mc:Fallback>
                  <p:oleObj name="Visio" r:id="rId1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6341269" y="3334942"/>
            <a:ext cx="340519" cy="296465"/>
            <a:chOff x="4162" y="1511"/>
            <a:chExt cx="286" cy="249"/>
          </a:xfrm>
        </p:grpSpPr>
        <p:graphicFrame>
          <p:nvGraphicFramePr>
            <p:cNvPr id="3080" name="Object 8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03" name="Visio" r:id="rId20" imgW="282926" imgH="320424" progId="Visio.Drawing.11">
                    <p:embed/>
                  </p:oleObj>
                </mc:Choice>
                <mc:Fallback>
                  <p:oleObj name="Visio" r:id="rId2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1" name="Object 9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04" name="Visio" r:id="rId21" imgW="282926" imgH="320424" progId="Visio.Drawing.11">
                    <p:embed/>
                  </p:oleObj>
                </mc:Choice>
                <mc:Fallback>
                  <p:oleObj name="Visio" r:id="rId2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2" name="Object 10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05" name="Visio" r:id="rId22" imgW="282926" imgH="320424" progId="Visio.Drawing.11">
                    <p:embed/>
                  </p:oleObj>
                </mc:Choice>
                <mc:Fallback>
                  <p:oleObj name="Visio" r:id="rId2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5751910" y="3328988"/>
            <a:ext cx="340519" cy="296466"/>
            <a:chOff x="4162" y="1511"/>
            <a:chExt cx="286" cy="249"/>
          </a:xfrm>
        </p:grpSpPr>
        <p:graphicFrame>
          <p:nvGraphicFramePr>
            <p:cNvPr id="3077" name="Object 5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06" name="Visio" r:id="rId23" imgW="282926" imgH="320424" progId="Visio.Drawing.11">
                    <p:embed/>
                  </p:oleObj>
                </mc:Choice>
                <mc:Fallback>
                  <p:oleObj name="Visio" r:id="rId2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8" name="Object 6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07" name="Visio" r:id="rId24" imgW="282926" imgH="320424" progId="Visio.Drawing.11">
                    <p:embed/>
                  </p:oleObj>
                </mc:Choice>
                <mc:Fallback>
                  <p:oleObj name="Visio" r:id="rId2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" name="Object 7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08" name="Visio" r:id="rId25" imgW="282926" imgH="320424" progId="Visio.Drawing.11">
                    <p:embed/>
                  </p:oleObj>
                </mc:Choice>
                <mc:Fallback>
                  <p:oleObj name="Visio" r:id="rId2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05" name="Rectangle 44"/>
          <p:cNvSpPr>
            <a:spLocks noChangeArrowheads="1"/>
          </p:cNvSpPr>
          <p:nvPr/>
        </p:nvSpPr>
        <p:spPr bwMode="auto">
          <a:xfrm>
            <a:off x="1260873" y="1191817"/>
            <a:ext cx="3317081" cy="3726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98835" indent="-198835">
              <a:buBlip>
                <a:blip r:embed="rId26"/>
              </a:buBlip>
            </a:pPr>
            <a:r>
              <a:rPr lang="de-DE" sz="1500"/>
              <a:t>Virtualisierung auf Storage System Ebene</a:t>
            </a:r>
          </a:p>
          <a:p>
            <a:pPr marL="536972" lvl="1" indent="-203597">
              <a:buBlip>
                <a:blip r:embed="rId26"/>
              </a:buBlip>
            </a:pPr>
            <a:r>
              <a:rPr lang="de-DE" sz="1200"/>
              <a:t>(+) Gemeinsam genutztes Plattensubsystem</a:t>
            </a:r>
          </a:p>
          <a:p>
            <a:pPr marL="536972" lvl="1" indent="-203597">
              <a:buBlip>
                <a:blip r:embed="rId26"/>
              </a:buBlip>
            </a:pPr>
            <a:r>
              <a:rPr lang="de-DE" sz="1200"/>
              <a:t>(+) Einfache Administration</a:t>
            </a:r>
          </a:p>
          <a:p>
            <a:pPr marL="536972" lvl="1" indent="-203597">
              <a:buBlip>
                <a:blip r:embed="rId26"/>
              </a:buBlip>
            </a:pPr>
            <a:r>
              <a:rPr lang="de-DE" sz="1200"/>
              <a:t>(+) Einheitliche Mechanismen für Replikation und Spiegelung für jedes Protokoll</a:t>
            </a:r>
          </a:p>
          <a:p>
            <a:pPr marL="198835" indent="-198835"/>
            <a:endParaRPr lang="de-DE" sz="1500"/>
          </a:p>
        </p:txBody>
      </p:sp>
    </p:spTree>
    <p:extLst>
      <p:ext uri="{BB962C8B-B14F-4D97-AF65-F5344CB8AC3E}">
        <p14:creationId xmlns:p14="http://schemas.microsoft.com/office/powerpoint/2010/main" val="2645552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1260873" y="186928"/>
            <a:ext cx="4617244" cy="641747"/>
          </a:xfrm>
        </p:spPr>
        <p:txBody>
          <a:bodyPr anchor="b">
            <a:normAutofit fontScale="90000"/>
          </a:bodyPr>
          <a:lstStyle/>
          <a:p>
            <a:r>
              <a:rPr lang="de-DE" smtClean="0"/>
              <a:t>Evolution Speicherservices Speicherwachstum</a:t>
            </a:r>
          </a:p>
        </p:txBody>
      </p:sp>
      <p:graphicFrame>
        <p:nvGraphicFramePr>
          <p:cNvPr id="4098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868467" y="1170385"/>
          <a:ext cx="553640" cy="70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02" name="Visio" r:id="rId3" imgW="738333" imgH="941403" progId="Visio.Drawing.11">
                  <p:embed/>
                </p:oleObj>
              </mc:Choice>
              <mc:Fallback>
                <p:oleObj name="Visio" r:id="rId3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467" y="1170385"/>
                        <a:ext cx="553640" cy="70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9" name="AutoShape 4"/>
          <p:cNvSpPr>
            <a:spLocks noChangeArrowheads="1"/>
          </p:cNvSpPr>
          <p:nvPr/>
        </p:nvSpPr>
        <p:spPr bwMode="auto">
          <a:xfrm>
            <a:off x="5113735" y="2782491"/>
            <a:ext cx="785813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block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407819" y="3068242"/>
            <a:ext cx="340519" cy="296465"/>
            <a:chOff x="4162" y="1511"/>
            <a:chExt cx="286" cy="249"/>
          </a:xfrm>
        </p:grpSpPr>
        <p:graphicFrame>
          <p:nvGraphicFramePr>
            <p:cNvPr id="4155" name="Object 59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03" name="Visio" r:id="rId5" imgW="282926" imgH="320424" progId="Visio.Drawing.11">
                    <p:embed/>
                  </p:oleObj>
                </mc:Choice>
                <mc:Fallback>
                  <p:oleObj name="Visio" r:id="rId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56" name="Object 60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04" name="Visio" r:id="rId7" imgW="282926" imgH="320424" progId="Visio.Drawing.11">
                    <p:embed/>
                  </p:oleObj>
                </mc:Choice>
                <mc:Fallback>
                  <p:oleObj name="Visio" r:id="rId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57" name="Object 61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05" name="Visio" r:id="rId8" imgW="282926" imgH="320424" progId="Visio.Drawing.11">
                    <p:embed/>
                  </p:oleObj>
                </mc:Choice>
                <mc:Fallback>
                  <p:oleObj name="Visio" r:id="rId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5749529" y="1169194"/>
          <a:ext cx="553640" cy="70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06" name="Visio" r:id="rId9" imgW="738333" imgH="941403" progId="Visio.Drawing.11">
                  <p:embed/>
                </p:oleObj>
              </mc:Choice>
              <mc:Fallback>
                <p:oleObj name="Visio" r:id="rId9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529" y="1169194"/>
                        <a:ext cx="553640" cy="706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707857" y="3059906"/>
            <a:ext cx="340519" cy="296466"/>
            <a:chOff x="4162" y="1511"/>
            <a:chExt cx="286" cy="249"/>
          </a:xfrm>
        </p:grpSpPr>
        <p:graphicFrame>
          <p:nvGraphicFramePr>
            <p:cNvPr id="4152" name="Object 56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07" name="Visio" r:id="rId10" imgW="282926" imgH="320424" progId="Visio.Drawing.11">
                    <p:embed/>
                  </p:oleObj>
                </mc:Choice>
                <mc:Fallback>
                  <p:oleObj name="Visio" r:id="rId1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53" name="Object 57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08" name="Visio" r:id="rId11" imgW="282926" imgH="320424" progId="Visio.Drawing.11">
                    <p:embed/>
                  </p:oleObj>
                </mc:Choice>
                <mc:Fallback>
                  <p:oleObj name="Visio" r:id="rId1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54" name="Object 58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09" name="Visio" r:id="rId12" imgW="282926" imgH="320424" progId="Visio.Drawing.11">
                    <p:embed/>
                  </p:oleObj>
                </mc:Choice>
                <mc:Fallback>
                  <p:oleObj name="Visio" r:id="rId1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677025" y="1163242"/>
          <a:ext cx="553641" cy="70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10" name="Visio" r:id="rId13" imgW="738333" imgH="941403" progId="Visio.Drawing.11">
                  <p:embed/>
                </p:oleObj>
              </mc:Choice>
              <mc:Fallback>
                <p:oleObj name="Visio" r:id="rId13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025" y="1163242"/>
                        <a:ext cx="553641" cy="70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118498" y="3053954"/>
            <a:ext cx="340519" cy="296465"/>
            <a:chOff x="4162" y="1511"/>
            <a:chExt cx="286" cy="249"/>
          </a:xfrm>
        </p:grpSpPr>
        <p:graphicFrame>
          <p:nvGraphicFramePr>
            <p:cNvPr id="4149" name="Object 53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11" name="Visio" r:id="rId14" imgW="282926" imgH="320424" progId="Visio.Drawing.11">
                    <p:embed/>
                  </p:oleObj>
                </mc:Choice>
                <mc:Fallback>
                  <p:oleObj name="Visio" r:id="rId1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50" name="Object 54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12" name="Visio" r:id="rId15" imgW="282926" imgH="320424" progId="Visio.Drawing.11">
                    <p:embed/>
                  </p:oleObj>
                </mc:Choice>
                <mc:Fallback>
                  <p:oleObj name="Visio" r:id="rId1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51" name="Object 55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13" name="Visio" r:id="rId16" imgW="282926" imgH="320424" progId="Visio.Drawing.11">
                    <p:embed/>
                  </p:oleObj>
                </mc:Choice>
                <mc:Fallback>
                  <p:oleObj name="Visio" r:id="rId1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136356" y="1966913"/>
            <a:ext cx="628650" cy="525066"/>
            <a:chOff x="3869" y="1645"/>
            <a:chExt cx="528" cy="441"/>
          </a:xfrm>
        </p:grpSpPr>
        <p:grpSp>
          <p:nvGrpSpPr>
            <p:cNvPr id="6" name="Group 20"/>
            <p:cNvGrpSpPr>
              <a:grpSpLocks noChangeAspect="1"/>
            </p:cNvGrpSpPr>
            <p:nvPr/>
          </p:nvGrpSpPr>
          <p:grpSpPr bwMode="auto">
            <a:xfrm>
              <a:off x="3869" y="1645"/>
              <a:ext cx="528" cy="441"/>
              <a:chOff x="411" y="1928"/>
              <a:chExt cx="680" cy="418"/>
            </a:xfrm>
          </p:grpSpPr>
          <p:sp>
            <p:nvSpPr>
              <p:cNvPr id="4193" name="AutoShape 21"/>
              <p:cNvSpPr>
                <a:spLocks noChangeAspect="1" noChangeArrowheads="1" noTextEdit="1"/>
              </p:cNvSpPr>
              <p:nvPr/>
            </p:nvSpPr>
            <p:spPr bwMode="auto">
              <a:xfrm>
                <a:off x="411" y="1928"/>
                <a:ext cx="680" cy="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4194" name="Freeform 22"/>
              <p:cNvSpPr>
                <a:spLocks noEditPoints="1"/>
              </p:cNvSpPr>
              <p:nvPr/>
            </p:nvSpPr>
            <p:spPr bwMode="auto">
              <a:xfrm>
                <a:off x="411" y="1928"/>
                <a:ext cx="680" cy="418"/>
              </a:xfrm>
              <a:custGeom>
                <a:avLst/>
                <a:gdLst>
                  <a:gd name="T0" fmla="*/ 3211 w 288"/>
                  <a:gd name="T1" fmla="*/ 725 h 177"/>
                  <a:gd name="T2" fmla="*/ 2526 w 288"/>
                  <a:gd name="T3" fmla="*/ 250 h 177"/>
                  <a:gd name="T4" fmla="*/ 2196 w 288"/>
                  <a:gd name="T5" fmla="*/ 319 h 177"/>
                  <a:gd name="T6" fmla="*/ 2196 w 288"/>
                  <a:gd name="T7" fmla="*/ 319 h 177"/>
                  <a:gd name="T8" fmla="*/ 1594 w 288"/>
                  <a:gd name="T9" fmla="*/ 0 h 177"/>
                  <a:gd name="T10" fmla="*/ 975 w 288"/>
                  <a:gd name="T11" fmla="*/ 328 h 177"/>
                  <a:gd name="T12" fmla="*/ 975 w 288"/>
                  <a:gd name="T13" fmla="*/ 328 h 177"/>
                  <a:gd name="T14" fmla="*/ 737 w 288"/>
                  <a:gd name="T15" fmla="*/ 290 h 177"/>
                  <a:gd name="T16" fmla="*/ 0 w 288"/>
                  <a:gd name="T17" fmla="*/ 947 h 177"/>
                  <a:gd name="T18" fmla="*/ 630 w 288"/>
                  <a:gd name="T19" fmla="*/ 1578 h 177"/>
                  <a:gd name="T20" fmla="*/ 630 w 288"/>
                  <a:gd name="T21" fmla="*/ 1578 h 177"/>
                  <a:gd name="T22" fmla="*/ 1327 w 288"/>
                  <a:gd name="T23" fmla="*/ 2092 h 177"/>
                  <a:gd name="T24" fmla="*/ 1712 w 288"/>
                  <a:gd name="T25" fmla="*/ 2003 h 177"/>
                  <a:gd name="T26" fmla="*/ 1712 w 288"/>
                  <a:gd name="T27" fmla="*/ 2003 h 177"/>
                  <a:gd name="T28" fmla="*/ 2330 w 288"/>
                  <a:gd name="T29" fmla="*/ 2331 h 177"/>
                  <a:gd name="T30" fmla="*/ 2989 w 288"/>
                  <a:gd name="T31" fmla="*/ 1908 h 177"/>
                  <a:gd name="T32" fmla="*/ 2989 w 288"/>
                  <a:gd name="T33" fmla="*/ 1908 h 177"/>
                  <a:gd name="T34" fmla="*/ 3093 w 288"/>
                  <a:gd name="T35" fmla="*/ 1925 h 177"/>
                  <a:gd name="T36" fmla="*/ 3579 w 288"/>
                  <a:gd name="T37" fmla="*/ 1752 h 177"/>
                  <a:gd name="T38" fmla="*/ 3792 w 288"/>
                  <a:gd name="T39" fmla="*/ 1315 h 177"/>
                  <a:gd name="T40" fmla="*/ 3211 w 288"/>
                  <a:gd name="T41" fmla="*/ 725 h 177"/>
                  <a:gd name="T42" fmla="*/ 3712 w 288"/>
                  <a:gd name="T43" fmla="*/ 1315 h 177"/>
                  <a:gd name="T44" fmla="*/ 3539 w 288"/>
                  <a:gd name="T45" fmla="*/ 1684 h 177"/>
                  <a:gd name="T46" fmla="*/ 3093 w 288"/>
                  <a:gd name="T47" fmla="*/ 1856 h 177"/>
                  <a:gd name="T48" fmla="*/ 2977 w 288"/>
                  <a:gd name="T49" fmla="*/ 1847 h 177"/>
                  <a:gd name="T50" fmla="*/ 2937 w 288"/>
                  <a:gd name="T51" fmla="*/ 1830 h 177"/>
                  <a:gd name="T52" fmla="*/ 2937 w 288"/>
                  <a:gd name="T53" fmla="*/ 1868 h 177"/>
                  <a:gd name="T54" fmla="*/ 2330 w 288"/>
                  <a:gd name="T55" fmla="*/ 2265 h 177"/>
                  <a:gd name="T56" fmla="*/ 1750 w 288"/>
                  <a:gd name="T57" fmla="*/ 1934 h 177"/>
                  <a:gd name="T58" fmla="*/ 1740 w 288"/>
                  <a:gd name="T59" fmla="*/ 1908 h 177"/>
                  <a:gd name="T60" fmla="*/ 1700 w 288"/>
                  <a:gd name="T61" fmla="*/ 1925 h 177"/>
                  <a:gd name="T62" fmla="*/ 1327 w 288"/>
                  <a:gd name="T63" fmla="*/ 2031 h 177"/>
                  <a:gd name="T64" fmla="*/ 697 w 288"/>
                  <a:gd name="T65" fmla="*/ 1540 h 177"/>
                  <a:gd name="T66" fmla="*/ 697 w 288"/>
                  <a:gd name="T67" fmla="*/ 1516 h 177"/>
                  <a:gd name="T68" fmla="*/ 668 w 288"/>
                  <a:gd name="T69" fmla="*/ 1516 h 177"/>
                  <a:gd name="T70" fmla="*/ 78 w 288"/>
                  <a:gd name="T71" fmla="*/ 947 h 177"/>
                  <a:gd name="T72" fmla="*/ 737 w 288"/>
                  <a:gd name="T73" fmla="*/ 368 h 177"/>
                  <a:gd name="T74" fmla="*/ 975 w 288"/>
                  <a:gd name="T75" fmla="*/ 406 h 177"/>
                  <a:gd name="T76" fmla="*/ 999 w 288"/>
                  <a:gd name="T77" fmla="*/ 406 h 177"/>
                  <a:gd name="T78" fmla="*/ 1015 w 288"/>
                  <a:gd name="T79" fmla="*/ 380 h 177"/>
                  <a:gd name="T80" fmla="*/ 1594 w 288"/>
                  <a:gd name="T81" fmla="*/ 66 h 177"/>
                  <a:gd name="T82" fmla="*/ 2158 w 288"/>
                  <a:gd name="T83" fmla="*/ 380 h 177"/>
                  <a:gd name="T84" fmla="*/ 2175 w 288"/>
                  <a:gd name="T85" fmla="*/ 406 h 177"/>
                  <a:gd name="T86" fmla="*/ 2196 w 288"/>
                  <a:gd name="T87" fmla="*/ 397 h 177"/>
                  <a:gd name="T88" fmla="*/ 2526 w 288"/>
                  <a:gd name="T89" fmla="*/ 319 h 177"/>
                  <a:gd name="T90" fmla="*/ 3145 w 288"/>
                  <a:gd name="T91" fmla="*/ 765 h 177"/>
                  <a:gd name="T92" fmla="*/ 3162 w 288"/>
                  <a:gd name="T93" fmla="*/ 775 h 177"/>
                  <a:gd name="T94" fmla="*/ 3183 w 288"/>
                  <a:gd name="T95" fmla="*/ 791 h 177"/>
                  <a:gd name="T96" fmla="*/ 3712 w 288"/>
                  <a:gd name="T97" fmla="*/ 1315 h 1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88"/>
                  <a:gd name="T148" fmla="*/ 0 h 177"/>
                  <a:gd name="T149" fmla="*/ 288 w 288"/>
                  <a:gd name="T150" fmla="*/ 177 h 17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88" h="177">
                    <a:moveTo>
                      <a:pt x="244" y="55"/>
                    </a:moveTo>
                    <a:cubicBezTo>
                      <a:pt x="239" y="33"/>
                      <a:pt x="218" y="19"/>
                      <a:pt x="192" y="19"/>
                    </a:cubicBezTo>
                    <a:cubicBezTo>
                      <a:pt x="183" y="19"/>
                      <a:pt x="175" y="20"/>
                      <a:pt x="167" y="24"/>
                    </a:cubicBezTo>
                    <a:cubicBezTo>
                      <a:pt x="167" y="24"/>
                      <a:pt x="167" y="24"/>
                      <a:pt x="167" y="24"/>
                    </a:cubicBezTo>
                    <a:cubicBezTo>
                      <a:pt x="158" y="8"/>
                      <a:pt x="141" y="0"/>
                      <a:pt x="121" y="0"/>
                    </a:cubicBezTo>
                    <a:cubicBezTo>
                      <a:pt x="100" y="0"/>
                      <a:pt x="82" y="8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68" y="23"/>
                      <a:pt x="63" y="22"/>
                      <a:pt x="56" y="22"/>
                    </a:cubicBezTo>
                    <a:cubicBezTo>
                      <a:pt x="25" y="22"/>
                      <a:pt x="0" y="44"/>
                      <a:pt x="0" y="72"/>
                    </a:cubicBezTo>
                    <a:cubicBezTo>
                      <a:pt x="0" y="97"/>
                      <a:pt x="20" y="117"/>
                      <a:pt x="48" y="12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51" y="144"/>
                      <a:pt x="74" y="159"/>
                      <a:pt x="101" y="159"/>
                    </a:cubicBezTo>
                    <a:cubicBezTo>
                      <a:pt x="112" y="159"/>
                      <a:pt x="121" y="158"/>
                      <a:pt x="130" y="152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38" y="169"/>
                      <a:pt x="156" y="177"/>
                      <a:pt x="177" y="177"/>
                    </a:cubicBezTo>
                    <a:cubicBezTo>
                      <a:pt x="201" y="177"/>
                      <a:pt x="221" y="165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30" y="146"/>
                      <a:pt x="231" y="146"/>
                      <a:pt x="235" y="146"/>
                    </a:cubicBezTo>
                    <a:cubicBezTo>
                      <a:pt x="249" y="146"/>
                      <a:pt x="262" y="141"/>
                      <a:pt x="272" y="133"/>
                    </a:cubicBezTo>
                    <a:cubicBezTo>
                      <a:pt x="282" y="124"/>
                      <a:pt x="288" y="112"/>
                      <a:pt x="288" y="100"/>
                    </a:cubicBezTo>
                    <a:cubicBezTo>
                      <a:pt x="288" y="77"/>
                      <a:pt x="270" y="58"/>
                      <a:pt x="244" y="55"/>
                    </a:cubicBezTo>
                    <a:close/>
                    <a:moveTo>
                      <a:pt x="282" y="100"/>
                    </a:moveTo>
                    <a:cubicBezTo>
                      <a:pt x="282" y="111"/>
                      <a:pt x="277" y="121"/>
                      <a:pt x="269" y="128"/>
                    </a:cubicBezTo>
                    <a:cubicBezTo>
                      <a:pt x="260" y="136"/>
                      <a:pt x="248" y="141"/>
                      <a:pt x="235" y="141"/>
                    </a:cubicBezTo>
                    <a:cubicBezTo>
                      <a:pt x="232" y="141"/>
                      <a:pt x="229" y="140"/>
                      <a:pt x="226" y="140"/>
                    </a:cubicBezTo>
                    <a:cubicBezTo>
                      <a:pt x="223" y="139"/>
                      <a:pt x="223" y="139"/>
                      <a:pt x="223" y="139"/>
                    </a:cubicBezTo>
                    <a:cubicBezTo>
                      <a:pt x="223" y="142"/>
                      <a:pt x="223" y="142"/>
                      <a:pt x="223" y="142"/>
                    </a:cubicBezTo>
                    <a:cubicBezTo>
                      <a:pt x="217" y="159"/>
                      <a:pt x="198" y="172"/>
                      <a:pt x="177" y="172"/>
                    </a:cubicBezTo>
                    <a:cubicBezTo>
                      <a:pt x="158" y="172"/>
                      <a:pt x="141" y="162"/>
                      <a:pt x="133" y="147"/>
                    </a:cubicBezTo>
                    <a:cubicBezTo>
                      <a:pt x="132" y="145"/>
                      <a:pt x="132" y="145"/>
                      <a:pt x="132" y="145"/>
                    </a:cubicBezTo>
                    <a:cubicBezTo>
                      <a:pt x="129" y="146"/>
                      <a:pt x="129" y="146"/>
                      <a:pt x="129" y="146"/>
                    </a:cubicBezTo>
                    <a:cubicBezTo>
                      <a:pt x="121" y="151"/>
                      <a:pt x="111" y="154"/>
                      <a:pt x="101" y="154"/>
                    </a:cubicBezTo>
                    <a:cubicBezTo>
                      <a:pt x="76" y="154"/>
                      <a:pt x="56" y="138"/>
                      <a:pt x="53" y="117"/>
                    </a:cubicBezTo>
                    <a:cubicBezTo>
                      <a:pt x="53" y="115"/>
                      <a:pt x="53" y="115"/>
                      <a:pt x="53" y="115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25" y="113"/>
                      <a:pt x="6" y="94"/>
                      <a:pt x="6" y="72"/>
                    </a:cubicBezTo>
                    <a:cubicBezTo>
                      <a:pt x="6" y="47"/>
                      <a:pt x="28" y="28"/>
                      <a:pt x="56" y="28"/>
                    </a:cubicBezTo>
                    <a:cubicBezTo>
                      <a:pt x="62" y="28"/>
                      <a:pt x="68" y="29"/>
                      <a:pt x="74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85" y="15"/>
                      <a:pt x="102" y="5"/>
                      <a:pt x="121" y="5"/>
                    </a:cubicBezTo>
                    <a:cubicBezTo>
                      <a:pt x="139" y="5"/>
                      <a:pt x="156" y="15"/>
                      <a:pt x="164" y="29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75" y="26"/>
                      <a:pt x="183" y="24"/>
                      <a:pt x="192" y="24"/>
                    </a:cubicBezTo>
                    <a:cubicBezTo>
                      <a:pt x="215" y="24"/>
                      <a:pt x="235" y="38"/>
                      <a:pt x="239" y="58"/>
                    </a:cubicBezTo>
                    <a:cubicBezTo>
                      <a:pt x="240" y="59"/>
                      <a:pt x="240" y="59"/>
                      <a:pt x="240" y="59"/>
                    </a:cubicBezTo>
                    <a:cubicBezTo>
                      <a:pt x="242" y="60"/>
                      <a:pt x="242" y="60"/>
                      <a:pt x="242" y="60"/>
                    </a:cubicBezTo>
                    <a:cubicBezTo>
                      <a:pt x="265" y="62"/>
                      <a:pt x="282" y="80"/>
                      <a:pt x="282" y="10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4195" name="Freeform 23"/>
              <p:cNvSpPr>
                <a:spLocks noEditPoints="1"/>
              </p:cNvSpPr>
              <p:nvPr/>
            </p:nvSpPr>
            <p:spPr bwMode="auto">
              <a:xfrm>
                <a:off x="418" y="1935"/>
                <a:ext cx="666" cy="406"/>
              </a:xfrm>
              <a:custGeom>
                <a:avLst/>
                <a:gdLst>
                  <a:gd name="T0" fmla="*/ 3146 w 282"/>
                  <a:gd name="T1" fmla="*/ 708 h 172"/>
                  <a:gd name="T2" fmla="*/ 2487 w 282"/>
                  <a:gd name="T3" fmla="*/ 250 h 172"/>
                  <a:gd name="T4" fmla="*/ 2147 w 282"/>
                  <a:gd name="T5" fmla="*/ 328 h 172"/>
                  <a:gd name="T6" fmla="*/ 1556 w 282"/>
                  <a:gd name="T7" fmla="*/ 0 h 172"/>
                  <a:gd name="T8" fmla="*/ 947 w 282"/>
                  <a:gd name="T9" fmla="*/ 328 h 172"/>
                  <a:gd name="T10" fmla="*/ 697 w 282"/>
                  <a:gd name="T11" fmla="*/ 290 h 172"/>
                  <a:gd name="T12" fmla="*/ 0 w 282"/>
                  <a:gd name="T13" fmla="*/ 909 h 172"/>
                  <a:gd name="T14" fmla="*/ 631 w 282"/>
                  <a:gd name="T15" fmla="*/ 1511 h 172"/>
                  <a:gd name="T16" fmla="*/ 1289 w 282"/>
                  <a:gd name="T17" fmla="*/ 2028 h 172"/>
                  <a:gd name="T18" fmla="*/ 1684 w 282"/>
                  <a:gd name="T19" fmla="*/ 1905 h 172"/>
                  <a:gd name="T20" fmla="*/ 2293 w 282"/>
                  <a:gd name="T21" fmla="*/ 2261 h 172"/>
                  <a:gd name="T22" fmla="*/ 2924 w 282"/>
                  <a:gd name="T23" fmla="*/ 1827 h 172"/>
                  <a:gd name="T24" fmla="*/ 3056 w 282"/>
                  <a:gd name="T25" fmla="*/ 1839 h 172"/>
                  <a:gd name="T26" fmla="*/ 3715 w 282"/>
                  <a:gd name="T27" fmla="*/ 1277 h 172"/>
                  <a:gd name="T28" fmla="*/ 3146 w 282"/>
                  <a:gd name="T29" fmla="*/ 708 h 172"/>
                  <a:gd name="T30" fmla="*/ 1974 w 282"/>
                  <a:gd name="T31" fmla="*/ 1180 h 172"/>
                  <a:gd name="T32" fmla="*/ 1974 w 282"/>
                  <a:gd name="T33" fmla="*/ 1180 h 172"/>
                  <a:gd name="T34" fmla="*/ 1974 w 282"/>
                  <a:gd name="T35" fmla="*/ 1180 h 172"/>
                  <a:gd name="T36" fmla="*/ 1974 w 282"/>
                  <a:gd name="T37" fmla="*/ 1180 h 17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2"/>
                  <a:gd name="T58" fmla="*/ 0 h 172"/>
                  <a:gd name="T59" fmla="*/ 282 w 282"/>
                  <a:gd name="T60" fmla="*/ 172 h 17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2" h="172">
                    <a:moveTo>
                      <a:pt x="239" y="54"/>
                    </a:moveTo>
                    <a:cubicBezTo>
                      <a:pt x="234" y="34"/>
                      <a:pt x="214" y="19"/>
                      <a:pt x="189" y="19"/>
                    </a:cubicBezTo>
                    <a:cubicBezTo>
                      <a:pt x="180" y="19"/>
                      <a:pt x="171" y="21"/>
                      <a:pt x="163" y="25"/>
                    </a:cubicBezTo>
                    <a:cubicBezTo>
                      <a:pt x="155" y="10"/>
                      <a:pt x="138" y="0"/>
                      <a:pt x="118" y="0"/>
                    </a:cubicBezTo>
                    <a:cubicBezTo>
                      <a:pt x="97" y="0"/>
                      <a:pt x="80" y="10"/>
                      <a:pt x="72" y="25"/>
                    </a:cubicBezTo>
                    <a:cubicBezTo>
                      <a:pt x="66" y="23"/>
                      <a:pt x="60" y="22"/>
                      <a:pt x="53" y="22"/>
                    </a:cubicBezTo>
                    <a:cubicBezTo>
                      <a:pt x="24" y="22"/>
                      <a:pt x="0" y="43"/>
                      <a:pt x="0" y="69"/>
                    </a:cubicBezTo>
                    <a:cubicBezTo>
                      <a:pt x="0" y="92"/>
                      <a:pt x="21" y="112"/>
                      <a:pt x="48" y="115"/>
                    </a:cubicBezTo>
                    <a:cubicBezTo>
                      <a:pt x="50" y="137"/>
                      <a:pt x="72" y="154"/>
                      <a:pt x="98" y="154"/>
                    </a:cubicBezTo>
                    <a:cubicBezTo>
                      <a:pt x="109" y="154"/>
                      <a:pt x="119" y="151"/>
                      <a:pt x="128" y="145"/>
                    </a:cubicBezTo>
                    <a:cubicBezTo>
                      <a:pt x="135" y="161"/>
                      <a:pt x="153" y="172"/>
                      <a:pt x="174" y="172"/>
                    </a:cubicBezTo>
                    <a:cubicBezTo>
                      <a:pt x="197" y="172"/>
                      <a:pt x="217" y="158"/>
                      <a:pt x="222" y="139"/>
                    </a:cubicBezTo>
                    <a:cubicBezTo>
                      <a:pt x="225" y="140"/>
                      <a:pt x="229" y="140"/>
                      <a:pt x="232" y="140"/>
                    </a:cubicBezTo>
                    <a:cubicBezTo>
                      <a:pt x="260" y="140"/>
                      <a:pt x="282" y="121"/>
                      <a:pt x="282" y="97"/>
                    </a:cubicBezTo>
                    <a:cubicBezTo>
                      <a:pt x="282" y="75"/>
                      <a:pt x="263" y="57"/>
                      <a:pt x="239" y="54"/>
                    </a:cubicBezTo>
                    <a:close/>
                    <a:moveTo>
                      <a:pt x="150" y="90"/>
                    </a:move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sp>
          <p:nvSpPr>
            <p:cNvPr id="4192" name="Text Box 24"/>
            <p:cNvSpPr txBox="1">
              <a:spLocks noChangeArrowheads="1"/>
            </p:cNvSpPr>
            <p:nvPr/>
          </p:nvSpPr>
          <p:spPr bwMode="auto">
            <a:xfrm>
              <a:off x="3958" y="1780"/>
              <a:ext cx="360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900" b="1"/>
                <a:t>SAN</a:t>
              </a: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6547247" y="1925242"/>
            <a:ext cx="628650" cy="525065"/>
            <a:chOff x="3869" y="1645"/>
            <a:chExt cx="528" cy="441"/>
          </a:xfrm>
        </p:grpSpPr>
        <p:grpSp>
          <p:nvGrpSpPr>
            <p:cNvPr id="8" name="Group 26"/>
            <p:cNvGrpSpPr>
              <a:grpSpLocks noChangeAspect="1"/>
            </p:cNvGrpSpPr>
            <p:nvPr/>
          </p:nvGrpSpPr>
          <p:grpSpPr bwMode="auto">
            <a:xfrm>
              <a:off x="3869" y="1645"/>
              <a:ext cx="528" cy="441"/>
              <a:chOff x="411" y="1928"/>
              <a:chExt cx="680" cy="418"/>
            </a:xfrm>
          </p:grpSpPr>
          <p:sp>
            <p:nvSpPr>
              <p:cNvPr id="4188" name="AutoShape 27"/>
              <p:cNvSpPr>
                <a:spLocks noChangeAspect="1" noChangeArrowheads="1" noTextEdit="1"/>
              </p:cNvSpPr>
              <p:nvPr/>
            </p:nvSpPr>
            <p:spPr bwMode="auto">
              <a:xfrm>
                <a:off x="411" y="1928"/>
                <a:ext cx="680" cy="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4189" name="Freeform 28"/>
              <p:cNvSpPr>
                <a:spLocks noEditPoints="1"/>
              </p:cNvSpPr>
              <p:nvPr/>
            </p:nvSpPr>
            <p:spPr bwMode="auto">
              <a:xfrm>
                <a:off x="411" y="1928"/>
                <a:ext cx="680" cy="418"/>
              </a:xfrm>
              <a:custGeom>
                <a:avLst/>
                <a:gdLst>
                  <a:gd name="T0" fmla="*/ 3211 w 288"/>
                  <a:gd name="T1" fmla="*/ 725 h 177"/>
                  <a:gd name="T2" fmla="*/ 2526 w 288"/>
                  <a:gd name="T3" fmla="*/ 250 h 177"/>
                  <a:gd name="T4" fmla="*/ 2196 w 288"/>
                  <a:gd name="T5" fmla="*/ 319 h 177"/>
                  <a:gd name="T6" fmla="*/ 2196 w 288"/>
                  <a:gd name="T7" fmla="*/ 319 h 177"/>
                  <a:gd name="T8" fmla="*/ 1594 w 288"/>
                  <a:gd name="T9" fmla="*/ 0 h 177"/>
                  <a:gd name="T10" fmla="*/ 975 w 288"/>
                  <a:gd name="T11" fmla="*/ 328 h 177"/>
                  <a:gd name="T12" fmla="*/ 975 w 288"/>
                  <a:gd name="T13" fmla="*/ 328 h 177"/>
                  <a:gd name="T14" fmla="*/ 737 w 288"/>
                  <a:gd name="T15" fmla="*/ 290 h 177"/>
                  <a:gd name="T16" fmla="*/ 0 w 288"/>
                  <a:gd name="T17" fmla="*/ 947 h 177"/>
                  <a:gd name="T18" fmla="*/ 630 w 288"/>
                  <a:gd name="T19" fmla="*/ 1578 h 177"/>
                  <a:gd name="T20" fmla="*/ 630 w 288"/>
                  <a:gd name="T21" fmla="*/ 1578 h 177"/>
                  <a:gd name="T22" fmla="*/ 1327 w 288"/>
                  <a:gd name="T23" fmla="*/ 2092 h 177"/>
                  <a:gd name="T24" fmla="*/ 1712 w 288"/>
                  <a:gd name="T25" fmla="*/ 2003 h 177"/>
                  <a:gd name="T26" fmla="*/ 1712 w 288"/>
                  <a:gd name="T27" fmla="*/ 2003 h 177"/>
                  <a:gd name="T28" fmla="*/ 2330 w 288"/>
                  <a:gd name="T29" fmla="*/ 2331 h 177"/>
                  <a:gd name="T30" fmla="*/ 2989 w 288"/>
                  <a:gd name="T31" fmla="*/ 1908 h 177"/>
                  <a:gd name="T32" fmla="*/ 2989 w 288"/>
                  <a:gd name="T33" fmla="*/ 1908 h 177"/>
                  <a:gd name="T34" fmla="*/ 3093 w 288"/>
                  <a:gd name="T35" fmla="*/ 1925 h 177"/>
                  <a:gd name="T36" fmla="*/ 3579 w 288"/>
                  <a:gd name="T37" fmla="*/ 1752 h 177"/>
                  <a:gd name="T38" fmla="*/ 3792 w 288"/>
                  <a:gd name="T39" fmla="*/ 1315 h 177"/>
                  <a:gd name="T40" fmla="*/ 3211 w 288"/>
                  <a:gd name="T41" fmla="*/ 725 h 177"/>
                  <a:gd name="T42" fmla="*/ 3712 w 288"/>
                  <a:gd name="T43" fmla="*/ 1315 h 177"/>
                  <a:gd name="T44" fmla="*/ 3539 w 288"/>
                  <a:gd name="T45" fmla="*/ 1684 h 177"/>
                  <a:gd name="T46" fmla="*/ 3093 w 288"/>
                  <a:gd name="T47" fmla="*/ 1856 h 177"/>
                  <a:gd name="T48" fmla="*/ 2977 w 288"/>
                  <a:gd name="T49" fmla="*/ 1847 h 177"/>
                  <a:gd name="T50" fmla="*/ 2937 w 288"/>
                  <a:gd name="T51" fmla="*/ 1830 h 177"/>
                  <a:gd name="T52" fmla="*/ 2937 w 288"/>
                  <a:gd name="T53" fmla="*/ 1868 h 177"/>
                  <a:gd name="T54" fmla="*/ 2330 w 288"/>
                  <a:gd name="T55" fmla="*/ 2265 h 177"/>
                  <a:gd name="T56" fmla="*/ 1750 w 288"/>
                  <a:gd name="T57" fmla="*/ 1934 h 177"/>
                  <a:gd name="T58" fmla="*/ 1740 w 288"/>
                  <a:gd name="T59" fmla="*/ 1908 h 177"/>
                  <a:gd name="T60" fmla="*/ 1700 w 288"/>
                  <a:gd name="T61" fmla="*/ 1925 h 177"/>
                  <a:gd name="T62" fmla="*/ 1327 w 288"/>
                  <a:gd name="T63" fmla="*/ 2031 h 177"/>
                  <a:gd name="T64" fmla="*/ 697 w 288"/>
                  <a:gd name="T65" fmla="*/ 1540 h 177"/>
                  <a:gd name="T66" fmla="*/ 697 w 288"/>
                  <a:gd name="T67" fmla="*/ 1516 h 177"/>
                  <a:gd name="T68" fmla="*/ 668 w 288"/>
                  <a:gd name="T69" fmla="*/ 1516 h 177"/>
                  <a:gd name="T70" fmla="*/ 78 w 288"/>
                  <a:gd name="T71" fmla="*/ 947 h 177"/>
                  <a:gd name="T72" fmla="*/ 737 w 288"/>
                  <a:gd name="T73" fmla="*/ 368 h 177"/>
                  <a:gd name="T74" fmla="*/ 975 w 288"/>
                  <a:gd name="T75" fmla="*/ 406 h 177"/>
                  <a:gd name="T76" fmla="*/ 999 w 288"/>
                  <a:gd name="T77" fmla="*/ 406 h 177"/>
                  <a:gd name="T78" fmla="*/ 1015 w 288"/>
                  <a:gd name="T79" fmla="*/ 380 h 177"/>
                  <a:gd name="T80" fmla="*/ 1594 w 288"/>
                  <a:gd name="T81" fmla="*/ 66 h 177"/>
                  <a:gd name="T82" fmla="*/ 2158 w 288"/>
                  <a:gd name="T83" fmla="*/ 380 h 177"/>
                  <a:gd name="T84" fmla="*/ 2175 w 288"/>
                  <a:gd name="T85" fmla="*/ 406 h 177"/>
                  <a:gd name="T86" fmla="*/ 2196 w 288"/>
                  <a:gd name="T87" fmla="*/ 397 h 177"/>
                  <a:gd name="T88" fmla="*/ 2526 w 288"/>
                  <a:gd name="T89" fmla="*/ 319 h 177"/>
                  <a:gd name="T90" fmla="*/ 3145 w 288"/>
                  <a:gd name="T91" fmla="*/ 765 h 177"/>
                  <a:gd name="T92" fmla="*/ 3162 w 288"/>
                  <a:gd name="T93" fmla="*/ 775 h 177"/>
                  <a:gd name="T94" fmla="*/ 3183 w 288"/>
                  <a:gd name="T95" fmla="*/ 791 h 177"/>
                  <a:gd name="T96" fmla="*/ 3712 w 288"/>
                  <a:gd name="T97" fmla="*/ 1315 h 1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88"/>
                  <a:gd name="T148" fmla="*/ 0 h 177"/>
                  <a:gd name="T149" fmla="*/ 288 w 288"/>
                  <a:gd name="T150" fmla="*/ 177 h 17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88" h="177">
                    <a:moveTo>
                      <a:pt x="244" y="55"/>
                    </a:moveTo>
                    <a:cubicBezTo>
                      <a:pt x="239" y="33"/>
                      <a:pt x="218" y="19"/>
                      <a:pt x="192" y="19"/>
                    </a:cubicBezTo>
                    <a:cubicBezTo>
                      <a:pt x="183" y="19"/>
                      <a:pt x="175" y="20"/>
                      <a:pt x="167" y="24"/>
                    </a:cubicBezTo>
                    <a:cubicBezTo>
                      <a:pt x="167" y="24"/>
                      <a:pt x="167" y="24"/>
                      <a:pt x="167" y="24"/>
                    </a:cubicBezTo>
                    <a:cubicBezTo>
                      <a:pt x="158" y="8"/>
                      <a:pt x="141" y="0"/>
                      <a:pt x="121" y="0"/>
                    </a:cubicBezTo>
                    <a:cubicBezTo>
                      <a:pt x="100" y="0"/>
                      <a:pt x="82" y="8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68" y="23"/>
                      <a:pt x="63" y="22"/>
                      <a:pt x="56" y="22"/>
                    </a:cubicBezTo>
                    <a:cubicBezTo>
                      <a:pt x="25" y="22"/>
                      <a:pt x="0" y="44"/>
                      <a:pt x="0" y="72"/>
                    </a:cubicBezTo>
                    <a:cubicBezTo>
                      <a:pt x="0" y="97"/>
                      <a:pt x="20" y="117"/>
                      <a:pt x="48" y="12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51" y="144"/>
                      <a:pt x="74" y="159"/>
                      <a:pt x="101" y="159"/>
                    </a:cubicBezTo>
                    <a:cubicBezTo>
                      <a:pt x="112" y="159"/>
                      <a:pt x="121" y="158"/>
                      <a:pt x="130" y="152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38" y="169"/>
                      <a:pt x="156" y="177"/>
                      <a:pt x="177" y="177"/>
                    </a:cubicBezTo>
                    <a:cubicBezTo>
                      <a:pt x="201" y="177"/>
                      <a:pt x="221" y="165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30" y="146"/>
                      <a:pt x="231" y="146"/>
                      <a:pt x="235" y="146"/>
                    </a:cubicBezTo>
                    <a:cubicBezTo>
                      <a:pt x="249" y="146"/>
                      <a:pt x="262" y="141"/>
                      <a:pt x="272" y="133"/>
                    </a:cubicBezTo>
                    <a:cubicBezTo>
                      <a:pt x="282" y="124"/>
                      <a:pt x="288" y="112"/>
                      <a:pt x="288" y="100"/>
                    </a:cubicBezTo>
                    <a:cubicBezTo>
                      <a:pt x="288" y="77"/>
                      <a:pt x="270" y="58"/>
                      <a:pt x="244" y="55"/>
                    </a:cubicBezTo>
                    <a:close/>
                    <a:moveTo>
                      <a:pt x="282" y="100"/>
                    </a:moveTo>
                    <a:cubicBezTo>
                      <a:pt x="282" y="111"/>
                      <a:pt x="277" y="121"/>
                      <a:pt x="269" y="128"/>
                    </a:cubicBezTo>
                    <a:cubicBezTo>
                      <a:pt x="260" y="136"/>
                      <a:pt x="248" y="141"/>
                      <a:pt x="235" y="141"/>
                    </a:cubicBezTo>
                    <a:cubicBezTo>
                      <a:pt x="232" y="141"/>
                      <a:pt x="229" y="140"/>
                      <a:pt x="226" y="140"/>
                    </a:cubicBezTo>
                    <a:cubicBezTo>
                      <a:pt x="223" y="139"/>
                      <a:pt x="223" y="139"/>
                      <a:pt x="223" y="139"/>
                    </a:cubicBezTo>
                    <a:cubicBezTo>
                      <a:pt x="223" y="142"/>
                      <a:pt x="223" y="142"/>
                      <a:pt x="223" y="142"/>
                    </a:cubicBezTo>
                    <a:cubicBezTo>
                      <a:pt x="217" y="159"/>
                      <a:pt x="198" y="172"/>
                      <a:pt x="177" y="172"/>
                    </a:cubicBezTo>
                    <a:cubicBezTo>
                      <a:pt x="158" y="172"/>
                      <a:pt x="141" y="162"/>
                      <a:pt x="133" y="147"/>
                    </a:cubicBezTo>
                    <a:cubicBezTo>
                      <a:pt x="132" y="145"/>
                      <a:pt x="132" y="145"/>
                      <a:pt x="132" y="145"/>
                    </a:cubicBezTo>
                    <a:cubicBezTo>
                      <a:pt x="129" y="146"/>
                      <a:pt x="129" y="146"/>
                      <a:pt x="129" y="146"/>
                    </a:cubicBezTo>
                    <a:cubicBezTo>
                      <a:pt x="121" y="151"/>
                      <a:pt x="111" y="154"/>
                      <a:pt x="101" y="154"/>
                    </a:cubicBezTo>
                    <a:cubicBezTo>
                      <a:pt x="76" y="154"/>
                      <a:pt x="56" y="138"/>
                      <a:pt x="53" y="117"/>
                    </a:cubicBezTo>
                    <a:cubicBezTo>
                      <a:pt x="53" y="115"/>
                      <a:pt x="53" y="115"/>
                      <a:pt x="53" y="115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25" y="113"/>
                      <a:pt x="6" y="94"/>
                      <a:pt x="6" y="72"/>
                    </a:cubicBezTo>
                    <a:cubicBezTo>
                      <a:pt x="6" y="47"/>
                      <a:pt x="28" y="28"/>
                      <a:pt x="56" y="28"/>
                    </a:cubicBezTo>
                    <a:cubicBezTo>
                      <a:pt x="62" y="28"/>
                      <a:pt x="68" y="29"/>
                      <a:pt x="74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85" y="15"/>
                      <a:pt x="102" y="5"/>
                      <a:pt x="121" y="5"/>
                    </a:cubicBezTo>
                    <a:cubicBezTo>
                      <a:pt x="139" y="5"/>
                      <a:pt x="156" y="15"/>
                      <a:pt x="164" y="29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75" y="26"/>
                      <a:pt x="183" y="24"/>
                      <a:pt x="192" y="24"/>
                    </a:cubicBezTo>
                    <a:cubicBezTo>
                      <a:pt x="215" y="24"/>
                      <a:pt x="235" y="38"/>
                      <a:pt x="239" y="58"/>
                    </a:cubicBezTo>
                    <a:cubicBezTo>
                      <a:pt x="240" y="59"/>
                      <a:pt x="240" y="59"/>
                      <a:pt x="240" y="59"/>
                    </a:cubicBezTo>
                    <a:cubicBezTo>
                      <a:pt x="242" y="60"/>
                      <a:pt x="242" y="60"/>
                      <a:pt x="242" y="60"/>
                    </a:cubicBezTo>
                    <a:cubicBezTo>
                      <a:pt x="265" y="62"/>
                      <a:pt x="282" y="80"/>
                      <a:pt x="282" y="10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4190" name="Freeform 29"/>
              <p:cNvSpPr>
                <a:spLocks noEditPoints="1"/>
              </p:cNvSpPr>
              <p:nvPr/>
            </p:nvSpPr>
            <p:spPr bwMode="auto">
              <a:xfrm>
                <a:off x="418" y="1935"/>
                <a:ext cx="666" cy="406"/>
              </a:xfrm>
              <a:custGeom>
                <a:avLst/>
                <a:gdLst>
                  <a:gd name="T0" fmla="*/ 3146 w 282"/>
                  <a:gd name="T1" fmla="*/ 708 h 172"/>
                  <a:gd name="T2" fmla="*/ 2487 w 282"/>
                  <a:gd name="T3" fmla="*/ 250 h 172"/>
                  <a:gd name="T4" fmla="*/ 2147 w 282"/>
                  <a:gd name="T5" fmla="*/ 328 h 172"/>
                  <a:gd name="T6" fmla="*/ 1556 w 282"/>
                  <a:gd name="T7" fmla="*/ 0 h 172"/>
                  <a:gd name="T8" fmla="*/ 947 w 282"/>
                  <a:gd name="T9" fmla="*/ 328 h 172"/>
                  <a:gd name="T10" fmla="*/ 697 w 282"/>
                  <a:gd name="T11" fmla="*/ 290 h 172"/>
                  <a:gd name="T12" fmla="*/ 0 w 282"/>
                  <a:gd name="T13" fmla="*/ 909 h 172"/>
                  <a:gd name="T14" fmla="*/ 631 w 282"/>
                  <a:gd name="T15" fmla="*/ 1511 h 172"/>
                  <a:gd name="T16" fmla="*/ 1289 w 282"/>
                  <a:gd name="T17" fmla="*/ 2028 h 172"/>
                  <a:gd name="T18" fmla="*/ 1684 w 282"/>
                  <a:gd name="T19" fmla="*/ 1905 h 172"/>
                  <a:gd name="T20" fmla="*/ 2293 w 282"/>
                  <a:gd name="T21" fmla="*/ 2261 h 172"/>
                  <a:gd name="T22" fmla="*/ 2924 w 282"/>
                  <a:gd name="T23" fmla="*/ 1827 h 172"/>
                  <a:gd name="T24" fmla="*/ 3056 w 282"/>
                  <a:gd name="T25" fmla="*/ 1839 h 172"/>
                  <a:gd name="T26" fmla="*/ 3715 w 282"/>
                  <a:gd name="T27" fmla="*/ 1277 h 172"/>
                  <a:gd name="T28" fmla="*/ 3146 w 282"/>
                  <a:gd name="T29" fmla="*/ 708 h 172"/>
                  <a:gd name="T30" fmla="*/ 1974 w 282"/>
                  <a:gd name="T31" fmla="*/ 1180 h 172"/>
                  <a:gd name="T32" fmla="*/ 1974 w 282"/>
                  <a:gd name="T33" fmla="*/ 1180 h 172"/>
                  <a:gd name="T34" fmla="*/ 1974 w 282"/>
                  <a:gd name="T35" fmla="*/ 1180 h 172"/>
                  <a:gd name="T36" fmla="*/ 1974 w 282"/>
                  <a:gd name="T37" fmla="*/ 1180 h 17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2"/>
                  <a:gd name="T58" fmla="*/ 0 h 172"/>
                  <a:gd name="T59" fmla="*/ 282 w 282"/>
                  <a:gd name="T60" fmla="*/ 172 h 17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2" h="172">
                    <a:moveTo>
                      <a:pt x="239" y="54"/>
                    </a:moveTo>
                    <a:cubicBezTo>
                      <a:pt x="234" y="34"/>
                      <a:pt x="214" y="19"/>
                      <a:pt x="189" y="19"/>
                    </a:cubicBezTo>
                    <a:cubicBezTo>
                      <a:pt x="180" y="19"/>
                      <a:pt x="171" y="21"/>
                      <a:pt x="163" y="25"/>
                    </a:cubicBezTo>
                    <a:cubicBezTo>
                      <a:pt x="155" y="10"/>
                      <a:pt x="138" y="0"/>
                      <a:pt x="118" y="0"/>
                    </a:cubicBezTo>
                    <a:cubicBezTo>
                      <a:pt x="97" y="0"/>
                      <a:pt x="80" y="10"/>
                      <a:pt x="72" y="25"/>
                    </a:cubicBezTo>
                    <a:cubicBezTo>
                      <a:pt x="66" y="23"/>
                      <a:pt x="60" y="22"/>
                      <a:pt x="53" y="22"/>
                    </a:cubicBezTo>
                    <a:cubicBezTo>
                      <a:pt x="24" y="22"/>
                      <a:pt x="0" y="43"/>
                      <a:pt x="0" y="69"/>
                    </a:cubicBezTo>
                    <a:cubicBezTo>
                      <a:pt x="0" y="92"/>
                      <a:pt x="21" y="112"/>
                      <a:pt x="48" y="115"/>
                    </a:cubicBezTo>
                    <a:cubicBezTo>
                      <a:pt x="50" y="137"/>
                      <a:pt x="72" y="154"/>
                      <a:pt x="98" y="154"/>
                    </a:cubicBezTo>
                    <a:cubicBezTo>
                      <a:pt x="109" y="154"/>
                      <a:pt x="119" y="151"/>
                      <a:pt x="128" y="145"/>
                    </a:cubicBezTo>
                    <a:cubicBezTo>
                      <a:pt x="135" y="161"/>
                      <a:pt x="153" y="172"/>
                      <a:pt x="174" y="172"/>
                    </a:cubicBezTo>
                    <a:cubicBezTo>
                      <a:pt x="197" y="172"/>
                      <a:pt x="217" y="158"/>
                      <a:pt x="222" y="139"/>
                    </a:cubicBezTo>
                    <a:cubicBezTo>
                      <a:pt x="225" y="140"/>
                      <a:pt x="229" y="140"/>
                      <a:pt x="232" y="140"/>
                    </a:cubicBezTo>
                    <a:cubicBezTo>
                      <a:pt x="260" y="140"/>
                      <a:pt x="282" y="121"/>
                      <a:pt x="282" y="97"/>
                    </a:cubicBezTo>
                    <a:cubicBezTo>
                      <a:pt x="282" y="75"/>
                      <a:pt x="263" y="57"/>
                      <a:pt x="239" y="54"/>
                    </a:cubicBezTo>
                    <a:close/>
                    <a:moveTo>
                      <a:pt x="150" y="90"/>
                    </a:move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sp>
          <p:nvSpPr>
            <p:cNvPr id="4187" name="Text Box 30"/>
            <p:cNvSpPr txBox="1">
              <a:spLocks noChangeArrowheads="1"/>
            </p:cNvSpPr>
            <p:nvPr/>
          </p:nvSpPr>
          <p:spPr bwMode="auto">
            <a:xfrm>
              <a:off x="3958" y="1780"/>
              <a:ext cx="354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900" b="1"/>
                <a:t>LAN</a:t>
              </a:r>
            </a:p>
          </p:txBody>
        </p:sp>
      </p:grpSp>
      <p:sp>
        <p:nvSpPr>
          <p:cNvPr id="4165" name="AutoShape 31"/>
          <p:cNvSpPr>
            <a:spLocks noChangeArrowheads="1"/>
          </p:cNvSpPr>
          <p:nvPr/>
        </p:nvSpPr>
        <p:spPr bwMode="auto">
          <a:xfrm>
            <a:off x="6509147" y="2774156"/>
            <a:ext cx="785813" cy="33932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file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6747273" y="3061098"/>
            <a:ext cx="340519" cy="296465"/>
            <a:chOff x="4162" y="1511"/>
            <a:chExt cx="286" cy="249"/>
          </a:xfrm>
        </p:grpSpPr>
        <p:graphicFrame>
          <p:nvGraphicFramePr>
            <p:cNvPr id="4146" name="Object 50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14" name="Visio" r:id="rId17" imgW="282926" imgH="320424" progId="Visio.Drawing.11">
                    <p:embed/>
                  </p:oleObj>
                </mc:Choice>
                <mc:Fallback>
                  <p:oleObj name="Visio" r:id="rId1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47" name="Object 51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15" name="Visio" r:id="rId18" imgW="282926" imgH="320424" progId="Visio.Drawing.11">
                    <p:embed/>
                  </p:oleObj>
                </mc:Choice>
                <mc:Fallback>
                  <p:oleObj name="Visio" r:id="rId1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48" name="Object 52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16" name="Visio" r:id="rId19" imgW="282926" imgH="320424" progId="Visio.Drawing.11">
                    <p:embed/>
                  </p:oleObj>
                </mc:Choice>
                <mc:Fallback>
                  <p:oleObj name="Visio" r:id="rId1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7047310" y="3052763"/>
            <a:ext cx="340519" cy="296466"/>
            <a:chOff x="4162" y="1511"/>
            <a:chExt cx="286" cy="249"/>
          </a:xfrm>
        </p:grpSpPr>
        <p:graphicFrame>
          <p:nvGraphicFramePr>
            <p:cNvPr id="4143" name="Object 47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17" name="Visio" r:id="rId20" imgW="282926" imgH="320424" progId="Visio.Drawing.11">
                    <p:embed/>
                  </p:oleObj>
                </mc:Choice>
                <mc:Fallback>
                  <p:oleObj name="Visio" r:id="rId2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44" name="Object 48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18" name="Visio" r:id="rId21" imgW="282926" imgH="320424" progId="Visio.Drawing.11">
                    <p:embed/>
                  </p:oleObj>
                </mc:Choice>
                <mc:Fallback>
                  <p:oleObj name="Visio" r:id="rId2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45" name="Object 49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19" name="Visio" r:id="rId22" imgW="282926" imgH="320424" progId="Visio.Drawing.11">
                    <p:embed/>
                  </p:oleObj>
                </mc:Choice>
                <mc:Fallback>
                  <p:oleObj name="Visio" r:id="rId2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6457950" y="3046810"/>
            <a:ext cx="340519" cy="296465"/>
            <a:chOff x="4162" y="1511"/>
            <a:chExt cx="286" cy="249"/>
          </a:xfrm>
        </p:grpSpPr>
        <p:graphicFrame>
          <p:nvGraphicFramePr>
            <p:cNvPr id="4140" name="Object 44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20" name="Visio" r:id="rId23" imgW="282926" imgH="320424" progId="Visio.Drawing.11">
                    <p:embed/>
                  </p:oleObj>
                </mc:Choice>
                <mc:Fallback>
                  <p:oleObj name="Visio" r:id="rId2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41" name="Object 45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21" name="Visio" r:id="rId24" imgW="282926" imgH="320424" progId="Visio.Drawing.11">
                    <p:embed/>
                  </p:oleObj>
                </mc:Choice>
                <mc:Fallback>
                  <p:oleObj name="Visio" r:id="rId2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42" name="Object 46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22" name="Visio" r:id="rId25" imgW="282926" imgH="320424" progId="Visio.Drawing.11">
                    <p:embed/>
                  </p:oleObj>
                </mc:Choice>
                <mc:Fallback>
                  <p:oleObj name="Visio" r:id="rId2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5086350" y="1033463"/>
          <a:ext cx="553641" cy="70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23" name="Visio" r:id="rId26" imgW="738333" imgH="941403" progId="Visio.Drawing.11">
                  <p:embed/>
                </p:oleObj>
              </mc:Choice>
              <mc:Fallback>
                <p:oleObj name="Visio" r:id="rId26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0" y="1033463"/>
                        <a:ext cx="553641" cy="706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5878117" y="1026319"/>
          <a:ext cx="553640" cy="70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24" name="Visio" r:id="rId27" imgW="738333" imgH="941403" progId="Visio.Drawing.11">
                  <p:embed/>
                </p:oleObj>
              </mc:Choice>
              <mc:Fallback>
                <p:oleObj name="Visio" r:id="rId27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117" y="1026319"/>
                        <a:ext cx="553640" cy="706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6765131" y="1073944"/>
          <a:ext cx="553641" cy="70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25" name="Visio" r:id="rId28" imgW="738333" imgH="941403" progId="Visio.Drawing.11">
                  <p:embed/>
                </p:oleObj>
              </mc:Choice>
              <mc:Fallback>
                <p:oleObj name="Visio" r:id="rId28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131" y="1073944"/>
                        <a:ext cx="553641" cy="706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9" name="AutoShape 47"/>
          <p:cNvSpPr>
            <a:spLocks noChangeArrowheads="1"/>
          </p:cNvSpPr>
          <p:nvPr/>
        </p:nvSpPr>
        <p:spPr bwMode="auto">
          <a:xfrm>
            <a:off x="4724400" y="3390900"/>
            <a:ext cx="785813" cy="33932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block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12" name="Group 48"/>
          <p:cNvGrpSpPr>
            <a:grpSpLocks/>
          </p:cNvGrpSpPr>
          <p:nvPr/>
        </p:nvGrpSpPr>
        <p:grpSpPr bwMode="auto">
          <a:xfrm>
            <a:off x="5018485" y="3676650"/>
            <a:ext cx="340519" cy="296466"/>
            <a:chOff x="4162" y="1511"/>
            <a:chExt cx="286" cy="249"/>
          </a:xfrm>
        </p:grpSpPr>
        <p:graphicFrame>
          <p:nvGraphicFramePr>
            <p:cNvPr id="4137" name="Object 41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26" name="Visio" r:id="rId29" imgW="282926" imgH="320424" progId="Visio.Drawing.11">
                    <p:embed/>
                  </p:oleObj>
                </mc:Choice>
                <mc:Fallback>
                  <p:oleObj name="Visio" r:id="rId2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38" name="Object 42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27" name="Visio" r:id="rId30" imgW="282926" imgH="320424" progId="Visio.Drawing.11">
                    <p:embed/>
                  </p:oleObj>
                </mc:Choice>
                <mc:Fallback>
                  <p:oleObj name="Visio" r:id="rId3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39" name="Object 43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28" name="Visio" r:id="rId31" imgW="282926" imgH="320424" progId="Visio.Drawing.11">
                    <p:embed/>
                  </p:oleObj>
                </mc:Choice>
                <mc:Fallback>
                  <p:oleObj name="Visio" r:id="rId3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52"/>
          <p:cNvGrpSpPr>
            <a:grpSpLocks/>
          </p:cNvGrpSpPr>
          <p:nvPr/>
        </p:nvGrpSpPr>
        <p:grpSpPr bwMode="auto">
          <a:xfrm>
            <a:off x="5318523" y="3668317"/>
            <a:ext cx="340519" cy="296465"/>
            <a:chOff x="4162" y="1511"/>
            <a:chExt cx="286" cy="249"/>
          </a:xfrm>
        </p:grpSpPr>
        <p:graphicFrame>
          <p:nvGraphicFramePr>
            <p:cNvPr id="4134" name="Object 38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29" name="Visio" r:id="rId32" imgW="282926" imgH="320424" progId="Visio.Drawing.11">
                    <p:embed/>
                  </p:oleObj>
                </mc:Choice>
                <mc:Fallback>
                  <p:oleObj name="Visio" r:id="rId3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35" name="Object 39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30" name="Visio" r:id="rId33" imgW="282926" imgH="320424" progId="Visio.Drawing.11">
                    <p:embed/>
                  </p:oleObj>
                </mc:Choice>
                <mc:Fallback>
                  <p:oleObj name="Visio" r:id="rId3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36" name="Object 40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31" name="Visio" r:id="rId34" imgW="282926" imgH="320424" progId="Visio.Drawing.11">
                    <p:embed/>
                  </p:oleObj>
                </mc:Choice>
                <mc:Fallback>
                  <p:oleObj name="Visio" r:id="rId3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56"/>
          <p:cNvGrpSpPr>
            <a:grpSpLocks/>
          </p:cNvGrpSpPr>
          <p:nvPr/>
        </p:nvGrpSpPr>
        <p:grpSpPr bwMode="auto">
          <a:xfrm>
            <a:off x="4729163" y="3662363"/>
            <a:ext cx="340519" cy="296466"/>
            <a:chOff x="4162" y="1511"/>
            <a:chExt cx="286" cy="249"/>
          </a:xfrm>
        </p:grpSpPr>
        <p:graphicFrame>
          <p:nvGraphicFramePr>
            <p:cNvPr id="4131" name="Object 35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32" name="Visio" r:id="rId35" imgW="282926" imgH="320424" progId="Visio.Drawing.11">
                    <p:embed/>
                  </p:oleObj>
                </mc:Choice>
                <mc:Fallback>
                  <p:oleObj name="Visio" r:id="rId3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32" name="Object 36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33" name="Visio" r:id="rId36" imgW="282926" imgH="320424" progId="Visio.Drawing.11">
                    <p:embed/>
                  </p:oleObj>
                </mc:Choice>
                <mc:Fallback>
                  <p:oleObj name="Visio" r:id="rId3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33" name="Object 37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34" name="Visio" r:id="rId37" imgW="282926" imgH="320424" progId="Visio.Drawing.11">
                    <p:embed/>
                  </p:oleObj>
                </mc:Choice>
                <mc:Fallback>
                  <p:oleObj name="Visio" r:id="rId3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73" name="AutoShape 60"/>
          <p:cNvSpPr>
            <a:spLocks noChangeArrowheads="1"/>
          </p:cNvSpPr>
          <p:nvPr/>
        </p:nvSpPr>
        <p:spPr bwMode="auto">
          <a:xfrm>
            <a:off x="6299597" y="3388519"/>
            <a:ext cx="785813" cy="33932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file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15" name="Group 61"/>
          <p:cNvGrpSpPr>
            <a:grpSpLocks/>
          </p:cNvGrpSpPr>
          <p:nvPr/>
        </p:nvGrpSpPr>
        <p:grpSpPr bwMode="auto">
          <a:xfrm>
            <a:off x="6537723" y="3675460"/>
            <a:ext cx="340519" cy="296465"/>
            <a:chOff x="4162" y="1511"/>
            <a:chExt cx="286" cy="249"/>
          </a:xfrm>
        </p:grpSpPr>
        <p:graphicFrame>
          <p:nvGraphicFramePr>
            <p:cNvPr id="4128" name="Object 32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35" name="Visio" r:id="rId38" imgW="282926" imgH="320424" progId="Visio.Drawing.11">
                    <p:embed/>
                  </p:oleObj>
                </mc:Choice>
                <mc:Fallback>
                  <p:oleObj name="Visio" r:id="rId3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9" name="Object 33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36" name="Visio" r:id="rId39" imgW="282926" imgH="320424" progId="Visio.Drawing.11">
                    <p:embed/>
                  </p:oleObj>
                </mc:Choice>
                <mc:Fallback>
                  <p:oleObj name="Visio" r:id="rId3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30" name="Object 34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37" name="Visio" r:id="rId40" imgW="282926" imgH="320424" progId="Visio.Drawing.11">
                    <p:embed/>
                  </p:oleObj>
                </mc:Choice>
                <mc:Fallback>
                  <p:oleObj name="Visio" r:id="rId4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65"/>
          <p:cNvGrpSpPr>
            <a:grpSpLocks/>
          </p:cNvGrpSpPr>
          <p:nvPr/>
        </p:nvGrpSpPr>
        <p:grpSpPr bwMode="auto">
          <a:xfrm>
            <a:off x="6837760" y="3667125"/>
            <a:ext cx="340519" cy="296466"/>
            <a:chOff x="4162" y="1511"/>
            <a:chExt cx="286" cy="249"/>
          </a:xfrm>
        </p:grpSpPr>
        <p:graphicFrame>
          <p:nvGraphicFramePr>
            <p:cNvPr id="4125" name="Object 29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38" name="Visio" r:id="rId41" imgW="282926" imgH="320424" progId="Visio.Drawing.11">
                    <p:embed/>
                  </p:oleObj>
                </mc:Choice>
                <mc:Fallback>
                  <p:oleObj name="Visio" r:id="rId4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6" name="Object 30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39" name="Visio" r:id="rId42" imgW="282926" imgH="320424" progId="Visio.Drawing.11">
                    <p:embed/>
                  </p:oleObj>
                </mc:Choice>
                <mc:Fallback>
                  <p:oleObj name="Visio" r:id="rId4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7" name="Object 31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40" name="Visio" r:id="rId43" imgW="282926" imgH="320424" progId="Visio.Drawing.11">
                    <p:embed/>
                  </p:oleObj>
                </mc:Choice>
                <mc:Fallback>
                  <p:oleObj name="Visio" r:id="rId4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69"/>
          <p:cNvGrpSpPr>
            <a:grpSpLocks/>
          </p:cNvGrpSpPr>
          <p:nvPr/>
        </p:nvGrpSpPr>
        <p:grpSpPr bwMode="auto">
          <a:xfrm>
            <a:off x="6248400" y="3661173"/>
            <a:ext cx="340519" cy="296465"/>
            <a:chOff x="4162" y="1511"/>
            <a:chExt cx="286" cy="249"/>
          </a:xfrm>
        </p:grpSpPr>
        <p:graphicFrame>
          <p:nvGraphicFramePr>
            <p:cNvPr id="4122" name="Object 26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41" name="Visio" r:id="rId44" imgW="282926" imgH="320424" progId="Visio.Drawing.11">
                    <p:embed/>
                  </p:oleObj>
                </mc:Choice>
                <mc:Fallback>
                  <p:oleObj name="Visio" r:id="rId4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3" name="Object 27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42" name="Visio" r:id="rId45" imgW="282926" imgH="320424" progId="Visio.Drawing.11">
                    <p:embed/>
                  </p:oleObj>
                </mc:Choice>
                <mc:Fallback>
                  <p:oleObj name="Visio" r:id="rId4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4" name="Object 28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43" name="Visio" r:id="rId46" imgW="282926" imgH="320424" progId="Visio.Drawing.11">
                    <p:embed/>
                  </p:oleObj>
                </mc:Choice>
                <mc:Fallback>
                  <p:oleObj name="Visio" r:id="rId4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77" name="Rectangle 73"/>
          <p:cNvSpPr>
            <a:spLocks noChangeArrowheads="1"/>
          </p:cNvSpPr>
          <p:nvPr/>
        </p:nvSpPr>
        <p:spPr bwMode="auto">
          <a:xfrm>
            <a:off x="1260873" y="1191817"/>
            <a:ext cx="3317081" cy="3726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98835" indent="-198835">
              <a:buBlip>
                <a:blip r:embed="rId47"/>
              </a:buBlip>
            </a:pPr>
            <a:r>
              <a:rPr lang="de-DE" sz="1500"/>
              <a:t>Skalierung über mehr Speicher und mehr Applikationsserver</a:t>
            </a:r>
          </a:p>
          <a:p>
            <a:pPr marL="198835" indent="-198835">
              <a:buBlip>
                <a:blip r:embed="rId47"/>
              </a:buBlip>
            </a:pPr>
            <a:r>
              <a:rPr lang="de-DE" sz="1500"/>
              <a:t>Entstehung großer Applikationsfarmen und heterogener Speichernetzwerke</a:t>
            </a:r>
          </a:p>
          <a:p>
            <a:pPr marL="198835" indent="-198835">
              <a:buBlip>
                <a:blip r:embed="rId47"/>
              </a:buBlip>
            </a:pPr>
            <a:r>
              <a:rPr lang="de-DE" sz="1500"/>
              <a:t>Komplexität als fn(Skalierung)</a:t>
            </a:r>
          </a:p>
          <a:p>
            <a:pPr marL="198835" indent="-198835">
              <a:buBlip>
                <a:blip r:embed="rId47"/>
              </a:buBlip>
            </a:pPr>
            <a:r>
              <a:rPr lang="de-DE" sz="1500"/>
              <a:t>Administration steigt</a:t>
            </a:r>
          </a:p>
          <a:p>
            <a:pPr marL="198835" indent="-198835">
              <a:buBlip>
                <a:blip r:embed="rId47"/>
              </a:buBlip>
            </a:pPr>
            <a:r>
              <a:rPr lang="de-DE" sz="1500"/>
              <a:t>Wiederkehrende komplexe Migrationsverfahren</a:t>
            </a:r>
          </a:p>
        </p:txBody>
      </p:sp>
      <p:sp>
        <p:nvSpPr>
          <p:cNvPr id="4178" name="AutoShape 74"/>
          <p:cNvSpPr>
            <a:spLocks noChangeArrowheads="1"/>
          </p:cNvSpPr>
          <p:nvPr/>
        </p:nvSpPr>
        <p:spPr bwMode="auto">
          <a:xfrm>
            <a:off x="5258991" y="3206354"/>
            <a:ext cx="785813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block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18" name="Group 75"/>
          <p:cNvGrpSpPr>
            <a:grpSpLocks/>
          </p:cNvGrpSpPr>
          <p:nvPr/>
        </p:nvGrpSpPr>
        <p:grpSpPr bwMode="auto">
          <a:xfrm>
            <a:off x="5553075" y="3492104"/>
            <a:ext cx="340519" cy="296465"/>
            <a:chOff x="4162" y="1511"/>
            <a:chExt cx="286" cy="249"/>
          </a:xfrm>
        </p:grpSpPr>
        <p:graphicFrame>
          <p:nvGraphicFramePr>
            <p:cNvPr id="4119" name="Object 23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44" name="Visio" r:id="rId48" imgW="282926" imgH="320424" progId="Visio.Drawing.11">
                    <p:embed/>
                  </p:oleObj>
                </mc:Choice>
                <mc:Fallback>
                  <p:oleObj name="Visio" r:id="rId4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0" name="Object 24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45" name="Visio" r:id="rId49" imgW="282926" imgH="320424" progId="Visio.Drawing.11">
                    <p:embed/>
                  </p:oleObj>
                </mc:Choice>
                <mc:Fallback>
                  <p:oleObj name="Visio" r:id="rId4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1" name="Object 25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46" name="Visio" r:id="rId50" imgW="282926" imgH="320424" progId="Visio.Drawing.11">
                    <p:embed/>
                  </p:oleObj>
                </mc:Choice>
                <mc:Fallback>
                  <p:oleObj name="Visio" r:id="rId5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5853113" y="3483769"/>
            <a:ext cx="340519" cy="296466"/>
            <a:chOff x="4162" y="1511"/>
            <a:chExt cx="286" cy="249"/>
          </a:xfrm>
        </p:grpSpPr>
        <p:graphicFrame>
          <p:nvGraphicFramePr>
            <p:cNvPr id="4116" name="Object 20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47" name="Visio" r:id="rId51" imgW="282926" imgH="320424" progId="Visio.Drawing.11">
                    <p:embed/>
                  </p:oleObj>
                </mc:Choice>
                <mc:Fallback>
                  <p:oleObj name="Visio" r:id="rId5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7" name="Object 21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48" name="Visio" r:id="rId52" imgW="282926" imgH="320424" progId="Visio.Drawing.11">
                    <p:embed/>
                  </p:oleObj>
                </mc:Choice>
                <mc:Fallback>
                  <p:oleObj name="Visio" r:id="rId5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8" name="Object 22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49" name="Visio" r:id="rId53" imgW="282926" imgH="320424" progId="Visio.Drawing.11">
                    <p:embed/>
                  </p:oleObj>
                </mc:Choice>
                <mc:Fallback>
                  <p:oleObj name="Visio" r:id="rId5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83"/>
          <p:cNvGrpSpPr>
            <a:grpSpLocks/>
          </p:cNvGrpSpPr>
          <p:nvPr/>
        </p:nvGrpSpPr>
        <p:grpSpPr bwMode="auto">
          <a:xfrm>
            <a:off x="5263754" y="3477817"/>
            <a:ext cx="340519" cy="296465"/>
            <a:chOff x="4162" y="1511"/>
            <a:chExt cx="286" cy="249"/>
          </a:xfrm>
        </p:grpSpPr>
        <p:graphicFrame>
          <p:nvGraphicFramePr>
            <p:cNvPr id="4113" name="Object 17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50" name="Visio" r:id="rId54" imgW="282926" imgH="320424" progId="Visio.Drawing.11">
                    <p:embed/>
                  </p:oleObj>
                </mc:Choice>
                <mc:Fallback>
                  <p:oleObj name="Visio" r:id="rId5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4" name="Object 18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51" name="Visio" r:id="rId55" imgW="282926" imgH="320424" progId="Visio.Drawing.11">
                    <p:embed/>
                  </p:oleObj>
                </mc:Choice>
                <mc:Fallback>
                  <p:oleObj name="Visio" r:id="rId5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5" name="Object 19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52" name="Visio" r:id="rId56" imgW="282926" imgH="320424" progId="Visio.Drawing.11">
                    <p:embed/>
                  </p:oleObj>
                </mc:Choice>
                <mc:Fallback>
                  <p:oleObj name="Visio" r:id="rId5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82" name="AutoShape 87"/>
          <p:cNvSpPr>
            <a:spLocks noChangeArrowheads="1"/>
          </p:cNvSpPr>
          <p:nvPr/>
        </p:nvSpPr>
        <p:spPr bwMode="auto">
          <a:xfrm>
            <a:off x="6741319" y="3170635"/>
            <a:ext cx="785813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file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21" name="Group 88"/>
          <p:cNvGrpSpPr>
            <a:grpSpLocks/>
          </p:cNvGrpSpPr>
          <p:nvPr/>
        </p:nvGrpSpPr>
        <p:grpSpPr bwMode="auto">
          <a:xfrm>
            <a:off x="6979444" y="3457575"/>
            <a:ext cx="340519" cy="296466"/>
            <a:chOff x="4162" y="1511"/>
            <a:chExt cx="286" cy="249"/>
          </a:xfrm>
        </p:grpSpPr>
        <p:graphicFrame>
          <p:nvGraphicFramePr>
            <p:cNvPr id="4110" name="Object 14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53" name="Visio" r:id="rId57" imgW="282926" imgH="320424" progId="Visio.Drawing.11">
                    <p:embed/>
                  </p:oleObj>
                </mc:Choice>
                <mc:Fallback>
                  <p:oleObj name="Visio" r:id="rId5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1" name="Object 15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54" name="Visio" r:id="rId58" imgW="282926" imgH="320424" progId="Visio.Drawing.11">
                    <p:embed/>
                  </p:oleObj>
                </mc:Choice>
                <mc:Fallback>
                  <p:oleObj name="Visio" r:id="rId5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2" name="Object 16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55" name="Visio" r:id="rId59" imgW="282926" imgH="320424" progId="Visio.Drawing.11">
                    <p:embed/>
                  </p:oleObj>
                </mc:Choice>
                <mc:Fallback>
                  <p:oleObj name="Visio" r:id="rId5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7279482" y="3449242"/>
            <a:ext cx="340519" cy="296465"/>
            <a:chOff x="4162" y="1511"/>
            <a:chExt cx="286" cy="249"/>
          </a:xfrm>
        </p:grpSpPr>
        <p:graphicFrame>
          <p:nvGraphicFramePr>
            <p:cNvPr id="4107" name="Object 11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56" name="Visio" r:id="rId60" imgW="282926" imgH="320424" progId="Visio.Drawing.11">
                    <p:embed/>
                  </p:oleObj>
                </mc:Choice>
                <mc:Fallback>
                  <p:oleObj name="Visio" r:id="rId6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8" name="Object 12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57" name="Visio" r:id="rId61" imgW="282926" imgH="320424" progId="Visio.Drawing.11">
                    <p:embed/>
                  </p:oleObj>
                </mc:Choice>
                <mc:Fallback>
                  <p:oleObj name="Visio" r:id="rId6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9" name="Object 13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58" name="Visio" r:id="rId62" imgW="282926" imgH="320424" progId="Visio.Drawing.11">
                    <p:embed/>
                  </p:oleObj>
                </mc:Choice>
                <mc:Fallback>
                  <p:oleObj name="Visio" r:id="rId6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96"/>
          <p:cNvGrpSpPr>
            <a:grpSpLocks/>
          </p:cNvGrpSpPr>
          <p:nvPr/>
        </p:nvGrpSpPr>
        <p:grpSpPr bwMode="auto">
          <a:xfrm>
            <a:off x="6690123" y="3443288"/>
            <a:ext cx="340519" cy="296466"/>
            <a:chOff x="4162" y="1511"/>
            <a:chExt cx="286" cy="249"/>
          </a:xfrm>
        </p:grpSpPr>
        <p:graphicFrame>
          <p:nvGraphicFramePr>
            <p:cNvPr id="4104" name="Object 8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59" name="Visio" r:id="rId63" imgW="282926" imgH="320424" progId="Visio.Drawing.11">
                    <p:embed/>
                  </p:oleObj>
                </mc:Choice>
                <mc:Fallback>
                  <p:oleObj name="Visio" r:id="rId6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5" name="Object 9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60" name="Visio" r:id="rId64" imgW="282926" imgH="320424" progId="Visio.Drawing.11">
                    <p:embed/>
                  </p:oleObj>
                </mc:Choice>
                <mc:Fallback>
                  <p:oleObj name="Visio" r:id="rId6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6" name="Object 10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61" name="Visio" r:id="rId65" imgW="282926" imgH="320424" progId="Visio.Drawing.11">
                    <p:embed/>
                  </p:oleObj>
                </mc:Choice>
                <mc:Fallback>
                  <p:oleObj name="Visio" r:id="rId6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0073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8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1260873" y="179785"/>
            <a:ext cx="4617244" cy="641747"/>
          </a:xfrm>
        </p:spPr>
        <p:txBody>
          <a:bodyPr anchor="b">
            <a:normAutofit fontScale="90000"/>
          </a:bodyPr>
          <a:lstStyle/>
          <a:p>
            <a:r>
              <a:rPr lang="de-DE" smtClean="0"/>
              <a:t>Evolution Speicherservices</a:t>
            </a:r>
            <a:br>
              <a:rPr lang="de-DE" smtClean="0"/>
            </a:br>
            <a:r>
              <a:rPr lang="de-DE" smtClean="0"/>
              <a:t>Virtualisierung</a:t>
            </a:r>
          </a:p>
        </p:txBody>
      </p:sp>
      <p:graphicFrame>
        <p:nvGraphicFramePr>
          <p:cNvPr id="5122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868467" y="1170385"/>
          <a:ext cx="553640" cy="70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86" name="Visio" r:id="rId3" imgW="738333" imgH="941403" progId="Visio.Drawing.11">
                  <p:embed/>
                </p:oleObj>
              </mc:Choice>
              <mc:Fallback>
                <p:oleObj name="Visio" r:id="rId3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467" y="1170385"/>
                        <a:ext cx="553640" cy="70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5749529" y="1169194"/>
          <a:ext cx="553640" cy="70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87" name="Visio" r:id="rId5" imgW="738333" imgH="941403" progId="Visio.Drawing.11">
                  <p:embed/>
                </p:oleObj>
              </mc:Choice>
              <mc:Fallback>
                <p:oleObj name="Visio" r:id="rId5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529" y="1169194"/>
                        <a:ext cx="553640" cy="706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6677025" y="1163242"/>
          <a:ext cx="553641" cy="70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88" name="Visio" r:id="rId6" imgW="738333" imgH="941403" progId="Visio.Drawing.11">
                  <p:embed/>
                </p:oleObj>
              </mc:Choice>
              <mc:Fallback>
                <p:oleObj name="Visio" r:id="rId6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025" y="1163242"/>
                        <a:ext cx="553641" cy="70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136356" y="1966913"/>
            <a:ext cx="628650" cy="525066"/>
            <a:chOff x="3869" y="1645"/>
            <a:chExt cx="528" cy="441"/>
          </a:xfrm>
        </p:grpSpPr>
        <p:grpSp>
          <p:nvGrpSpPr>
            <p:cNvPr id="3" name="Group 20"/>
            <p:cNvGrpSpPr>
              <a:grpSpLocks noChangeAspect="1"/>
            </p:cNvGrpSpPr>
            <p:nvPr/>
          </p:nvGrpSpPr>
          <p:grpSpPr bwMode="auto">
            <a:xfrm>
              <a:off x="3869" y="1645"/>
              <a:ext cx="528" cy="441"/>
              <a:chOff x="411" y="1928"/>
              <a:chExt cx="680" cy="418"/>
            </a:xfrm>
          </p:grpSpPr>
          <p:sp>
            <p:nvSpPr>
              <p:cNvPr id="5226" name="AutoShape 21"/>
              <p:cNvSpPr>
                <a:spLocks noChangeAspect="1" noChangeArrowheads="1" noTextEdit="1"/>
              </p:cNvSpPr>
              <p:nvPr/>
            </p:nvSpPr>
            <p:spPr bwMode="auto">
              <a:xfrm>
                <a:off x="411" y="1928"/>
                <a:ext cx="680" cy="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5227" name="Freeform 22"/>
              <p:cNvSpPr>
                <a:spLocks noEditPoints="1"/>
              </p:cNvSpPr>
              <p:nvPr/>
            </p:nvSpPr>
            <p:spPr bwMode="auto">
              <a:xfrm>
                <a:off x="411" y="1928"/>
                <a:ext cx="680" cy="418"/>
              </a:xfrm>
              <a:custGeom>
                <a:avLst/>
                <a:gdLst>
                  <a:gd name="T0" fmla="*/ 3211 w 288"/>
                  <a:gd name="T1" fmla="*/ 725 h 177"/>
                  <a:gd name="T2" fmla="*/ 2526 w 288"/>
                  <a:gd name="T3" fmla="*/ 250 h 177"/>
                  <a:gd name="T4" fmla="*/ 2196 w 288"/>
                  <a:gd name="T5" fmla="*/ 319 h 177"/>
                  <a:gd name="T6" fmla="*/ 2196 w 288"/>
                  <a:gd name="T7" fmla="*/ 319 h 177"/>
                  <a:gd name="T8" fmla="*/ 1594 w 288"/>
                  <a:gd name="T9" fmla="*/ 0 h 177"/>
                  <a:gd name="T10" fmla="*/ 975 w 288"/>
                  <a:gd name="T11" fmla="*/ 328 h 177"/>
                  <a:gd name="T12" fmla="*/ 975 w 288"/>
                  <a:gd name="T13" fmla="*/ 328 h 177"/>
                  <a:gd name="T14" fmla="*/ 737 w 288"/>
                  <a:gd name="T15" fmla="*/ 290 h 177"/>
                  <a:gd name="T16" fmla="*/ 0 w 288"/>
                  <a:gd name="T17" fmla="*/ 947 h 177"/>
                  <a:gd name="T18" fmla="*/ 630 w 288"/>
                  <a:gd name="T19" fmla="*/ 1578 h 177"/>
                  <a:gd name="T20" fmla="*/ 630 w 288"/>
                  <a:gd name="T21" fmla="*/ 1578 h 177"/>
                  <a:gd name="T22" fmla="*/ 1327 w 288"/>
                  <a:gd name="T23" fmla="*/ 2092 h 177"/>
                  <a:gd name="T24" fmla="*/ 1712 w 288"/>
                  <a:gd name="T25" fmla="*/ 2003 h 177"/>
                  <a:gd name="T26" fmla="*/ 1712 w 288"/>
                  <a:gd name="T27" fmla="*/ 2003 h 177"/>
                  <a:gd name="T28" fmla="*/ 2330 w 288"/>
                  <a:gd name="T29" fmla="*/ 2331 h 177"/>
                  <a:gd name="T30" fmla="*/ 2989 w 288"/>
                  <a:gd name="T31" fmla="*/ 1908 h 177"/>
                  <a:gd name="T32" fmla="*/ 2989 w 288"/>
                  <a:gd name="T33" fmla="*/ 1908 h 177"/>
                  <a:gd name="T34" fmla="*/ 3093 w 288"/>
                  <a:gd name="T35" fmla="*/ 1925 h 177"/>
                  <a:gd name="T36" fmla="*/ 3579 w 288"/>
                  <a:gd name="T37" fmla="*/ 1752 h 177"/>
                  <a:gd name="T38" fmla="*/ 3792 w 288"/>
                  <a:gd name="T39" fmla="*/ 1315 h 177"/>
                  <a:gd name="T40" fmla="*/ 3211 w 288"/>
                  <a:gd name="T41" fmla="*/ 725 h 177"/>
                  <a:gd name="T42" fmla="*/ 3712 w 288"/>
                  <a:gd name="T43" fmla="*/ 1315 h 177"/>
                  <a:gd name="T44" fmla="*/ 3539 w 288"/>
                  <a:gd name="T45" fmla="*/ 1684 h 177"/>
                  <a:gd name="T46" fmla="*/ 3093 w 288"/>
                  <a:gd name="T47" fmla="*/ 1856 h 177"/>
                  <a:gd name="T48" fmla="*/ 2977 w 288"/>
                  <a:gd name="T49" fmla="*/ 1847 h 177"/>
                  <a:gd name="T50" fmla="*/ 2937 w 288"/>
                  <a:gd name="T51" fmla="*/ 1830 h 177"/>
                  <a:gd name="T52" fmla="*/ 2937 w 288"/>
                  <a:gd name="T53" fmla="*/ 1868 h 177"/>
                  <a:gd name="T54" fmla="*/ 2330 w 288"/>
                  <a:gd name="T55" fmla="*/ 2265 h 177"/>
                  <a:gd name="T56" fmla="*/ 1750 w 288"/>
                  <a:gd name="T57" fmla="*/ 1934 h 177"/>
                  <a:gd name="T58" fmla="*/ 1740 w 288"/>
                  <a:gd name="T59" fmla="*/ 1908 h 177"/>
                  <a:gd name="T60" fmla="*/ 1700 w 288"/>
                  <a:gd name="T61" fmla="*/ 1925 h 177"/>
                  <a:gd name="T62" fmla="*/ 1327 w 288"/>
                  <a:gd name="T63" fmla="*/ 2031 h 177"/>
                  <a:gd name="T64" fmla="*/ 697 w 288"/>
                  <a:gd name="T65" fmla="*/ 1540 h 177"/>
                  <a:gd name="T66" fmla="*/ 697 w 288"/>
                  <a:gd name="T67" fmla="*/ 1516 h 177"/>
                  <a:gd name="T68" fmla="*/ 668 w 288"/>
                  <a:gd name="T69" fmla="*/ 1516 h 177"/>
                  <a:gd name="T70" fmla="*/ 78 w 288"/>
                  <a:gd name="T71" fmla="*/ 947 h 177"/>
                  <a:gd name="T72" fmla="*/ 737 w 288"/>
                  <a:gd name="T73" fmla="*/ 368 h 177"/>
                  <a:gd name="T74" fmla="*/ 975 w 288"/>
                  <a:gd name="T75" fmla="*/ 406 h 177"/>
                  <a:gd name="T76" fmla="*/ 999 w 288"/>
                  <a:gd name="T77" fmla="*/ 406 h 177"/>
                  <a:gd name="T78" fmla="*/ 1015 w 288"/>
                  <a:gd name="T79" fmla="*/ 380 h 177"/>
                  <a:gd name="T80" fmla="*/ 1594 w 288"/>
                  <a:gd name="T81" fmla="*/ 66 h 177"/>
                  <a:gd name="T82" fmla="*/ 2158 w 288"/>
                  <a:gd name="T83" fmla="*/ 380 h 177"/>
                  <a:gd name="T84" fmla="*/ 2175 w 288"/>
                  <a:gd name="T85" fmla="*/ 406 h 177"/>
                  <a:gd name="T86" fmla="*/ 2196 w 288"/>
                  <a:gd name="T87" fmla="*/ 397 h 177"/>
                  <a:gd name="T88" fmla="*/ 2526 w 288"/>
                  <a:gd name="T89" fmla="*/ 319 h 177"/>
                  <a:gd name="T90" fmla="*/ 3145 w 288"/>
                  <a:gd name="T91" fmla="*/ 765 h 177"/>
                  <a:gd name="T92" fmla="*/ 3162 w 288"/>
                  <a:gd name="T93" fmla="*/ 775 h 177"/>
                  <a:gd name="T94" fmla="*/ 3183 w 288"/>
                  <a:gd name="T95" fmla="*/ 791 h 177"/>
                  <a:gd name="T96" fmla="*/ 3712 w 288"/>
                  <a:gd name="T97" fmla="*/ 1315 h 1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88"/>
                  <a:gd name="T148" fmla="*/ 0 h 177"/>
                  <a:gd name="T149" fmla="*/ 288 w 288"/>
                  <a:gd name="T150" fmla="*/ 177 h 17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88" h="177">
                    <a:moveTo>
                      <a:pt x="244" y="55"/>
                    </a:moveTo>
                    <a:cubicBezTo>
                      <a:pt x="239" y="33"/>
                      <a:pt x="218" y="19"/>
                      <a:pt x="192" y="19"/>
                    </a:cubicBezTo>
                    <a:cubicBezTo>
                      <a:pt x="183" y="19"/>
                      <a:pt x="175" y="20"/>
                      <a:pt x="167" y="24"/>
                    </a:cubicBezTo>
                    <a:cubicBezTo>
                      <a:pt x="167" y="24"/>
                      <a:pt x="167" y="24"/>
                      <a:pt x="167" y="24"/>
                    </a:cubicBezTo>
                    <a:cubicBezTo>
                      <a:pt x="158" y="8"/>
                      <a:pt x="141" y="0"/>
                      <a:pt x="121" y="0"/>
                    </a:cubicBezTo>
                    <a:cubicBezTo>
                      <a:pt x="100" y="0"/>
                      <a:pt x="82" y="8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68" y="23"/>
                      <a:pt x="63" y="22"/>
                      <a:pt x="56" y="22"/>
                    </a:cubicBezTo>
                    <a:cubicBezTo>
                      <a:pt x="25" y="22"/>
                      <a:pt x="0" y="44"/>
                      <a:pt x="0" y="72"/>
                    </a:cubicBezTo>
                    <a:cubicBezTo>
                      <a:pt x="0" y="97"/>
                      <a:pt x="20" y="117"/>
                      <a:pt x="48" y="12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51" y="144"/>
                      <a:pt x="74" y="159"/>
                      <a:pt x="101" y="159"/>
                    </a:cubicBezTo>
                    <a:cubicBezTo>
                      <a:pt x="112" y="159"/>
                      <a:pt x="121" y="158"/>
                      <a:pt x="130" y="152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38" y="169"/>
                      <a:pt x="156" y="177"/>
                      <a:pt x="177" y="177"/>
                    </a:cubicBezTo>
                    <a:cubicBezTo>
                      <a:pt x="201" y="177"/>
                      <a:pt x="221" y="165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30" y="146"/>
                      <a:pt x="231" y="146"/>
                      <a:pt x="235" y="146"/>
                    </a:cubicBezTo>
                    <a:cubicBezTo>
                      <a:pt x="249" y="146"/>
                      <a:pt x="262" y="141"/>
                      <a:pt x="272" y="133"/>
                    </a:cubicBezTo>
                    <a:cubicBezTo>
                      <a:pt x="282" y="124"/>
                      <a:pt x="288" y="112"/>
                      <a:pt x="288" y="100"/>
                    </a:cubicBezTo>
                    <a:cubicBezTo>
                      <a:pt x="288" y="77"/>
                      <a:pt x="270" y="58"/>
                      <a:pt x="244" y="55"/>
                    </a:cubicBezTo>
                    <a:close/>
                    <a:moveTo>
                      <a:pt x="282" y="100"/>
                    </a:moveTo>
                    <a:cubicBezTo>
                      <a:pt x="282" y="111"/>
                      <a:pt x="277" y="121"/>
                      <a:pt x="269" y="128"/>
                    </a:cubicBezTo>
                    <a:cubicBezTo>
                      <a:pt x="260" y="136"/>
                      <a:pt x="248" y="141"/>
                      <a:pt x="235" y="141"/>
                    </a:cubicBezTo>
                    <a:cubicBezTo>
                      <a:pt x="232" y="141"/>
                      <a:pt x="229" y="140"/>
                      <a:pt x="226" y="140"/>
                    </a:cubicBezTo>
                    <a:cubicBezTo>
                      <a:pt x="223" y="139"/>
                      <a:pt x="223" y="139"/>
                      <a:pt x="223" y="139"/>
                    </a:cubicBezTo>
                    <a:cubicBezTo>
                      <a:pt x="223" y="142"/>
                      <a:pt x="223" y="142"/>
                      <a:pt x="223" y="142"/>
                    </a:cubicBezTo>
                    <a:cubicBezTo>
                      <a:pt x="217" y="159"/>
                      <a:pt x="198" y="172"/>
                      <a:pt x="177" y="172"/>
                    </a:cubicBezTo>
                    <a:cubicBezTo>
                      <a:pt x="158" y="172"/>
                      <a:pt x="141" y="162"/>
                      <a:pt x="133" y="147"/>
                    </a:cubicBezTo>
                    <a:cubicBezTo>
                      <a:pt x="132" y="145"/>
                      <a:pt x="132" y="145"/>
                      <a:pt x="132" y="145"/>
                    </a:cubicBezTo>
                    <a:cubicBezTo>
                      <a:pt x="129" y="146"/>
                      <a:pt x="129" y="146"/>
                      <a:pt x="129" y="146"/>
                    </a:cubicBezTo>
                    <a:cubicBezTo>
                      <a:pt x="121" y="151"/>
                      <a:pt x="111" y="154"/>
                      <a:pt x="101" y="154"/>
                    </a:cubicBezTo>
                    <a:cubicBezTo>
                      <a:pt x="76" y="154"/>
                      <a:pt x="56" y="138"/>
                      <a:pt x="53" y="117"/>
                    </a:cubicBezTo>
                    <a:cubicBezTo>
                      <a:pt x="53" y="115"/>
                      <a:pt x="53" y="115"/>
                      <a:pt x="53" y="115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25" y="113"/>
                      <a:pt x="6" y="94"/>
                      <a:pt x="6" y="72"/>
                    </a:cubicBezTo>
                    <a:cubicBezTo>
                      <a:pt x="6" y="47"/>
                      <a:pt x="28" y="28"/>
                      <a:pt x="56" y="28"/>
                    </a:cubicBezTo>
                    <a:cubicBezTo>
                      <a:pt x="62" y="28"/>
                      <a:pt x="68" y="29"/>
                      <a:pt x="74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85" y="15"/>
                      <a:pt x="102" y="5"/>
                      <a:pt x="121" y="5"/>
                    </a:cubicBezTo>
                    <a:cubicBezTo>
                      <a:pt x="139" y="5"/>
                      <a:pt x="156" y="15"/>
                      <a:pt x="164" y="29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75" y="26"/>
                      <a:pt x="183" y="24"/>
                      <a:pt x="192" y="24"/>
                    </a:cubicBezTo>
                    <a:cubicBezTo>
                      <a:pt x="215" y="24"/>
                      <a:pt x="235" y="38"/>
                      <a:pt x="239" y="58"/>
                    </a:cubicBezTo>
                    <a:cubicBezTo>
                      <a:pt x="240" y="59"/>
                      <a:pt x="240" y="59"/>
                      <a:pt x="240" y="59"/>
                    </a:cubicBezTo>
                    <a:cubicBezTo>
                      <a:pt x="242" y="60"/>
                      <a:pt x="242" y="60"/>
                      <a:pt x="242" y="60"/>
                    </a:cubicBezTo>
                    <a:cubicBezTo>
                      <a:pt x="265" y="62"/>
                      <a:pt x="282" y="80"/>
                      <a:pt x="282" y="10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5228" name="Freeform 23"/>
              <p:cNvSpPr>
                <a:spLocks noEditPoints="1"/>
              </p:cNvSpPr>
              <p:nvPr/>
            </p:nvSpPr>
            <p:spPr bwMode="auto">
              <a:xfrm>
                <a:off x="418" y="1935"/>
                <a:ext cx="666" cy="406"/>
              </a:xfrm>
              <a:custGeom>
                <a:avLst/>
                <a:gdLst>
                  <a:gd name="T0" fmla="*/ 3146 w 282"/>
                  <a:gd name="T1" fmla="*/ 708 h 172"/>
                  <a:gd name="T2" fmla="*/ 2487 w 282"/>
                  <a:gd name="T3" fmla="*/ 250 h 172"/>
                  <a:gd name="T4" fmla="*/ 2147 w 282"/>
                  <a:gd name="T5" fmla="*/ 328 h 172"/>
                  <a:gd name="T6" fmla="*/ 1556 w 282"/>
                  <a:gd name="T7" fmla="*/ 0 h 172"/>
                  <a:gd name="T8" fmla="*/ 947 w 282"/>
                  <a:gd name="T9" fmla="*/ 328 h 172"/>
                  <a:gd name="T10" fmla="*/ 697 w 282"/>
                  <a:gd name="T11" fmla="*/ 290 h 172"/>
                  <a:gd name="T12" fmla="*/ 0 w 282"/>
                  <a:gd name="T13" fmla="*/ 909 h 172"/>
                  <a:gd name="T14" fmla="*/ 631 w 282"/>
                  <a:gd name="T15" fmla="*/ 1511 h 172"/>
                  <a:gd name="T16" fmla="*/ 1289 w 282"/>
                  <a:gd name="T17" fmla="*/ 2028 h 172"/>
                  <a:gd name="T18" fmla="*/ 1684 w 282"/>
                  <a:gd name="T19" fmla="*/ 1905 h 172"/>
                  <a:gd name="T20" fmla="*/ 2293 w 282"/>
                  <a:gd name="T21" fmla="*/ 2261 h 172"/>
                  <a:gd name="T22" fmla="*/ 2924 w 282"/>
                  <a:gd name="T23" fmla="*/ 1827 h 172"/>
                  <a:gd name="T24" fmla="*/ 3056 w 282"/>
                  <a:gd name="T25" fmla="*/ 1839 h 172"/>
                  <a:gd name="T26" fmla="*/ 3715 w 282"/>
                  <a:gd name="T27" fmla="*/ 1277 h 172"/>
                  <a:gd name="T28" fmla="*/ 3146 w 282"/>
                  <a:gd name="T29" fmla="*/ 708 h 172"/>
                  <a:gd name="T30" fmla="*/ 1974 w 282"/>
                  <a:gd name="T31" fmla="*/ 1180 h 172"/>
                  <a:gd name="T32" fmla="*/ 1974 w 282"/>
                  <a:gd name="T33" fmla="*/ 1180 h 172"/>
                  <a:gd name="T34" fmla="*/ 1974 w 282"/>
                  <a:gd name="T35" fmla="*/ 1180 h 172"/>
                  <a:gd name="T36" fmla="*/ 1974 w 282"/>
                  <a:gd name="T37" fmla="*/ 1180 h 17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2"/>
                  <a:gd name="T58" fmla="*/ 0 h 172"/>
                  <a:gd name="T59" fmla="*/ 282 w 282"/>
                  <a:gd name="T60" fmla="*/ 172 h 17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2" h="172">
                    <a:moveTo>
                      <a:pt x="239" y="54"/>
                    </a:moveTo>
                    <a:cubicBezTo>
                      <a:pt x="234" y="34"/>
                      <a:pt x="214" y="19"/>
                      <a:pt x="189" y="19"/>
                    </a:cubicBezTo>
                    <a:cubicBezTo>
                      <a:pt x="180" y="19"/>
                      <a:pt x="171" y="21"/>
                      <a:pt x="163" y="25"/>
                    </a:cubicBezTo>
                    <a:cubicBezTo>
                      <a:pt x="155" y="10"/>
                      <a:pt x="138" y="0"/>
                      <a:pt x="118" y="0"/>
                    </a:cubicBezTo>
                    <a:cubicBezTo>
                      <a:pt x="97" y="0"/>
                      <a:pt x="80" y="10"/>
                      <a:pt x="72" y="25"/>
                    </a:cubicBezTo>
                    <a:cubicBezTo>
                      <a:pt x="66" y="23"/>
                      <a:pt x="60" y="22"/>
                      <a:pt x="53" y="22"/>
                    </a:cubicBezTo>
                    <a:cubicBezTo>
                      <a:pt x="24" y="22"/>
                      <a:pt x="0" y="43"/>
                      <a:pt x="0" y="69"/>
                    </a:cubicBezTo>
                    <a:cubicBezTo>
                      <a:pt x="0" y="92"/>
                      <a:pt x="21" y="112"/>
                      <a:pt x="48" y="115"/>
                    </a:cubicBezTo>
                    <a:cubicBezTo>
                      <a:pt x="50" y="137"/>
                      <a:pt x="72" y="154"/>
                      <a:pt x="98" y="154"/>
                    </a:cubicBezTo>
                    <a:cubicBezTo>
                      <a:pt x="109" y="154"/>
                      <a:pt x="119" y="151"/>
                      <a:pt x="128" y="145"/>
                    </a:cubicBezTo>
                    <a:cubicBezTo>
                      <a:pt x="135" y="161"/>
                      <a:pt x="153" y="172"/>
                      <a:pt x="174" y="172"/>
                    </a:cubicBezTo>
                    <a:cubicBezTo>
                      <a:pt x="197" y="172"/>
                      <a:pt x="217" y="158"/>
                      <a:pt x="222" y="139"/>
                    </a:cubicBezTo>
                    <a:cubicBezTo>
                      <a:pt x="225" y="140"/>
                      <a:pt x="229" y="140"/>
                      <a:pt x="232" y="140"/>
                    </a:cubicBezTo>
                    <a:cubicBezTo>
                      <a:pt x="260" y="140"/>
                      <a:pt x="282" y="121"/>
                      <a:pt x="282" y="97"/>
                    </a:cubicBezTo>
                    <a:cubicBezTo>
                      <a:pt x="282" y="75"/>
                      <a:pt x="263" y="57"/>
                      <a:pt x="239" y="54"/>
                    </a:cubicBezTo>
                    <a:close/>
                    <a:moveTo>
                      <a:pt x="150" y="90"/>
                    </a:move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sp>
          <p:nvSpPr>
            <p:cNvPr id="5225" name="Text Box 24"/>
            <p:cNvSpPr txBox="1">
              <a:spLocks noChangeArrowheads="1"/>
            </p:cNvSpPr>
            <p:nvPr/>
          </p:nvSpPr>
          <p:spPr bwMode="auto">
            <a:xfrm>
              <a:off x="3958" y="1780"/>
              <a:ext cx="360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900" b="1"/>
                <a:t>SAN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6547247" y="1925242"/>
            <a:ext cx="628650" cy="525065"/>
            <a:chOff x="3869" y="1645"/>
            <a:chExt cx="528" cy="441"/>
          </a:xfrm>
        </p:grpSpPr>
        <p:grpSp>
          <p:nvGrpSpPr>
            <p:cNvPr id="5" name="Group 26"/>
            <p:cNvGrpSpPr>
              <a:grpSpLocks noChangeAspect="1"/>
            </p:cNvGrpSpPr>
            <p:nvPr/>
          </p:nvGrpSpPr>
          <p:grpSpPr bwMode="auto">
            <a:xfrm>
              <a:off x="3869" y="1645"/>
              <a:ext cx="528" cy="441"/>
              <a:chOff x="411" y="1928"/>
              <a:chExt cx="680" cy="418"/>
            </a:xfrm>
          </p:grpSpPr>
          <p:sp>
            <p:nvSpPr>
              <p:cNvPr id="5221" name="AutoShape 27"/>
              <p:cNvSpPr>
                <a:spLocks noChangeAspect="1" noChangeArrowheads="1" noTextEdit="1"/>
              </p:cNvSpPr>
              <p:nvPr/>
            </p:nvSpPr>
            <p:spPr bwMode="auto">
              <a:xfrm>
                <a:off x="411" y="1928"/>
                <a:ext cx="680" cy="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5222" name="Freeform 28"/>
              <p:cNvSpPr>
                <a:spLocks noEditPoints="1"/>
              </p:cNvSpPr>
              <p:nvPr/>
            </p:nvSpPr>
            <p:spPr bwMode="auto">
              <a:xfrm>
                <a:off x="411" y="1928"/>
                <a:ext cx="680" cy="418"/>
              </a:xfrm>
              <a:custGeom>
                <a:avLst/>
                <a:gdLst>
                  <a:gd name="T0" fmla="*/ 3211 w 288"/>
                  <a:gd name="T1" fmla="*/ 725 h 177"/>
                  <a:gd name="T2" fmla="*/ 2526 w 288"/>
                  <a:gd name="T3" fmla="*/ 250 h 177"/>
                  <a:gd name="T4" fmla="*/ 2196 w 288"/>
                  <a:gd name="T5" fmla="*/ 319 h 177"/>
                  <a:gd name="T6" fmla="*/ 2196 w 288"/>
                  <a:gd name="T7" fmla="*/ 319 h 177"/>
                  <a:gd name="T8" fmla="*/ 1594 w 288"/>
                  <a:gd name="T9" fmla="*/ 0 h 177"/>
                  <a:gd name="T10" fmla="*/ 975 w 288"/>
                  <a:gd name="T11" fmla="*/ 328 h 177"/>
                  <a:gd name="T12" fmla="*/ 975 w 288"/>
                  <a:gd name="T13" fmla="*/ 328 h 177"/>
                  <a:gd name="T14" fmla="*/ 737 w 288"/>
                  <a:gd name="T15" fmla="*/ 290 h 177"/>
                  <a:gd name="T16" fmla="*/ 0 w 288"/>
                  <a:gd name="T17" fmla="*/ 947 h 177"/>
                  <a:gd name="T18" fmla="*/ 630 w 288"/>
                  <a:gd name="T19" fmla="*/ 1578 h 177"/>
                  <a:gd name="T20" fmla="*/ 630 w 288"/>
                  <a:gd name="T21" fmla="*/ 1578 h 177"/>
                  <a:gd name="T22" fmla="*/ 1327 w 288"/>
                  <a:gd name="T23" fmla="*/ 2092 h 177"/>
                  <a:gd name="T24" fmla="*/ 1712 w 288"/>
                  <a:gd name="T25" fmla="*/ 2003 h 177"/>
                  <a:gd name="T26" fmla="*/ 1712 w 288"/>
                  <a:gd name="T27" fmla="*/ 2003 h 177"/>
                  <a:gd name="T28" fmla="*/ 2330 w 288"/>
                  <a:gd name="T29" fmla="*/ 2331 h 177"/>
                  <a:gd name="T30" fmla="*/ 2989 w 288"/>
                  <a:gd name="T31" fmla="*/ 1908 h 177"/>
                  <a:gd name="T32" fmla="*/ 2989 w 288"/>
                  <a:gd name="T33" fmla="*/ 1908 h 177"/>
                  <a:gd name="T34" fmla="*/ 3093 w 288"/>
                  <a:gd name="T35" fmla="*/ 1925 h 177"/>
                  <a:gd name="T36" fmla="*/ 3579 w 288"/>
                  <a:gd name="T37" fmla="*/ 1752 h 177"/>
                  <a:gd name="T38" fmla="*/ 3792 w 288"/>
                  <a:gd name="T39" fmla="*/ 1315 h 177"/>
                  <a:gd name="T40" fmla="*/ 3211 w 288"/>
                  <a:gd name="T41" fmla="*/ 725 h 177"/>
                  <a:gd name="T42" fmla="*/ 3712 w 288"/>
                  <a:gd name="T43" fmla="*/ 1315 h 177"/>
                  <a:gd name="T44" fmla="*/ 3539 w 288"/>
                  <a:gd name="T45" fmla="*/ 1684 h 177"/>
                  <a:gd name="T46" fmla="*/ 3093 w 288"/>
                  <a:gd name="T47" fmla="*/ 1856 h 177"/>
                  <a:gd name="T48" fmla="*/ 2977 w 288"/>
                  <a:gd name="T49" fmla="*/ 1847 h 177"/>
                  <a:gd name="T50" fmla="*/ 2937 w 288"/>
                  <a:gd name="T51" fmla="*/ 1830 h 177"/>
                  <a:gd name="T52" fmla="*/ 2937 w 288"/>
                  <a:gd name="T53" fmla="*/ 1868 h 177"/>
                  <a:gd name="T54" fmla="*/ 2330 w 288"/>
                  <a:gd name="T55" fmla="*/ 2265 h 177"/>
                  <a:gd name="T56" fmla="*/ 1750 w 288"/>
                  <a:gd name="T57" fmla="*/ 1934 h 177"/>
                  <a:gd name="T58" fmla="*/ 1740 w 288"/>
                  <a:gd name="T59" fmla="*/ 1908 h 177"/>
                  <a:gd name="T60" fmla="*/ 1700 w 288"/>
                  <a:gd name="T61" fmla="*/ 1925 h 177"/>
                  <a:gd name="T62" fmla="*/ 1327 w 288"/>
                  <a:gd name="T63" fmla="*/ 2031 h 177"/>
                  <a:gd name="T64" fmla="*/ 697 w 288"/>
                  <a:gd name="T65" fmla="*/ 1540 h 177"/>
                  <a:gd name="T66" fmla="*/ 697 w 288"/>
                  <a:gd name="T67" fmla="*/ 1516 h 177"/>
                  <a:gd name="T68" fmla="*/ 668 w 288"/>
                  <a:gd name="T69" fmla="*/ 1516 h 177"/>
                  <a:gd name="T70" fmla="*/ 78 w 288"/>
                  <a:gd name="T71" fmla="*/ 947 h 177"/>
                  <a:gd name="T72" fmla="*/ 737 w 288"/>
                  <a:gd name="T73" fmla="*/ 368 h 177"/>
                  <a:gd name="T74" fmla="*/ 975 w 288"/>
                  <a:gd name="T75" fmla="*/ 406 h 177"/>
                  <a:gd name="T76" fmla="*/ 999 w 288"/>
                  <a:gd name="T77" fmla="*/ 406 h 177"/>
                  <a:gd name="T78" fmla="*/ 1015 w 288"/>
                  <a:gd name="T79" fmla="*/ 380 h 177"/>
                  <a:gd name="T80" fmla="*/ 1594 w 288"/>
                  <a:gd name="T81" fmla="*/ 66 h 177"/>
                  <a:gd name="T82" fmla="*/ 2158 w 288"/>
                  <a:gd name="T83" fmla="*/ 380 h 177"/>
                  <a:gd name="T84" fmla="*/ 2175 w 288"/>
                  <a:gd name="T85" fmla="*/ 406 h 177"/>
                  <a:gd name="T86" fmla="*/ 2196 w 288"/>
                  <a:gd name="T87" fmla="*/ 397 h 177"/>
                  <a:gd name="T88" fmla="*/ 2526 w 288"/>
                  <a:gd name="T89" fmla="*/ 319 h 177"/>
                  <a:gd name="T90" fmla="*/ 3145 w 288"/>
                  <a:gd name="T91" fmla="*/ 765 h 177"/>
                  <a:gd name="T92" fmla="*/ 3162 w 288"/>
                  <a:gd name="T93" fmla="*/ 775 h 177"/>
                  <a:gd name="T94" fmla="*/ 3183 w 288"/>
                  <a:gd name="T95" fmla="*/ 791 h 177"/>
                  <a:gd name="T96" fmla="*/ 3712 w 288"/>
                  <a:gd name="T97" fmla="*/ 1315 h 1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88"/>
                  <a:gd name="T148" fmla="*/ 0 h 177"/>
                  <a:gd name="T149" fmla="*/ 288 w 288"/>
                  <a:gd name="T150" fmla="*/ 177 h 17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88" h="177">
                    <a:moveTo>
                      <a:pt x="244" y="55"/>
                    </a:moveTo>
                    <a:cubicBezTo>
                      <a:pt x="239" y="33"/>
                      <a:pt x="218" y="19"/>
                      <a:pt x="192" y="19"/>
                    </a:cubicBezTo>
                    <a:cubicBezTo>
                      <a:pt x="183" y="19"/>
                      <a:pt x="175" y="20"/>
                      <a:pt x="167" y="24"/>
                    </a:cubicBezTo>
                    <a:cubicBezTo>
                      <a:pt x="167" y="24"/>
                      <a:pt x="167" y="24"/>
                      <a:pt x="167" y="24"/>
                    </a:cubicBezTo>
                    <a:cubicBezTo>
                      <a:pt x="158" y="8"/>
                      <a:pt x="141" y="0"/>
                      <a:pt x="121" y="0"/>
                    </a:cubicBezTo>
                    <a:cubicBezTo>
                      <a:pt x="100" y="0"/>
                      <a:pt x="82" y="8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68" y="23"/>
                      <a:pt x="63" y="22"/>
                      <a:pt x="56" y="22"/>
                    </a:cubicBezTo>
                    <a:cubicBezTo>
                      <a:pt x="25" y="22"/>
                      <a:pt x="0" y="44"/>
                      <a:pt x="0" y="72"/>
                    </a:cubicBezTo>
                    <a:cubicBezTo>
                      <a:pt x="0" y="97"/>
                      <a:pt x="20" y="117"/>
                      <a:pt x="48" y="12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51" y="144"/>
                      <a:pt x="74" y="159"/>
                      <a:pt x="101" y="159"/>
                    </a:cubicBezTo>
                    <a:cubicBezTo>
                      <a:pt x="112" y="159"/>
                      <a:pt x="121" y="158"/>
                      <a:pt x="130" y="152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38" y="169"/>
                      <a:pt x="156" y="177"/>
                      <a:pt x="177" y="177"/>
                    </a:cubicBezTo>
                    <a:cubicBezTo>
                      <a:pt x="201" y="177"/>
                      <a:pt x="221" y="165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30" y="146"/>
                      <a:pt x="231" y="146"/>
                      <a:pt x="235" y="146"/>
                    </a:cubicBezTo>
                    <a:cubicBezTo>
                      <a:pt x="249" y="146"/>
                      <a:pt x="262" y="141"/>
                      <a:pt x="272" y="133"/>
                    </a:cubicBezTo>
                    <a:cubicBezTo>
                      <a:pt x="282" y="124"/>
                      <a:pt x="288" y="112"/>
                      <a:pt x="288" y="100"/>
                    </a:cubicBezTo>
                    <a:cubicBezTo>
                      <a:pt x="288" y="77"/>
                      <a:pt x="270" y="58"/>
                      <a:pt x="244" y="55"/>
                    </a:cubicBezTo>
                    <a:close/>
                    <a:moveTo>
                      <a:pt x="282" y="100"/>
                    </a:moveTo>
                    <a:cubicBezTo>
                      <a:pt x="282" y="111"/>
                      <a:pt x="277" y="121"/>
                      <a:pt x="269" y="128"/>
                    </a:cubicBezTo>
                    <a:cubicBezTo>
                      <a:pt x="260" y="136"/>
                      <a:pt x="248" y="141"/>
                      <a:pt x="235" y="141"/>
                    </a:cubicBezTo>
                    <a:cubicBezTo>
                      <a:pt x="232" y="141"/>
                      <a:pt x="229" y="140"/>
                      <a:pt x="226" y="140"/>
                    </a:cubicBezTo>
                    <a:cubicBezTo>
                      <a:pt x="223" y="139"/>
                      <a:pt x="223" y="139"/>
                      <a:pt x="223" y="139"/>
                    </a:cubicBezTo>
                    <a:cubicBezTo>
                      <a:pt x="223" y="142"/>
                      <a:pt x="223" y="142"/>
                      <a:pt x="223" y="142"/>
                    </a:cubicBezTo>
                    <a:cubicBezTo>
                      <a:pt x="217" y="159"/>
                      <a:pt x="198" y="172"/>
                      <a:pt x="177" y="172"/>
                    </a:cubicBezTo>
                    <a:cubicBezTo>
                      <a:pt x="158" y="172"/>
                      <a:pt x="141" y="162"/>
                      <a:pt x="133" y="147"/>
                    </a:cubicBezTo>
                    <a:cubicBezTo>
                      <a:pt x="132" y="145"/>
                      <a:pt x="132" y="145"/>
                      <a:pt x="132" y="145"/>
                    </a:cubicBezTo>
                    <a:cubicBezTo>
                      <a:pt x="129" y="146"/>
                      <a:pt x="129" y="146"/>
                      <a:pt x="129" y="146"/>
                    </a:cubicBezTo>
                    <a:cubicBezTo>
                      <a:pt x="121" y="151"/>
                      <a:pt x="111" y="154"/>
                      <a:pt x="101" y="154"/>
                    </a:cubicBezTo>
                    <a:cubicBezTo>
                      <a:pt x="76" y="154"/>
                      <a:pt x="56" y="138"/>
                      <a:pt x="53" y="117"/>
                    </a:cubicBezTo>
                    <a:cubicBezTo>
                      <a:pt x="53" y="115"/>
                      <a:pt x="53" y="115"/>
                      <a:pt x="53" y="115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25" y="113"/>
                      <a:pt x="6" y="94"/>
                      <a:pt x="6" y="72"/>
                    </a:cubicBezTo>
                    <a:cubicBezTo>
                      <a:pt x="6" y="47"/>
                      <a:pt x="28" y="28"/>
                      <a:pt x="56" y="28"/>
                    </a:cubicBezTo>
                    <a:cubicBezTo>
                      <a:pt x="62" y="28"/>
                      <a:pt x="68" y="29"/>
                      <a:pt x="74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85" y="15"/>
                      <a:pt x="102" y="5"/>
                      <a:pt x="121" y="5"/>
                    </a:cubicBezTo>
                    <a:cubicBezTo>
                      <a:pt x="139" y="5"/>
                      <a:pt x="156" y="15"/>
                      <a:pt x="164" y="29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75" y="26"/>
                      <a:pt x="183" y="24"/>
                      <a:pt x="192" y="24"/>
                    </a:cubicBezTo>
                    <a:cubicBezTo>
                      <a:pt x="215" y="24"/>
                      <a:pt x="235" y="38"/>
                      <a:pt x="239" y="58"/>
                    </a:cubicBezTo>
                    <a:cubicBezTo>
                      <a:pt x="240" y="59"/>
                      <a:pt x="240" y="59"/>
                      <a:pt x="240" y="59"/>
                    </a:cubicBezTo>
                    <a:cubicBezTo>
                      <a:pt x="242" y="60"/>
                      <a:pt x="242" y="60"/>
                      <a:pt x="242" y="60"/>
                    </a:cubicBezTo>
                    <a:cubicBezTo>
                      <a:pt x="265" y="62"/>
                      <a:pt x="282" y="80"/>
                      <a:pt x="282" y="10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5223" name="Freeform 29"/>
              <p:cNvSpPr>
                <a:spLocks noEditPoints="1"/>
              </p:cNvSpPr>
              <p:nvPr/>
            </p:nvSpPr>
            <p:spPr bwMode="auto">
              <a:xfrm>
                <a:off x="418" y="1935"/>
                <a:ext cx="666" cy="406"/>
              </a:xfrm>
              <a:custGeom>
                <a:avLst/>
                <a:gdLst>
                  <a:gd name="T0" fmla="*/ 3146 w 282"/>
                  <a:gd name="T1" fmla="*/ 708 h 172"/>
                  <a:gd name="T2" fmla="*/ 2487 w 282"/>
                  <a:gd name="T3" fmla="*/ 250 h 172"/>
                  <a:gd name="T4" fmla="*/ 2147 w 282"/>
                  <a:gd name="T5" fmla="*/ 328 h 172"/>
                  <a:gd name="T6" fmla="*/ 1556 w 282"/>
                  <a:gd name="T7" fmla="*/ 0 h 172"/>
                  <a:gd name="T8" fmla="*/ 947 w 282"/>
                  <a:gd name="T9" fmla="*/ 328 h 172"/>
                  <a:gd name="T10" fmla="*/ 697 w 282"/>
                  <a:gd name="T11" fmla="*/ 290 h 172"/>
                  <a:gd name="T12" fmla="*/ 0 w 282"/>
                  <a:gd name="T13" fmla="*/ 909 h 172"/>
                  <a:gd name="T14" fmla="*/ 631 w 282"/>
                  <a:gd name="T15" fmla="*/ 1511 h 172"/>
                  <a:gd name="T16" fmla="*/ 1289 w 282"/>
                  <a:gd name="T17" fmla="*/ 2028 h 172"/>
                  <a:gd name="T18" fmla="*/ 1684 w 282"/>
                  <a:gd name="T19" fmla="*/ 1905 h 172"/>
                  <a:gd name="T20" fmla="*/ 2293 w 282"/>
                  <a:gd name="T21" fmla="*/ 2261 h 172"/>
                  <a:gd name="T22" fmla="*/ 2924 w 282"/>
                  <a:gd name="T23" fmla="*/ 1827 h 172"/>
                  <a:gd name="T24" fmla="*/ 3056 w 282"/>
                  <a:gd name="T25" fmla="*/ 1839 h 172"/>
                  <a:gd name="T26" fmla="*/ 3715 w 282"/>
                  <a:gd name="T27" fmla="*/ 1277 h 172"/>
                  <a:gd name="T28" fmla="*/ 3146 w 282"/>
                  <a:gd name="T29" fmla="*/ 708 h 172"/>
                  <a:gd name="T30" fmla="*/ 1974 w 282"/>
                  <a:gd name="T31" fmla="*/ 1180 h 172"/>
                  <a:gd name="T32" fmla="*/ 1974 w 282"/>
                  <a:gd name="T33" fmla="*/ 1180 h 172"/>
                  <a:gd name="T34" fmla="*/ 1974 w 282"/>
                  <a:gd name="T35" fmla="*/ 1180 h 172"/>
                  <a:gd name="T36" fmla="*/ 1974 w 282"/>
                  <a:gd name="T37" fmla="*/ 1180 h 17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2"/>
                  <a:gd name="T58" fmla="*/ 0 h 172"/>
                  <a:gd name="T59" fmla="*/ 282 w 282"/>
                  <a:gd name="T60" fmla="*/ 172 h 17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2" h="172">
                    <a:moveTo>
                      <a:pt x="239" y="54"/>
                    </a:moveTo>
                    <a:cubicBezTo>
                      <a:pt x="234" y="34"/>
                      <a:pt x="214" y="19"/>
                      <a:pt x="189" y="19"/>
                    </a:cubicBezTo>
                    <a:cubicBezTo>
                      <a:pt x="180" y="19"/>
                      <a:pt x="171" y="21"/>
                      <a:pt x="163" y="25"/>
                    </a:cubicBezTo>
                    <a:cubicBezTo>
                      <a:pt x="155" y="10"/>
                      <a:pt x="138" y="0"/>
                      <a:pt x="118" y="0"/>
                    </a:cubicBezTo>
                    <a:cubicBezTo>
                      <a:pt x="97" y="0"/>
                      <a:pt x="80" y="10"/>
                      <a:pt x="72" y="25"/>
                    </a:cubicBezTo>
                    <a:cubicBezTo>
                      <a:pt x="66" y="23"/>
                      <a:pt x="60" y="22"/>
                      <a:pt x="53" y="22"/>
                    </a:cubicBezTo>
                    <a:cubicBezTo>
                      <a:pt x="24" y="22"/>
                      <a:pt x="0" y="43"/>
                      <a:pt x="0" y="69"/>
                    </a:cubicBezTo>
                    <a:cubicBezTo>
                      <a:pt x="0" y="92"/>
                      <a:pt x="21" y="112"/>
                      <a:pt x="48" y="115"/>
                    </a:cubicBezTo>
                    <a:cubicBezTo>
                      <a:pt x="50" y="137"/>
                      <a:pt x="72" y="154"/>
                      <a:pt x="98" y="154"/>
                    </a:cubicBezTo>
                    <a:cubicBezTo>
                      <a:pt x="109" y="154"/>
                      <a:pt x="119" y="151"/>
                      <a:pt x="128" y="145"/>
                    </a:cubicBezTo>
                    <a:cubicBezTo>
                      <a:pt x="135" y="161"/>
                      <a:pt x="153" y="172"/>
                      <a:pt x="174" y="172"/>
                    </a:cubicBezTo>
                    <a:cubicBezTo>
                      <a:pt x="197" y="172"/>
                      <a:pt x="217" y="158"/>
                      <a:pt x="222" y="139"/>
                    </a:cubicBezTo>
                    <a:cubicBezTo>
                      <a:pt x="225" y="140"/>
                      <a:pt x="229" y="140"/>
                      <a:pt x="232" y="140"/>
                    </a:cubicBezTo>
                    <a:cubicBezTo>
                      <a:pt x="260" y="140"/>
                      <a:pt x="282" y="121"/>
                      <a:pt x="282" y="97"/>
                    </a:cubicBezTo>
                    <a:cubicBezTo>
                      <a:pt x="282" y="75"/>
                      <a:pt x="263" y="57"/>
                      <a:pt x="239" y="54"/>
                    </a:cubicBezTo>
                    <a:close/>
                    <a:moveTo>
                      <a:pt x="150" y="90"/>
                    </a:move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ubicBezTo>
                      <a:pt x="150" y="90"/>
                      <a:pt x="150" y="90"/>
                      <a:pt x="150" y="90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sp>
          <p:nvSpPr>
            <p:cNvPr id="5220" name="Text Box 30"/>
            <p:cNvSpPr txBox="1">
              <a:spLocks noChangeArrowheads="1"/>
            </p:cNvSpPr>
            <p:nvPr/>
          </p:nvSpPr>
          <p:spPr bwMode="auto">
            <a:xfrm>
              <a:off x="3958" y="1780"/>
              <a:ext cx="354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900" b="1"/>
                <a:t>LAN</a:t>
              </a:r>
            </a:p>
          </p:txBody>
        </p:sp>
      </p:grpSp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4868466" y="1220392"/>
          <a:ext cx="179784" cy="22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89" name="Visio" r:id="rId7" imgW="738333" imgH="941403" progId="Visio.Drawing.11">
                  <p:embed/>
                </p:oleObj>
              </mc:Choice>
              <mc:Fallback>
                <p:oleObj name="Visio" r:id="rId7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466" y="1220392"/>
                        <a:ext cx="179784" cy="2297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5062538" y="1221581"/>
          <a:ext cx="179785" cy="229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90" name="Visio" r:id="rId8" imgW="738333" imgH="941403" progId="Visio.Drawing.11">
                  <p:embed/>
                </p:oleObj>
              </mc:Choice>
              <mc:Fallback>
                <p:oleObj name="Visio" r:id="rId8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538" y="1221581"/>
                        <a:ext cx="179785" cy="229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/>
          <p:cNvGraphicFramePr>
            <a:graphicFrameLocks noChangeAspect="1"/>
          </p:cNvGraphicFramePr>
          <p:nvPr/>
        </p:nvGraphicFramePr>
        <p:xfrm>
          <a:off x="5248275" y="1228725"/>
          <a:ext cx="179785" cy="229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91" name="Visio" r:id="rId9" imgW="738333" imgH="941403" progId="Visio.Drawing.11">
                  <p:embed/>
                </p:oleObj>
              </mc:Choice>
              <mc:Fallback>
                <p:oleObj name="Visio" r:id="rId9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8275" y="1228725"/>
                        <a:ext cx="179785" cy="229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8"/>
          <p:cNvGraphicFramePr>
            <a:graphicFrameLocks noChangeAspect="1"/>
          </p:cNvGraphicFramePr>
          <p:nvPr/>
        </p:nvGraphicFramePr>
        <p:xfrm>
          <a:off x="5724525" y="1228725"/>
          <a:ext cx="179785" cy="229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92" name="Visio" r:id="rId10" imgW="738333" imgH="941403" progId="Visio.Drawing.11">
                  <p:embed/>
                </p:oleObj>
              </mc:Choice>
              <mc:Fallback>
                <p:oleObj name="Visio" r:id="rId10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228725"/>
                        <a:ext cx="179785" cy="229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9"/>
          <p:cNvGraphicFramePr>
            <a:graphicFrameLocks noChangeAspect="1"/>
          </p:cNvGraphicFramePr>
          <p:nvPr/>
        </p:nvGraphicFramePr>
        <p:xfrm>
          <a:off x="5918597" y="1229917"/>
          <a:ext cx="179784" cy="22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93" name="Visio" r:id="rId11" imgW="738333" imgH="941403" progId="Visio.Drawing.11">
                  <p:embed/>
                </p:oleObj>
              </mc:Choice>
              <mc:Fallback>
                <p:oleObj name="Visio" r:id="rId11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8597" y="1229917"/>
                        <a:ext cx="179784" cy="2297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10"/>
          <p:cNvGraphicFramePr>
            <a:graphicFrameLocks noChangeAspect="1"/>
          </p:cNvGraphicFramePr>
          <p:nvPr/>
        </p:nvGraphicFramePr>
        <p:xfrm>
          <a:off x="6104335" y="1237060"/>
          <a:ext cx="179784" cy="22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94" name="Visio" r:id="rId12" imgW="738333" imgH="941403" progId="Visio.Drawing.11">
                  <p:embed/>
                </p:oleObj>
              </mc:Choice>
              <mc:Fallback>
                <p:oleObj name="Visio" r:id="rId12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4335" y="1237060"/>
                        <a:ext cx="179784" cy="2297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1"/>
          <p:cNvGraphicFramePr>
            <a:graphicFrameLocks noChangeAspect="1"/>
          </p:cNvGraphicFramePr>
          <p:nvPr/>
        </p:nvGraphicFramePr>
        <p:xfrm>
          <a:off x="6660357" y="1213248"/>
          <a:ext cx="179785" cy="22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95" name="Visio" r:id="rId13" imgW="738333" imgH="941403" progId="Visio.Drawing.11">
                  <p:embed/>
                </p:oleObj>
              </mc:Choice>
              <mc:Fallback>
                <p:oleObj name="Visio" r:id="rId13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357" y="1213248"/>
                        <a:ext cx="179785" cy="2297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2" name="Object 12"/>
          <p:cNvGraphicFramePr>
            <a:graphicFrameLocks noChangeAspect="1"/>
          </p:cNvGraphicFramePr>
          <p:nvPr/>
        </p:nvGraphicFramePr>
        <p:xfrm>
          <a:off x="6854429" y="1214438"/>
          <a:ext cx="179784" cy="229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96" name="Visio" r:id="rId14" imgW="738333" imgH="941403" progId="Visio.Drawing.11">
                  <p:embed/>
                </p:oleObj>
              </mc:Choice>
              <mc:Fallback>
                <p:oleObj name="Visio" r:id="rId14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429" y="1214438"/>
                        <a:ext cx="179784" cy="229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Object 13"/>
          <p:cNvGraphicFramePr>
            <a:graphicFrameLocks noChangeAspect="1"/>
          </p:cNvGraphicFramePr>
          <p:nvPr/>
        </p:nvGraphicFramePr>
        <p:xfrm>
          <a:off x="7040166" y="1221581"/>
          <a:ext cx="179784" cy="229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97" name="Visio" r:id="rId15" imgW="738333" imgH="941403" progId="Visio.Drawing.11">
                  <p:embed/>
                </p:oleObj>
              </mc:Choice>
              <mc:Fallback>
                <p:oleObj name="Visio" r:id="rId15" imgW="738333" imgH="9414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0166" y="1221581"/>
                        <a:ext cx="179784" cy="229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1" name="AutoShape 81"/>
          <p:cNvSpPr>
            <a:spLocks noChangeArrowheads="1"/>
          </p:cNvSpPr>
          <p:nvPr/>
        </p:nvSpPr>
        <p:spPr bwMode="auto">
          <a:xfrm>
            <a:off x="4985148" y="2089548"/>
            <a:ext cx="931069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SAN</a:t>
            </a:r>
          </a:p>
          <a:p>
            <a:pPr algn="ctr" eaLnBrk="0" hangingPunct="0"/>
            <a:r>
              <a:rPr lang="en-US" sz="900" b="1"/>
              <a:t>Virtualisierung</a:t>
            </a:r>
          </a:p>
        </p:txBody>
      </p:sp>
      <p:sp>
        <p:nvSpPr>
          <p:cNvPr id="5192" name="AutoShape 82"/>
          <p:cNvSpPr>
            <a:spLocks noChangeArrowheads="1"/>
          </p:cNvSpPr>
          <p:nvPr/>
        </p:nvSpPr>
        <p:spPr bwMode="auto">
          <a:xfrm>
            <a:off x="6397229" y="2058591"/>
            <a:ext cx="931069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File</a:t>
            </a:r>
          </a:p>
          <a:p>
            <a:pPr algn="ctr" eaLnBrk="0" hangingPunct="0"/>
            <a:r>
              <a:rPr lang="en-US" sz="900" b="1"/>
              <a:t>Virtualisierung</a:t>
            </a:r>
          </a:p>
        </p:txBody>
      </p:sp>
      <p:sp>
        <p:nvSpPr>
          <p:cNvPr id="5193" name="AutoShape 83"/>
          <p:cNvSpPr>
            <a:spLocks noChangeArrowheads="1"/>
          </p:cNvSpPr>
          <p:nvPr/>
        </p:nvSpPr>
        <p:spPr bwMode="auto">
          <a:xfrm>
            <a:off x="5549504" y="1185862"/>
            <a:ext cx="931069" cy="33932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Applikations-</a:t>
            </a:r>
          </a:p>
          <a:p>
            <a:pPr algn="ctr" eaLnBrk="0" hangingPunct="0"/>
            <a:r>
              <a:rPr lang="en-US" sz="900" b="1"/>
              <a:t>Virtualisierung</a:t>
            </a:r>
          </a:p>
        </p:txBody>
      </p:sp>
      <p:sp>
        <p:nvSpPr>
          <p:cNvPr id="5194" name="Rectangle 84"/>
          <p:cNvSpPr>
            <a:spLocks noChangeArrowheads="1"/>
          </p:cNvSpPr>
          <p:nvPr/>
        </p:nvSpPr>
        <p:spPr bwMode="auto">
          <a:xfrm>
            <a:off x="1260873" y="1191817"/>
            <a:ext cx="3317081" cy="3726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98835" indent="-198835">
              <a:buBlip>
                <a:blip r:embed="rId16"/>
              </a:buBlip>
            </a:pPr>
            <a:r>
              <a:rPr lang="de-DE" sz="1500"/>
              <a:t>Applikationsserver Virtualisierung</a:t>
            </a:r>
          </a:p>
          <a:p>
            <a:pPr marL="536972" lvl="1" indent="-203597">
              <a:buBlip>
                <a:blip r:embed="rId16"/>
              </a:buBlip>
            </a:pPr>
            <a:r>
              <a:rPr lang="de-DE" sz="1200"/>
              <a:t>(+) Bessere Ausnutzung bestehender Ressourcen</a:t>
            </a:r>
          </a:p>
          <a:p>
            <a:pPr marL="536972" lvl="1" indent="-203597">
              <a:buBlip>
                <a:blip r:embed="rId16"/>
              </a:buBlip>
            </a:pPr>
            <a:r>
              <a:rPr lang="de-DE" sz="1200"/>
              <a:t>(+) Flexiblisierung und Thin-Provisioning</a:t>
            </a:r>
          </a:p>
          <a:p>
            <a:pPr marL="198835" indent="-198835">
              <a:buBlip>
                <a:blip r:embed="rId16"/>
              </a:buBlip>
            </a:pPr>
            <a:r>
              <a:rPr lang="de-DE" sz="1500"/>
              <a:t>Virtualisierung im SAN und FileService</a:t>
            </a:r>
          </a:p>
          <a:p>
            <a:pPr marL="536972" lvl="1" indent="-203597">
              <a:buBlip>
                <a:blip r:embed="rId16"/>
              </a:buBlip>
            </a:pPr>
            <a:r>
              <a:rPr lang="de-DE" sz="1200"/>
              <a:t>(+) Kapazitätswachstum über Systemgrenzen</a:t>
            </a:r>
          </a:p>
          <a:p>
            <a:pPr marL="536972" lvl="1" indent="-203597">
              <a:buBlip>
                <a:blip r:embed="rId16"/>
              </a:buBlip>
            </a:pPr>
            <a:r>
              <a:rPr lang="de-DE" sz="1200"/>
              <a:t>(+) Abbildung von Tiered Storage Modellen</a:t>
            </a:r>
          </a:p>
          <a:p>
            <a:pPr marL="536972" lvl="1" indent="-203597">
              <a:buBlip>
                <a:blip r:embed="rId16"/>
              </a:buBlip>
            </a:pPr>
            <a:r>
              <a:rPr lang="de-DE" sz="1200"/>
              <a:t>(+) Vereinfachung von Migrationen</a:t>
            </a:r>
          </a:p>
          <a:p>
            <a:pPr marL="536972" lvl="1" indent="-203597">
              <a:buBlip>
                <a:blip r:embed="rId16"/>
              </a:buBlip>
            </a:pPr>
            <a:r>
              <a:rPr lang="de-DE" sz="1200"/>
              <a:t>(+) Erhöhung der Datenverfügbarkeit</a:t>
            </a:r>
          </a:p>
          <a:p>
            <a:pPr marL="536972" lvl="1" indent="-203597">
              <a:buBlip>
                <a:blip r:embed="rId16"/>
              </a:buBlip>
            </a:pPr>
            <a:endParaRPr lang="de-DE" sz="1200"/>
          </a:p>
          <a:p>
            <a:pPr marL="198835" indent="-198835">
              <a:buBlip>
                <a:blip r:embed="rId16"/>
              </a:buBlip>
            </a:pPr>
            <a:endParaRPr lang="de-DE" sz="1500"/>
          </a:p>
        </p:txBody>
      </p:sp>
      <p:sp>
        <p:nvSpPr>
          <p:cNvPr id="5195" name="AutoShape 85"/>
          <p:cNvSpPr>
            <a:spLocks noChangeArrowheads="1"/>
          </p:cNvSpPr>
          <p:nvPr/>
        </p:nvSpPr>
        <p:spPr bwMode="auto">
          <a:xfrm>
            <a:off x="5113735" y="2782491"/>
            <a:ext cx="785813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block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6" name="Group 86"/>
          <p:cNvGrpSpPr>
            <a:grpSpLocks/>
          </p:cNvGrpSpPr>
          <p:nvPr/>
        </p:nvGrpSpPr>
        <p:grpSpPr bwMode="auto">
          <a:xfrm>
            <a:off x="5407819" y="3068242"/>
            <a:ext cx="340519" cy="296465"/>
            <a:chOff x="4162" y="1511"/>
            <a:chExt cx="286" cy="249"/>
          </a:xfrm>
        </p:grpSpPr>
        <p:graphicFrame>
          <p:nvGraphicFramePr>
            <p:cNvPr id="5185" name="Object 65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498" name="Visio" r:id="rId17" imgW="282926" imgH="320424" progId="Visio.Drawing.11">
                    <p:embed/>
                  </p:oleObj>
                </mc:Choice>
                <mc:Fallback>
                  <p:oleObj name="Visio" r:id="rId1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86" name="Object 66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499" name="Visio" r:id="rId19" imgW="282926" imgH="320424" progId="Visio.Drawing.11">
                    <p:embed/>
                  </p:oleObj>
                </mc:Choice>
                <mc:Fallback>
                  <p:oleObj name="Visio" r:id="rId1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87" name="Object 67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00" name="Visio" r:id="rId20" imgW="282926" imgH="320424" progId="Visio.Drawing.11">
                    <p:embed/>
                  </p:oleObj>
                </mc:Choice>
                <mc:Fallback>
                  <p:oleObj name="Visio" r:id="rId2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90"/>
          <p:cNvGrpSpPr>
            <a:grpSpLocks/>
          </p:cNvGrpSpPr>
          <p:nvPr/>
        </p:nvGrpSpPr>
        <p:grpSpPr bwMode="auto">
          <a:xfrm>
            <a:off x="5707857" y="3059906"/>
            <a:ext cx="340519" cy="296466"/>
            <a:chOff x="4162" y="1511"/>
            <a:chExt cx="286" cy="249"/>
          </a:xfrm>
        </p:grpSpPr>
        <p:graphicFrame>
          <p:nvGraphicFramePr>
            <p:cNvPr id="5182" name="Object 62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01" name="Visio" r:id="rId21" imgW="282926" imgH="320424" progId="Visio.Drawing.11">
                    <p:embed/>
                  </p:oleObj>
                </mc:Choice>
                <mc:Fallback>
                  <p:oleObj name="Visio" r:id="rId2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83" name="Object 63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02" name="Visio" r:id="rId22" imgW="282926" imgH="320424" progId="Visio.Drawing.11">
                    <p:embed/>
                  </p:oleObj>
                </mc:Choice>
                <mc:Fallback>
                  <p:oleObj name="Visio" r:id="rId2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84" name="Object 64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03" name="Visio" r:id="rId23" imgW="282926" imgH="320424" progId="Visio.Drawing.11">
                    <p:embed/>
                  </p:oleObj>
                </mc:Choice>
                <mc:Fallback>
                  <p:oleObj name="Visio" r:id="rId2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94"/>
          <p:cNvGrpSpPr>
            <a:grpSpLocks/>
          </p:cNvGrpSpPr>
          <p:nvPr/>
        </p:nvGrpSpPr>
        <p:grpSpPr bwMode="auto">
          <a:xfrm>
            <a:off x="5118498" y="3053954"/>
            <a:ext cx="340519" cy="296465"/>
            <a:chOff x="4162" y="1511"/>
            <a:chExt cx="286" cy="249"/>
          </a:xfrm>
        </p:grpSpPr>
        <p:graphicFrame>
          <p:nvGraphicFramePr>
            <p:cNvPr id="5179" name="Object 59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04" name="Visio" r:id="rId24" imgW="282926" imgH="320424" progId="Visio.Drawing.11">
                    <p:embed/>
                  </p:oleObj>
                </mc:Choice>
                <mc:Fallback>
                  <p:oleObj name="Visio" r:id="rId2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80" name="Object 60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05" name="Visio" r:id="rId25" imgW="282926" imgH="320424" progId="Visio.Drawing.11">
                    <p:embed/>
                  </p:oleObj>
                </mc:Choice>
                <mc:Fallback>
                  <p:oleObj name="Visio" r:id="rId2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81" name="Object 61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06" name="Visio" r:id="rId26" imgW="282926" imgH="320424" progId="Visio.Drawing.11">
                    <p:embed/>
                  </p:oleObj>
                </mc:Choice>
                <mc:Fallback>
                  <p:oleObj name="Visio" r:id="rId2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99" name="AutoShape 98"/>
          <p:cNvSpPr>
            <a:spLocks noChangeArrowheads="1"/>
          </p:cNvSpPr>
          <p:nvPr/>
        </p:nvSpPr>
        <p:spPr bwMode="auto">
          <a:xfrm>
            <a:off x="6509147" y="2774156"/>
            <a:ext cx="785813" cy="33932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file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9" name="Group 99"/>
          <p:cNvGrpSpPr>
            <a:grpSpLocks/>
          </p:cNvGrpSpPr>
          <p:nvPr/>
        </p:nvGrpSpPr>
        <p:grpSpPr bwMode="auto">
          <a:xfrm>
            <a:off x="6747273" y="3061098"/>
            <a:ext cx="340519" cy="296465"/>
            <a:chOff x="4162" y="1511"/>
            <a:chExt cx="286" cy="249"/>
          </a:xfrm>
        </p:grpSpPr>
        <p:graphicFrame>
          <p:nvGraphicFramePr>
            <p:cNvPr id="5176" name="Object 56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07" name="Visio" r:id="rId27" imgW="282926" imgH="320424" progId="Visio.Drawing.11">
                    <p:embed/>
                  </p:oleObj>
                </mc:Choice>
                <mc:Fallback>
                  <p:oleObj name="Visio" r:id="rId2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77" name="Object 57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08" name="Visio" r:id="rId28" imgW="282926" imgH="320424" progId="Visio.Drawing.11">
                    <p:embed/>
                  </p:oleObj>
                </mc:Choice>
                <mc:Fallback>
                  <p:oleObj name="Visio" r:id="rId2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78" name="Object 58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09" name="Visio" r:id="rId29" imgW="282926" imgH="320424" progId="Visio.Drawing.11">
                    <p:embed/>
                  </p:oleObj>
                </mc:Choice>
                <mc:Fallback>
                  <p:oleObj name="Visio" r:id="rId2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03"/>
          <p:cNvGrpSpPr>
            <a:grpSpLocks/>
          </p:cNvGrpSpPr>
          <p:nvPr/>
        </p:nvGrpSpPr>
        <p:grpSpPr bwMode="auto">
          <a:xfrm>
            <a:off x="7047310" y="3052763"/>
            <a:ext cx="340519" cy="296466"/>
            <a:chOff x="4162" y="1511"/>
            <a:chExt cx="286" cy="249"/>
          </a:xfrm>
        </p:grpSpPr>
        <p:graphicFrame>
          <p:nvGraphicFramePr>
            <p:cNvPr id="5173" name="Object 53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0" name="Visio" r:id="rId30" imgW="282926" imgH="320424" progId="Visio.Drawing.11">
                    <p:embed/>
                  </p:oleObj>
                </mc:Choice>
                <mc:Fallback>
                  <p:oleObj name="Visio" r:id="rId3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74" name="Object 54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1" name="Visio" r:id="rId31" imgW="282926" imgH="320424" progId="Visio.Drawing.11">
                    <p:embed/>
                  </p:oleObj>
                </mc:Choice>
                <mc:Fallback>
                  <p:oleObj name="Visio" r:id="rId3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75" name="Object 55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2" name="Visio" r:id="rId32" imgW="282926" imgH="320424" progId="Visio.Drawing.11">
                    <p:embed/>
                  </p:oleObj>
                </mc:Choice>
                <mc:Fallback>
                  <p:oleObj name="Visio" r:id="rId3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7"/>
          <p:cNvGrpSpPr>
            <a:grpSpLocks/>
          </p:cNvGrpSpPr>
          <p:nvPr/>
        </p:nvGrpSpPr>
        <p:grpSpPr bwMode="auto">
          <a:xfrm>
            <a:off x="6457950" y="3046810"/>
            <a:ext cx="340519" cy="296465"/>
            <a:chOff x="4162" y="1511"/>
            <a:chExt cx="286" cy="249"/>
          </a:xfrm>
        </p:grpSpPr>
        <p:graphicFrame>
          <p:nvGraphicFramePr>
            <p:cNvPr id="5170" name="Object 50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3" name="Visio" r:id="rId33" imgW="282926" imgH="320424" progId="Visio.Drawing.11">
                    <p:embed/>
                  </p:oleObj>
                </mc:Choice>
                <mc:Fallback>
                  <p:oleObj name="Visio" r:id="rId3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71" name="Object 51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4" name="Visio" r:id="rId34" imgW="282926" imgH="320424" progId="Visio.Drawing.11">
                    <p:embed/>
                  </p:oleObj>
                </mc:Choice>
                <mc:Fallback>
                  <p:oleObj name="Visio" r:id="rId3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72" name="Object 52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5" name="Visio" r:id="rId35" imgW="282926" imgH="320424" progId="Visio.Drawing.11">
                    <p:embed/>
                  </p:oleObj>
                </mc:Choice>
                <mc:Fallback>
                  <p:oleObj name="Visio" r:id="rId3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03" name="AutoShape 111"/>
          <p:cNvSpPr>
            <a:spLocks noChangeArrowheads="1"/>
          </p:cNvSpPr>
          <p:nvPr/>
        </p:nvSpPr>
        <p:spPr bwMode="auto">
          <a:xfrm>
            <a:off x="4724400" y="3390900"/>
            <a:ext cx="785813" cy="33932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block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12" name="Group 112"/>
          <p:cNvGrpSpPr>
            <a:grpSpLocks/>
          </p:cNvGrpSpPr>
          <p:nvPr/>
        </p:nvGrpSpPr>
        <p:grpSpPr bwMode="auto">
          <a:xfrm>
            <a:off x="5018485" y="3676650"/>
            <a:ext cx="340519" cy="296466"/>
            <a:chOff x="4162" y="1511"/>
            <a:chExt cx="286" cy="249"/>
          </a:xfrm>
        </p:grpSpPr>
        <p:graphicFrame>
          <p:nvGraphicFramePr>
            <p:cNvPr id="5167" name="Object 47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6" name="Visio" r:id="rId36" imgW="282926" imgH="320424" progId="Visio.Drawing.11">
                    <p:embed/>
                  </p:oleObj>
                </mc:Choice>
                <mc:Fallback>
                  <p:oleObj name="Visio" r:id="rId3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8" name="Object 48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7" name="Visio" r:id="rId37" imgW="282926" imgH="320424" progId="Visio.Drawing.11">
                    <p:embed/>
                  </p:oleObj>
                </mc:Choice>
                <mc:Fallback>
                  <p:oleObj name="Visio" r:id="rId3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9" name="Object 49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8" name="Visio" r:id="rId38" imgW="282926" imgH="320424" progId="Visio.Drawing.11">
                    <p:embed/>
                  </p:oleObj>
                </mc:Choice>
                <mc:Fallback>
                  <p:oleObj name="Visio" r:id="rId3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16"/>
          <p:cNvGrpSpPr>
            <a:grpSpLocks/>
          </p:cNvGrpSpPr>
          <p:nvPr/>
        </p:nvGrpSpPr>
        <p:grpSpPr bwMode="auto">
          <a:xfrm>
            <a:off x="5318523" y="3668317"/>
            <a:ext cx="340519" cy="296465"/>
            <a:chOff x="4162" y="1511"/>
            <a:chExt cx="286" cy="249"/>
          </a:xfrm>
        </p:grpSpPr>
        <p:graphicFrame>
          <p:nvGraphicFramePr>
            <p:cNvPr id="5164" name="Object 44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9" name="Visio" r:id="rId39" imgW="282926" imgH="320424" progId="Visio.Drawing.11">
                    <p:embed/>
                  </p:oleObj>
                </mc:Choice>
                <mc:Fallback>
                  <p:oleObj name="Visio" r:id="rId3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5" name="Object 45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20" name="Visio" r:id="rId40" imgW="282926" imgH="320424" progId="Visio.Drawing.11">
                    <p:embed/>
                  </p:oleObj>
                </mc:Choice>
                <mc:Fallback>
                  <p:oleObj name="Visio" r:id="rId4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6" name="Object 46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21" name="Visio" r:id="rId41" imgW="282926" imgH="320424" progId="Visio.Drawing.11">
                    <p:embed/>
                  </p:oleObj>
                </mc:Choice>
                <mc:Fallback>
                  <p:oleObj name="Visio" r:id="rId4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20"/>
          <p:cNvGrpSpPr>
            <a:grpSpLocks/>
          </p:cNvGrpSpPr>
          <p:nvPr/>
        </p:nvGrpSpPr>
        <p:grpSpPr bwMode="auto">
          <a:xfrm>
            <a:off x="4729163" y="3662363"/>
            <a:ext cx="340519" cy="296466"/>
            <a:chOff x="4162" y="1511"/>
            <a:chExt cx="286" cy="249"/>
          </a:xfrm>
        </p:grpSpPr>
        <p:graphicFrame>
          <p:nvGraphicFramePr>
            <p:cNvPr id="5161" name="Object 41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22" name="Visio" r:id="rId42" imgW="282926" imgH="320424" progId="Visio.Drawing.11">
                    <p:embed/>
                  </p:oleObj>
                </mc:Choice>
                <mc:Fallback>
                  <p:oleObj name="Visio" r:id="rId4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2" name="Object 42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23" name="Visio" r:id="rId43" imgW="282926" imgH="320424" progId="Visio.Drawing.11">
                    <p:embed/>
                  </p:oleObj>
                </mc:Choice>
                <mc:Fallback>
                  <p:oleObj name="Visio" r:id="rId4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3" name="Object 43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24" name="Visio" r:id="rId44" imgW="282926" imgH="320424" progId="Visio.Drawing.11">
                    <p:embed/>
                  </p:oleObj>
                </mc:Choice>
                <mc:Fallback>
                  <p:oleObj name="Visio" r:id="rId4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07" name="AutoShape 124"/>
          <p:cNvSpPr>
            <a:spLocks noChangeArrowheads="1"/>
          </p:cNvSpPr>
          <p:nvPr/>
        </p:nvSpPr>
        <p:spPr bwMode="auto">
          <a:xfrm>
            <a:off x="6299597" y="3388519"/>
            <a:ext cx="785813" cy="33932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file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15" name="Group 125"/>
          <p:cNvGrpSpPr>
            <a:grpSpLocks/>
          </p:cNvGrpSpPr>
          <p:nvPr/>
        </p:nvGrpSpPr>
        <p:grpSpPr bwMode="auto">
          <a:xfrm>
            <a:off x="6537723" y="3675460"/>
            <a:ext cx="340519" cy="296465"/>
            <a:chOff x="4162" y="1511"/>
            <a:chExt cx="286" cy="249"/>
          </a:xfrm>
        </p:grpSpPr>
        <p:graphicFrame>
          <p:nvGraphicFramePr>
            <p:cNvPr id="5158" name="Object 38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25" name="Visio" r:id="rId45" imgW="282926" imgH="320424" progId="Visio.Drawing.11">
                    <p:embed/>
                  </p:oleObj>
                </mc:Choice>
                <mc:Fallback>
                  <p:oleObj name="Visio" r:id="rId4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59" name="Object 39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26" name="Visio" r:id="rId46" imgW="282926" imgH="320424" progId="Visio.Drawing.11">
                    <p:embed/>
                  </p:oleObj>
                </mc:Choice>
                <mc:Fallback>
                  <p:oleObj name="Visio" r:id="rId4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0" name="Object 40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27" name="Visio" r:id="rId47" imgW="282926" imgH="320424" progId="Visio.Drawing.11">
                    <p:embed/>
                  </p:oleObj>
                </mc:Choice>
                <mc:Fallback>
                  <p:oleObj name="Visio" r:id="rId4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6837760" y="3667125"/>
            <a:ext cx="340519" cy="296466"/>
            <a:chOff x="4162" y="1511"/>
            <a:chExt cx="286" cy="249"/>
          </a:xfrm>
        </p:grpSpPr>
        <p:graphicFrame>
          <p:nvGraphicFramePr>
            <p:cNvPr id="5155" name="Object 35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28" name="Visio" r:id="rId48" imgW="282926" imgH="320424" progId="Visio.Drawing.11">
                    <p:embed/>
                  </p:oleObj>
                </mc:Choice>
                <mc:Fallback>
                  <p:oleObj name="Visio" r:id="rId4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56" name="Object 36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29" name="Visio" r:id="rId49" imgW="282926" imgH="320424" progId="Visio.Drawing.11">
                    <p:embed/>
                  </p:oleObj>
                </mc:Choice>
                <mc:Fallback>
                  <p:oleObj name="Visio" r:id="rId4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57" name="Object 37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30" name="Visio" r:id="rId50" imgW="282926" imgH="320424" progId="Visio.Drawing.11">
                    <p:embed/>
                  </p:oleObj>
                </mc:Choice>
                <mc:Fallback>
                  <p:oleObj name="Visio" r:id="rId5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33"/>
          <p:cNvGrpSpPr>
            <a:grpSpLocks/>
          </p:cNvGrpSpPr>
          <p:nvPr/>
        </p:nvGrpSpPr>
        <p:grpSpPr bwMode="auto">
          <a:xfrm>
            <a:off x="6248400" y="3661173"/>
            <a:ext cx="340519" cy="296465"/>
            <a:chOff x="4162" y="1511"/>
            <a:chExt cx="286" cy="249"/>
          </a:xfrm>
        </p:grpSpPr>
        <p:graphicFrame>
          <p:nvGraphicFramePr>
            <p:cNvPr id="5152" name="Object 32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31" name="Visio" r:id="rId51" imgW="282926" imgH="320424" progId="Visio.Drawing.11">
                    <p:embed/>
                  </p:oleObj>
                </mc:Choice>
                <mc:Fallback>
                  <p:oleObj name="Visio" r:id="rId5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53" name="Object 33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32" name="Visio" r:id="rId52" imgW="282926" imgH="320424" progId="Visio.Drawing.11">
                    <p:embed/>
                  </p:oleObj>
                </mc:Choice>
                <mc:Fallback>
                  <p:oleObj name="Visio" r:id="rId5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54" name="Object 34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33" name="Visio" r:id="rId53" imgW="282926" imgH="320424" progId="Visio.Drawing.11">
                    <p:embed/>
                  </p:oleObj>
                </mc:Choice>
                <mc:Fallback>
                  <p:oleObj name="Visio" r:id="rId5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11" name="AutoShape 137"/>
          <p:cNvSpPr>
            <a:spLocks noChangeArrowheads="1"/>
          </p:cNvSpPr>
          <p:nvPr/>
        </p:nvSpPr>
        <p:spPr bwMode="auto">
          <a:xfrm>
            <a:off x="5258991" y="3206354"/>
            <a:ext cx="785813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block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18" name="Group 138"/>
          <p:cNvGrpSpPr>
            <a:grpSpLocks/>
          </p:cNvGrpSpPr>
          <p:nvPr/>
        </p:nvGrpSpPr>
        <p:grpSpPr bwMode="auto">
          <a:xfrm>
            <a:off x="5553075" y="3492104"/>
            <a:ext cx="340519" cy="296465"/>
            <a:chOff x="4162" y="1511"/>
            <a:chExt cx="286" cy="249"/>
          </a:xfrm>
        </p:grpSpPr>
        <p:graphicFrame>
          <p:nvGraphicFramePr>
            <p:cNvPr id="5149" name="Object 29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34" name="Visio" r:id="rId54" imgW="282926" imgH="320424" progId="Visio.Drawing.11">
                    <p:embed/>
                  </p:oleObj>
                </mc:Choice>
                <mc:Fallback>
                  <p:oleObj name="Visio" r:id="rId5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50" name="Object 30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35" name="Visio" r:id="rId55" imgW="282926" imgH="320424" progId="Visio.Drawing.11">
                    <p:embed/>
                  </p:oleObj>
                </mc:Choice>
                <mc:Fallback>
                  <p:oleObj name="Visio" r:id="rId5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51" name="Object 31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36" name="Visio" r:id="rId56" imgW="282926" imgH="320424" progId="Visio.Drawing.11">
                    <p:embed/>
                  </p:oleObj>
                </mc:Choice>
                <mc:Fallback>
                  <p:oleObj name="Visio" r:id="rId5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42"/>
          <p:cNvGrpSpPr>
            <a:grpSpLocks/>
          </p:cNvGrpSpPr>
          <p:nvPr/>
        </p:nvGrpSpPr>
        <p:grpSpPr bwMode="auto">
          <a:xfrm>
            <a:off x="5853113" y="3483769"/>
            <a:ext cx="340519" cy="296466"/>
            <a:chOff x="4162" y="1511"/>
            <a:chExt cx="286" cy="249"/>
          </a:xfrm>
        </p:grpSpPr>
        <p:graphicFrame>
          <p:nvGraphicFramePr>
            <p:cNvPr id="5146" name="Object 26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37" name="Visio" r:id="rId57" imgW="282926" imgH="320424" progId="Visio.Drawing.11">
                    <p:embed/>
                  </p:oleObj>
                </mc:Choice>
                <mc:Fallback>
                  <p:oleObj name="Visio" r:id="rId5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7" name="Object 27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38" name="Visio" r:id="rId58" imgW="282926" imgH="320424" progId="Visio.Drawing.11">
                    <p:embed/>
                  </p:oleObj>
                </mc:Choice>
                <mc:Fallback>
                  <p:oleObj name="Visio" r:id="rId5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8" name="Object 28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39" name="Visio" r:id="rId59" imgW="282926" imgH="320424" progId="Visio.Drawing.11">
                    <p:embed/>
                  </p:oleObj>
                </mc:Choice>
                <mc:Fallback>
                  <p:oleObj name="Visio" r:id="rId5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46"/>
          <p:cNvGrpSpPr>
            <a:grpSpLocks/>
          </p:cNvGrpSpPr>
          <p:nvPr/>
        </p:nvGrpSpPr>
        <p:grpSpPr bwMode="auto">
          <a:xfrm>
            <a:off x="5263754" y="3477817"/>
            <a:ext cx="340519" cy="296465"/>
            <a:chOff x="4162" y="1511"/>
            <a:chExt cx="286" cy="249"/>
          </a:xfrm>
        </p:grpSpPr>
        <p:graphicFrame>
          <p:nvGraphicFramePr>
            <p:cNvPr id="5143" name="Object 23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0" name="Visio" r:id="rId60" imgW="282926" imgH="320424" progId="Visio.Drawing.11">
                    <p:embed/>
                  </p:oleObj>
                </mc:Choice>
                <mc:Fallback>
                  <p:oleObj name="Visio" r:id="rId6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4" name="Object 24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1" name="Visio" r:id="rId61" imgW="282926" imgH="320424" progId="Visio.Drawing.11">
                    <p:embed/>
                  </p:oleObj>
                </mc:Choice>
                <mc:Fallback>
                  <p:oleObj name="Visio" r:id="rId6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5" name="Object 25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2" name="Visio" r:id="rId62" imgW="282926" imgH="320424" progId="Visio.Drawing.11">
                    <p:embed/>
                  </p:oleObj>
                </mc:Choice>
                <mc:Fallback>
                  <p:oleObj name="Visio" r:id="rId62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15" name="AutoShape 150"/>
          <p:cNvSpPr>
            <a:spLocks noChangeArrowheads="1"/>
          </p:cNvSpPr>
          <p:nvPr/>
        </p:nvSpPr>
        <p:spPr bwMode="auto">
          <a:xfrm>
            <a:off x="6741319" y="3170635"/>
            <a:ext cx="785813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algn="ctr">
            <a:solidFill>
              <a:schemeClr val="fol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sz="900" b="1"/>
              <a:t>file </a:t>
            </a:r>
          </a:p>
          <a:p>
            <a:pPr algn="ctr" eaLnBrk="0" hangingPunct="0"/>
            <a:r>
              <a:rPr lang="en-US" sz="900" b="1"/>
              <a:t>storage</a:t>
            </a:r>
          </a:p>
        </p:txBody>
      </p:sp>
      <p:grpSp>
        <p:nvGrpSpPr>
          <p:cNvPr id="21" name="Group 151"/>
          <p:cNvGrpSpPr>
            <a:grpSpLocks/>
          </p:cNvGrpSpPr>
          <p:nvPr/>
        </p:nvGrpSpPr>
        <p:grpSpPr bwMode="auto">
          <a:xfrm>
            <a:off x="6979444" y="3457575"/>
            <a:ext cx="340519" cy="296466"/>
            <a:chOff x="4162" y="1511"/>
            <a:chExt cx="286" cy="249"/>
          </a:xfrm>
        </p:grpSpPr>
        <p:graphicFrame>
          <p:nvGraphicFramePr>
            <p:cNvPr id="5140" name="Object 20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3" name="Visio" r:id="rId63" imgW="282926" imgH="320424" progId="Visio.Drawing.11">
                    <p:embed/>
                  </p:oleObj>
                </mc:Choice>
                <mc:Fallback>
                  <p:oleObj name="Visio" r:id="rId63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1" name="Object 21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4" name="Visio" r:id="rId64" imgW="282926" imgH="320424" progId="Visio.Drawing.11">
                    <p:embed/>
                  </p:oleObj>
                </mc:Choice>
                <mc:Fallback>
                  <p:oleObj name="Visio" r:id="rId64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2" name="Object 22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5" name="Visio" r:id="rId65" imgW="282926" imgH="320424" progId="Visio.Drawing.11">
                    <p:embed/>
                  </p:oleObj>
                </mc:Choice>
                <mc:Fallback>
                  <p:oleObj name="Visio" r:id="rId65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155"/>
          <p:cNvGrpSpPr>
            <a:grpSpLocks/>
          </p:cNvGrpSpPr>
          <p:nvPr/>
        </p:nvGrpSpPr>
        <p:grpSpPr bwMode="auto">
          <a:xfrm>
            <a:off x="7279482" y="3449242"/>
            <a:ext cx="340519" cy="296465"/>
            <a:chOff x="4162" y="1511"/>
            <a:chExt cx="286" cy="249"/>
          </a:xfrm>
        </p:grpSpPr>
        <p:graphicFrame>
          <p:nvGraphicFramePr>
            <p:cNvPr id="5137" name="Object 17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6" name="Visio" r:id="rId66" imgW="282926" imgH="320424" progId="Visio.Drawing.11">
                    <p:embed/>
                  </p:oleObj>
                </mc:Choice>
                <mc:Fallback>
                  <p:oleObj name="Visio" r:id="rId66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8" name="Object 18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7" name="Visio" r:id="rId67" imgW="282926" imgH="320424" progId="Visio.Drawing.11">
                    <p:embed/>
                  </p:oleObj>
                </mc:Choice>
                <mc:Fallback>
                  <p:oleObj name="Visio" r:id="rId67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9" name="Object 19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8" name="Visio" r:id="rId68" imgW="282926" imgH="320424" progId="Visio.Drawing.11">
                    <p:embed/>
                  </p:oleObj>
                </mc:Choice>
                <mc:Fallback>
                  <p:oleObj name="Visio" r:id="rId68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159"/>
          <p:cNvGrpSpPr>
            <a:grpSpLocks/>
          </p:cNvGrpSpPr>
          <p:nvPr/>
        </p:nvGrpSpPr>
        <p:grpSpPr bwMode="auto">
          <a:xfrm>
            <a:off x="6690123" y="3443288"/>
            <a:ext cx="340519" cy="296466"/>
            <a:chOff x="4162" y="1511"/>
            <a:chExt cx="286" cy="249"/>
          </a:xfrm>
        </p:grpSpPr>
        <p:graphicFrame>
          <p:nvGraphicFramePr>
            <p:cNvPr id="5134" name="Object 14"/>
            <p:cNvGraphicFramePr>
              <a:graphicFrameLocks noChangeAspect="1"/>
            </p:cNvGraphicFramePr>
            <p:nvPr/>
          </p:nvGraphicFramePr>
          <p:xfrm>
            <a:off x="4162" y="153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9" name="Visio" r:id="rId69" imgW="282926" imgH="320424" progId="Visio.Drawing.11">
                    <p:embed/>
                  </p:oleObj>
                </mc:Choice>
                <mc:Fallback>
                  <p:oleObj name="Visio" r:id="rId69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153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5" name="Object 15"/>
            <p:cNvGraphicFramePr>
              <a:graphicFrameLocks noChangeAspect="1"/>
            </p:cNvGraphicFramePr>
            <p:nvPr/>
          </p:nvGraphicFramePr>
          <p:xfrm>
            <a:off x="4215" y="1511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50" name="Visio" r:id="rId70" imgW="282926" imgH="320424" progId="Visio.Drawing.11">
                    <p:embed/>
                  </p:oleObj>
                </mc:Choice>
                <mc:Fallback>
                  <p:oleObj name="Visio" r:id="rId70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5" y="1511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6" name="Object 16"/>
            <p:cNvGraphicFramePr>
              <a:graphicFrameLocks noChangeAspect="1"/>
            </p:cNvGraphicFramePr>
            <p:nvPr/>
          </p:nvGraphicFramePr>
          <p:xfrm>
            <a:off x="4270" y="1558"/>
            <a:ext cx="178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51" name="Visio" r:id="rId71" imgW="282926" imgH="320424" progId="Visio.Drawing.11">
                    <p:embed/>
                  </p:oleObj>
                </mc:Choice>
                <mc:Fallback>
                  <p:oleObj name="Visio" r:id="rId71" imgW="282926" imgH="32042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58"/>
                          <a:ext cx="178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42177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liennummernplatzhalter 3"/>
          <p:cNvSpPr txBox="1">
            <a:spLocks noGrp="1"/>
          </p:cNvSpPr>
          <p:nvPr/>
        </p:nvSpPr>
        <p:spPr bwMode="white">
          <a:xfrm>
            <a:off x="6730604" y="4942285"/>
            <a:ext cx="1202531" cy="20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fld id="{AB7420E6-ED38-4BCD-8E34-DDD0C75CDD27}" type="slidenum">
              <a:rPr lang="en-US" sz="750">
                <a:solidFill>
                  <a:schemeClr val="bg1"/>
                </a:solidFill>
              </a:rPr>
              <a:pPr algn="r"/>
              <a:t>47</a:t>
            </a:fld>
            <a:endParaRPr lang="en-US" sz="750">
              <a:solidFill>
                <a:schemeClr val="bg1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Storage Virtualisierung</a:t>
            </a:r>
            <a:endParaRPr lang="en-US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9818" y="796834"/>
            <a:ext cx="4399802" cy="393352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350" b="1" dirty="0" err="1">
                <a:solidFill>
                  <a:srgbClr val="24387F"/>
                </a:solidFill>
              </a:rPr>
              <a:t>Erhöht</a:t>
            </a:r>
            <a:r>
              <a:rPr lang="en-US" sz="1350" b="1" dirty="0">
                <a:solidFill>
                  <a:srgbClr val="24387F"/>
                </a:solidFill>
              </a:rPr>
              <a:t> die </a:t>
            </a:r>
            <a:r>
              <a:rPr lang="en-US" sz="1350" b="1" dirty="0" err="1">
                <a:solidFill>
                  <a:srgbClr val="24387F"/>
                </a:solidFill>
              </a:rPr>
              <a:t>Flexibilität</a:t>
            </a:r>
            <a:r>
              <a:rPr lang="en-US" sz="1350" b="1" dirty="0">
                <a:solidFill>
                  <a:srgbClr val="24387F"/>
                </a:solidFill>
              </a:rPr>
              <a:t> </a:t>
            </a:r>
            <a:r>
              <a:rPr lang="en-US" sz="1350" b="1" dirty="0" err="1">
                <a:solidFill>
                  <a:srgbClr val="24387F"/>
                </a:solidFill>
              </a:rPr>
              <a:t>im</a:t>
            </a:r>
            <a:r>
              <a:rPr lang="en-US" sz="1350" b="1" dirty="0">
                <a:solidFill>
                  <a:srgbClr val="24387F"/>
                </a:solidFill>
              </a:rPr>
              <a:t> SAN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350" dirty="0" err="1">
                <a:solidFill>
                  <a:srgbClr val="24387F"/>
                </a:solidFill>
              </a:rPr>
              <a:t>Unterbrechungsfreie</a:t>
            </a:r>
            <a:r>
              <a:rPr lang="en-US" sz="1350" dirty="0">
                <a:solidFill>
                  <a:srgbClr val="24387F"/>
                </a:solidFill>
              </a:rPr>
              <a:t> </a:t>
            </a:r>
            <a:r>
              <a:rPr lang="en-US" sz="1350" dirty="0" err="1">
                <a:solidFill>
                  <a:srgbClr val="24387F"/>
                </a:solidFill>
              </a:rPr>
              <a:t>Infrastrukturänderungen</a:t>
            </a:r>
            <a:endParaRPr lang="en-US" sz="1350" dirty="0">
              <a:solidFill>
                <a:srgbClr val="24387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350" dirty="0" err="1">
                <a:solidFill>
                  <a:srgbClr val="24387F"/>
                </a:solidFill>
              </a:rPr>
              <a:t>Inbetriebnahme</a:t>
            </a:r>
            <a:r>
              <a:rPr lang="en-US" sz="1350" dirty="0">
                <a:solidFill>
                  <a:srgbClr val="24387F"/>
                </a:solidFill>
              </a:rPr>
              <a:t> </a:t>
            </a:r>
            <a:r>
              <a:rPr lang="en-US" sz="1350" dirty="0" err="1">
                <a:solidFill>
                  <a:srgbClr val="24387F"/>
                </a:solidFill>
              </a:rPr>
              <a:t>neuer</a:t>
            </a:r>
            <a:r>
              <a:rPr lang="en-US" sz="1350" dirty="0">
                <a:solidFill>
                  <a:srgbClr val="24387F"/>
                </a:solidFill>
              </a:rPr>
              <a:t> </a:t>
            </a:r>
            <a:r>
              <a:rPr lang="en-US" sz="1350" dirty="0" err="1">
                <a:solidFill>
                  <a:srgbClr val="24387F"/>
                </a:solidFill>
              </a:rPr>
              <a:t>Speichersysteme</a:t>
            </a:r>
            <a:endParaRPr lang="en-US" sz="1350" dirty="0">
              <a:solidFill>
                <a:srgbClr val="24387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350" dirty="0" err="1">
                <a:solidFill>
                  <a:srgbClr val="24387F"/>
                </a:solidFill>
              </a:rPr>
              <a:t>Ablösung</a:t>
            </a:r>
            <a:r>
              <a:rPr lang="en-US" sz="1350" dirty="0">
                <a:solidFill>
                  <a:srgbClr val="24387F"/>
                </a:solidFill>
              </a:rPr>
              <a:t> alter </a:t>
            </a:r>
            <a:r>
              <a:rPr lang="en-US" sz="1350" dirty="0" err="1">
                <a:solidFill>
                  <a:srgbClr val="24387F"/>
                </a:solidFill>
              </a:rPr>
              <a:t>Speichersysteme</a:t>
            </a:r>
            <a:r>
              <a:rPr lang="en-US" sz="1350" dirty="0">
                <a:solidFill>
                  <a:srgbClr val="24387F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350" b="1" dirty="0" err="1">
                <a:solidFill>
                  <a:srgbClr val="24387F"/>
                </a:solidFill>
              </a:rPr>
              <a:t>Unterbrechungsfreie</a:t>
            </a:r>
            <a:r>
              <a:rPr lang="en-US" sz="1350" b="1" dirty="0">
                <a:solidFill>
                  <a:srgbClr val="24387F"/>
                </a:solidFill>
              </a:rPr>
              <a:t> </a:t>
            </a:r>
            <a:r>
              <a:rPr lang="en-US" sz="1350" b="1" dirty="0" err="1">
                <a:solidFill>
                  <a:srgbClr val="24387F"/>
                </a:solidFill>
              </a:rPr>
              <a:t>Migrationen</a:t>
            </a:r>
            <a:r>
              <a:rPr lang="en-US" sz="1350" b="1" dirty="0">
                <a:solidFill>
                  <a:srgbClr val="24387F"/>
                </a:solidFill>
              </a:rPr>
              <a:t>, SAN </a:t>
            </a:r>
            <a:r>
              <a:rPr lang="en-US" sz="1350" b="1" dirty="0" err="1">
                <a:solidFill>
                  <a:srgbClr val="24387F"/>
                </a:solidFill>
              </a:rPr>
              <a:t>weit</a:t>
            </a:r>
            <a:r>
              <a:rPr lang="en-US" sz="1350" b="1" dirty="0">
                <a:solidFill>
                  <a:srgbClr val="24387F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350" b="1" dirty="0" err="1">
                <a:solidFill>
                  <a:srgbClr val="24387F"/>
                </a:solidFill>
              </a:rPr>
              <a:t>Heterogenes</a:t>
            </a:r>
            <a:r>
              <a:rPr lang="en-US" sz="1350" b="1" dirty="0">
                <a:solidFill>
                  <a:srgbClr val="24387F"/>
                </a:solidFill>
              </a:rPr>
              <a:t> Mirroring, SAN </a:t>
            </a:r>
            <a:r>
              <a:rPr lang="en-US" sz="1350" b="1" dirty="0" err="1">
                <a:solidFill>
                  <a:srgbClr val="24387F"/>
                </a:solidFill>
              </a:rPr>
              <a:t>weit</a:t>
            </a:r>
            <a:endParaRPr lang="en-US" sz="1350" b="1" dirty="0">
              <a:solidFill>
                <a:srgbClr val="24387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350" dirty="0" err="1">
                <a:solidFill>
                  <a:srgbClr val="24387F"/>
                </a:solidFill>
              </a:rPr>
              <a:t>Synchron</a:t>
            </a:r>
            <a:r>
              <a:rPr lang="en-US" sz="1350" dirty="0">
                <a:solidFill>
                  <a:srgbClr val="24387F"/>
                </a:solidFill>
              </a:rPr>
              <a:t>/</a:t>
            </a:r>
            <a:r>
              <a:rPr lang="en-US" sz="1350" dirty="0" err="1">
                <a:solidFill>
                  <a:srgbClr val="24387F"/>
                </a:solidFill>
              </a:rPr>
              <a:t>asynchrones</a:t>
            </a:r>
            <a:r>
              <a:rPr lang="en-US" sz="1350" dirty="0">
                <a:solidFill>
                  <a:srgbClr val="24387F"/>
                </a:solidFill>
              </a:rPr>
              <a:t> Mirroring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350" dirty="0">
                <a:solidFill>
                  <a:srgbClr val="24387F"/>
                </a:solidFill>
              </a:rPr>
              <a:t>Snapshot-</a:t>
            </a:r>
            <a:r>
              <a:rPr lang="en-US" sz="1350" dirty="0" err="1">
                <a:solidFill>
                  <a:srgbClr val="24387F"/>
                </a:solidFill>
              </a:rPr>
              <a:t>Verfahren</a:t>
            </a:r>
            <a:r>
              <a:rPr lang="en-US" sz="1350" dirty="0">
                <a:solidFill>
                  <a:srgbClr val="24387F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350" b="1" dirty="0" err="1">
                <a:solidFill>
                  <a:srgbClr val="24387F"/>
                </a:solidFill>
              </a:rPr>
              <a:t>Verbesserte</a:t>
            </a:r>
            <a:r>
              <a:rPr lang="en-US" sz="1350" b="1" dirty="0">
                <a:solidFill>
                  <a:srgbClr val="24387F"/>
                </a:solidFill>
              </a:rPr>
              <a:t> </a:t>
            </a:r>
            <a:r>
              <a:rPr lang="en-US" sz="1350" b="1" dirty="0" err="1">
                <a:solidFill>
                  <a:srgbClr val="24387F"/>
                </a:solidFill>
              </a:rPr>
              <a:t>Speicherauslastung</a:t>
            </a:r>
            <a:endParaRPr lang="de-DE" sz="1500" dirty="0">
              <a:solidFill>
                <a:srgbClr val="24387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350" b="1" dirty="0">
                <a:solidFill>
                  <a:srgbClr val="24387F"/>
                </a:solidFill>
              </a:rPr>
              <a:t>Tiered Storage</a:t>
            </a:r>
            <a:endParaRPr lang="de-DE" sz="1500" dirty="0">
              <a:solidFill>
                <a:srgbClr val="24387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350" b="1" dirty="0" err="1">
                <a:solidFill>
                  <a:srgbClr val="24387F"/>
                </a:solidFill>
              </a:rPr>
              <a:t>Zentrales</a:t>
            </a:r>
            <a:r>
              <a:rPr lang="en-US" sz="1350" b="1" dirty="0">
                <a:solidFill>
                  <a:srgbClr val="24387F"/>
                </a:solidFill>
              </a:rPr>
              <a:t> Management </a:t>
            </a:r>
          </a:p>
          <a:p>
            <a:pPr eaLnBrk="1" hangingPunct="1">
              <a:lnSpc>
                <a:spcPct val="80000"/>
              </a:lnSpc>
            </a:pPr>
            <a:r>
              <a:rPr lang="en-US" sz="1350" b="1" dirty="0" err="1">
                <a:solidFill>
                  <a:srgbClr val="24387F"/>
                </a:solidFill>
              </a:rPr>
              <a:t>Hochverfügbar</a:t>
            </a:r>
            <a:r>
              <a:rPr lang="en-US" sz="1350" b="1" dirty="0">
                <a:solidFill>
                  <a:srgbClr val="24387F"/>
                </a:solidFill>
              </a:rPr>
              <a:t> und </a:t>
            </a:r>
            <a:r>
              <a:rPr lang="en-US" sz="1350" b="1" dirty="0" err="1">
                <a:solidFill>
                  <a:srgbClr val="24387F"/>
                </a:solidFill>
              </a:rPr>
              <a:t>skalierbar</a:t>
            </a:r>
            <a:endParaRPr lang="en-US" sz="1350" b="1" dirty="0">
              <a:solidFill>
                <a:srgbClr val="24387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350" b="1" dirty="0" err="1">
                <a:solidFill>
                  <a:srgbClr val="24387F"/>
                </a:solidFill>
              </a:rPr>
              <a:t>Einfache</a:t>
            </a:r>
            <a:r>
              <a:rPr lang="en-US" sz="1350" b="1" dirty="0">
                <a:solidFill>
                  <a:srgbClr val="24387F"/>
                </a:solidFill>
              </a:rPr>
              <a:t> </a:t>
            </a:r>
            <a:r>
              <a:rPr lang="en-US" sz="1350" b="1" dirty="0" err="1">
                <a:solidFill>
                  <a:srgbClr val="24387F"/>
                </a:solidFill>
              </a:rPr>
              <a:t>Aufbau</a:t>
            </a:r>
            <a:r>
              <a:rPr lang="en-US" sz="1350" b="1" dirty="0">
                <a:solidFill>
                  <a:srgbClr val="24387F"/>
                </a:solidFill>
              </a:rPr>
              <a:t> von </a:t>
            </a:r>
            <a:r>
              <a:rPr lang="en-US" sz="1350" b="1" dirty="0" err="1">
                <a:solidFill>
                  <a:srgbClr val="24387F"/>
                </a:solidFill>
              </a:rPr>
              <a:t>Desaster</a:t>
            </a:r>
            <a:r>
              <a:rPr lang="en-US" sz="1350" b="1" dirty="0">
                <a:solidFill>
                  <a:srgbClr val="24387F"/>
                </a:solidFill>
              </a:rPr>
              <a:t> </a:t>
            </a:r>
            <a:r>
              <a:rPr lang="en-US" sz="1350" b="1" dirty="0" err="1">
                <a:solidFill>
                  <a:srgbClr val="24387F"/>
                </a:solidFill>
              </a:rPr>
              <a:t>Recovey</a:t>
            </a:r>
            <a:endParaRPr lang="de-DE" sz="1500" dirty="0">
              <a:solidFill>
                <a:srgbClr val="24387F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1350" dirty="0"/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5178" y="1322785"/>
            <a:ext cx="498872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30479" y="1322785"/>
            <a:ext cx="497681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5779" y="1322785"/>
            <a:ext cx="497681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3935" y="1322785"/>
            <a:ext cx="497681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5829" y="2013348"/>
            <a:ext cx="450056" cy="35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4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0010" y="1993107"/>
            <a:ext cx="450056" cy="36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5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60" y="1993107"/>
            <a:ext cx="450056" cy="36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5205413" y="4163617"/>
            <a:ext cx="688181" cy="2132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64870" tIns="32435" rIns="64870" bIns="32435">
            <a:spAutoFit/>
          </a:bodyPr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sz="1200" b="1">
                <a:solidFill>
                  <a:srgbClr val="333399"/>
                </a:solidFill>
              </a:rPr>
              <a:t>Tier 1</a:t>
            </a:r>
          </a:p>
        </p:txBody>
      </p:sp>
      <p:pic>
        <p:nvPicPr>
          <p:cNvPr id="21517" name="Picture 12" descr="goldgroup"/>
          <p:cNvPicPr>
            <a:picLocks noChangeAspect="1" noChangeArrowheads="1"/>
          </p:cNvPicPr>
          <p:nvPr/>
        </p:nvPicPr>
        <p:blipFill>
          <a:blip r:embed="rId5" cstate="print"/>
          <a:srcRect t="21718" r="54286" b="40909"/>
          <a:stretch>
            <a:fillRect/>
          </a:stretch>
        </p:blipFill>
        <p:spPr bwMode="auto">
          <a:xfrm>
            <a:off x="5195888" y="3458766"/>
            <a:ext cx="670322" cy="58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8" name="Oval 13"/>
          <p:cNvSpPr>
            <a:spLocks noChangeArrowheads="1"/>
          </p:cNvSpPr>
          <p:nvPr/>
        </p:nvSpPr>
        <p:spPr bwMode="auto">
          <a:xfrm>
            <a:off x="5237560" y="3409950"/>
            <a:ext cx="642938" cy="683419"/>
          </a:xfrm>
          <a:prstGeom prst="ellips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charset="0"/>
              <a:buNone/>
            </a:pPr>
            <a:endParaRPr lang="de-DE" sz="1050"/>
          </a:p>
        </p:txBody>
      </p:sp>
      <p:pic>
        <p:nvPicPr>
          <p:cNvPr id="21519" name="Picture 14" descr="bronzepool"/>
          <p:cNvPicPr>
            <a:picLocks noChangeAspect="1" noChangeArrowheads="1"/>
          </p:cNvPicPr>
          <p:nvPr/>
        </p:nvPicPr>
        <p:blipFill>
          <a:blip r:embed="rId6" cstate="print"/>
          <a:srcRect l="17200" t="21333" r="29601" b="5667"/>
          <a:stretch>
            <a:fillRect/>
          </a:stretch>
        </p:blipFill>
        <p:spPr bwMode="auto">
          <a:xfrm>
            <a:off x="6592492" y="3469481"/>
            <a:ext cx="564356" cy="52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0" name="Picture 15" descr="Silverpool"/>
          <p:cNvPicPr>
            <a:picLocks noChangeAspect="1" noChangeArrowheads="1"/>
          </p:cNvPicPr>
          <p:nvPr/>
        </p:nvPicPr>
        <p:blipFill>
          <a:blip r:embed="rId7" cstate="print"/>
          <a:srcRect l="13800" t="11000" r="25800"/>
          <a:stretch>
            <a:fillRect/>
          </a:stretch>
        </p:blipFill>
        <p:spPr bwMode="auto">
          <a:xfrm>
            <a:off x="5882878" y="3474244"/>
            <a:ext cx="632222" cy="63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1" name="Text Box 16"/>
          <p:cNvSpPr txBox="1">
            <a:spLocks noChangeArrowheads="1"/>
          </p:cNvSpPr>
          <p:nvPr/>
        </p:nvSpPr>
        <p:spPr bwMode="auto">
          <a:xfrm>
            <a:off x="5861448" y="4156473"/>
            <a:ext cx="688181" cy="2132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64870" tIns="32435" rIns="64870" bIns="32435">
            <a:spAutoFit/>
          </a:bodyPr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sz="1200" b="1">
                <a:solidFill>
                  <a:srgbClr val="333399"/>
                </a:solidFill>
              </a:rPr>
              <a:t>Tier 2</a:t>
            </a:r>
          </a:p>
        </p:txBody>
      </p:sp>
      <p:sp>
        <p:nvSpPr>
          <p:cNvPr id="21522" name="Oval 17"/>
          <p:cNvSpPr>
            <a:spLocks noChangeArrowheads="1"/>
          </p:cNvSpPr>
          <p:nvPr/>
        </p:nvSpPr>
        <p:spPr bwMode="auto">
          <a:xfrm rot="947865">
            <a:off x="5899547" y="3343275"/>
            <a:ext cx="628650" cy="797719"/>
          </a:xfrm>
          <a:prstGeom prst="ellips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charset="0"/>
              <a:buNone/>
            </a:pPr>
            <a:endParaRPr lang="de-DE" sz="1050"/>
          </a:p>
        </p:txBody>
      </p:sp>
      <p:sp>
        <p:nvSpPr>
          <p:cNvPr id="21523" name="Oval 18"/>
          <p:cNvSpPr>
            <a:spLocks noChangeArrowheads="1"/>
          </p:cNvSpPr>
          <p:nvPr/>
        </p:nvSpPr>
        <p:spPr bwMode="auto">
          <a:xfrm>
            <a:off x="6556773" y="3409950"/>
            <a:ext cx="663178" cy="644129"/>
          </a:xfrm>
          <a:prstGeom prst="ellips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charset="0"/>
              <a:buNone/>
            </a:pPr>
            <a:endParaRPr lang="de-DE" sz="1050"/>
          </a:p>
        </p:txBody>
      </p:sp>
      <p:sp>
        <p:nvSpPr>
          <p:cNvPr id="21524" name="Text Box 19"/>
          <p:cNvSpPr txBox="1">
            <a:spLocks noChangeArrowheads="1"/>
          </p:cNvSpPr>
          <p:nvPr/>
        </p:nvSpPr>
        <p:spPr bwMode="auto">
          <a:xfrm>
            <a:off x="6516291" y="4148138"/>
            <a:ext cx="690563" cy="2132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64870" tIns="32435" rIns="64870" bIns="32435">
            <a:spAutoFit/>
          </a:bodyPr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sz="1200" b="1">
                <a:solidFill>
                  <a:srgbClr val="333399"/>
                </a:solidFill>
              </a:rPr>
              <a:t>Tier 3</a:t>
            </a:r>
          </a:p>
        </p:txBody>
      </p:sp>
      <p:sp>
        <p:nvSpPr>
          <p:cNvPr id="21525" name="Text Box 20"/>
          <p:cNvSpPr txBox="1">
            <a:spLocks noChangeArrowheads="1"/>
          </p:cNvSpPr>
          <p:nvPr/>
        </p:nvSpPr>
        <p:spPr bwMode="auto">
          <a:xfrm>
            <a:off x="4536983" y="2046685"/>
            <a:ext cx="72487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25091"/>
            <a:r>
              <a:rPr lang="en-US" sz="1200" b="1">
                <a:solidFill>
                  <a:srgbClr val="000000"/>
                </a:solidFill>
              </a:rPr>
              <a:t>Logical</a:t>
            </a:r>
          </a:p>
        </p:txBody>
      </p:sp>
      <p:sp>
        <p:nvSpPr>
          <p:cNvPr id="21526" name="Text Box 21"/>
          <p:cNvSpPr txBox="1">
            <a:spLocks noChangeArrowheads="1"/>
          </p:cNvSpPr>
          <p:nvPr/>
        </p:nvSpPr>
        <p:spPr bwMode="auto">
          <a:xfrm>
            <a:off x="4431606" y="3607594"/>
            <a:ext cx="80823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25091"/>
            <a:r>
              <a:rPr lang="en-US" sz="1200" b="1">
                <a:solidFill>
                  <a:srgbClr val="000000"/>
                </a:solidFill>
              </a:rPr>
              <a:t>Physical</a:t>
            </a:r>
          </a:p>
        </p:txBody>
      </p:sp>
      <p:sp>
        <p:nvSpPr>
          <p:cNvPr id="21527" name="AutoShape 22"/>
          <p:cNvSpPr>
            <a:spLocks noChangeArrowheads="1"/>
          </p:cNvSpPr>
          <p:nvPr/>
        </p:nvSpPr>
        <p:spPr bwMode="auto">
          <a:xfrm>
            <a:off x="6018610" y="1808560"/>
            <a:ext cx="110728" cy="161925"/>
          </a:xfrm>
          <a:prstGeom prst="downArrow">
            <a:avLst>
              <a:gd name="adj1" fmla="val 50000"/>
              <a:gd name="adj2" fmla="val 36559"/>
            </a:avLst>
          </a:prstGeom>
          <a:solidFill>
            <a:srgbClr val="BBE0E3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charset="0"/>
              <a:buNone/>
            </a:pPr>
            <a:endParaRPr lang="de-DE" sz="1050"/>
          </a:p>
        </p:txBody>
      </p:sp>
      <p:sp>
        <p:nvSpPr>
          <p:cNvPr id="21528" name="AutoShape 23"/>
          <p:cNvSpPr>
            <a:spLocks noChangeArrowheads="1"/>
          </p:cNvSpPr>
          <p:nvPr/>
        </p:nvSpPr>
        <p:spPr bwMode="auto">
          <a:xfrm>
            <a:off x="6448425" y="1838325"/>
            <a:ext cx="110729" cy="161925"/>
          </a:xfrm>
          <a:prstGeom prst="downArrow">
            <a:avLst>
              <a:gd name="adj1" fmla="val 50000"/>
              <a:gd name="adj2" fmla="val 36559"/>
            </a:avLst>
          </a:prstGeom>
          <a:solidFill>
            <a:srgbClr val="BBE0E3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charset="0"/>
              <a:buNone/>
            </a:pPr>
            <a:endParaRPr lang="de-DE" sz="1050"/>
          </a:p>
        </p:txBody>
      </p:sp>
      <p:sp>
        <p:nvSpPr>
          <p:cNvPr id="21529" name="AutoShape 24"/>
          <p:cNvSpPr>
            <a:spLocks noChangeArrowheads="1"/>
          </p:cNvSpPr>
          <p:nvPr/>
        </p:nvSpPr>
        <p:spPr bwMode="auto">
          <a:xfrm>
            <a:off x="6862762" y="1828800"/>
            <a:ext cx="110729" cy="160735"/>
          </a:xfrm>
          <a:prstGeom prst="downArrow">
            <a:avLst>
              <a:gd name="adj1" fmla="val 50000"/>
              <a:gd name="adj2" fmla="val 36290"/>
            </a:avLst>
          </a:prstGeom>
          <a:solidFill>
            <a:srgbClr val="BBE0E3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charset="0"/>
              <a:buNone/>
            </a:pPr>
            <a:endParaRPr lang="de-DE" sz="1050"/>
          </a:p>
        </p:txBody>
      </p:sp>
      <p:sp>
        <p:nvSpPr>
          <p:cNvPr id="21530" name="Rectangle 25"/>
          <p:cNvSpPr>
            <a:spLocks noChangeArrowheads="1"/>
          </p:cNvSpPr>
          <p:nvPr/>
        </p:nvSpPr>
        <p:spPr bwMode="auto">
          <a:xfrm>
            <a:off x="4461272" y="2521744"/>
            <a:ext cx="3461147" cy="806054"/>
          </a:xfrm>
          <a:prstGeom prst="rect">
            <a:avLst/>
          </a:prstGeom>
          <a:solidFill>
            <a:srgbClr val="99CCFF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charset="0"/>
              <a:buNone/>
            </a:pPr>
            <a:endParaRPr lang="de-DE" sz="1050"/>
          </a:p>
        </p:txBody>
      </p:sp>
      <p:sp>
        <p:nvSpPr>
          <p:cNvPr id="21531" name="Text Box 26"/>
          <p:cNvSpPr txBox="1">
            <a:spLocks noChangeArrowheads="1"/>
          </p:cNvSpPr>
          <p:nvPr/>
        </p:nvSpPr>
        <p:spPr bwMode="auto">
          <a:xfrm>
            <a:off x="5108490" y="2491979"/>
            <a:ext cx="2159567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25091"/>
            <a:r>
              <a:rPr lang="en-US" sz="1050" b="1">
                <a:solidFill>
                  <a:srgbClr val="000000"/>
                </a:solidFill>
              </a:rPr>
              <a:t>Storage Virtualization Services</a:t>
            </a:r>
          </a:p>
        </p:txBody>
      </p:sp>
      <p:pic>
        <p:nvPicPr>
          <p:cNvPr id="21532" name="Picture 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8529" y="1993107"/>
            <a:ext cx="450056" cy="36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7324" name="Text Box 28"/>
          <p:cNvSpPr txBox="1">
            <a:spLocks noChangeArrowheads="1"/>
          </p:cNvSpPr>
          <p:nvPr/>
        </p:nvSpPr>
        <p:spPr bwMode="auto">
          <a:xfrm>
            <a:off x="4494349" y="3038475"/>
            <a:ext cx="431529" cy="207749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algn="ctr" defTabSz="725091">
              <a:defRPr/>
            </a:pPr>
            <a:r>
              <a:rPr lang="en-US" sz="750" b="1">
                <a:solidFill>
                  <a:srgbClr val="000000"/>
                </a:solidFill>
                <a:latin typeface="Arial" pitchFamily="34" charset="0"/>
              </a:rPr>
              <a:t>Grow</a:t>
            </a:r>
          </a:p>
        </p:txBody>
      </p:sp>
      <p:sp>
        <p:nvSpPr>
          <p:cNvPr id="567325" name="Text Box 29"/>
          <p:cNvSpPr txBox="1">
            <a:spLocks noChangeArrowheads="1"/>
          </p:cNvSpPr>
          <p:nvPr/>
        </p:nvSpPr>
        <p:spPr bwMode="auto">
          <a:xfrm>
            <a:off x="4901435" y="3038475"/>
            <a:ext cx="659155" cy="207749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algn="ctr" defTabSz="725091">
              <a:defRPr/>
            </a:pPr>
            <a:r>
              <a:rPr lang="en-US" sz="750" b="1">
                <a:solidFill>
                  <a:srgbClr val="000000"/>
                </a:solidFill>
                <a:latin typeface="Arial" pitchFamily="34" charset="0"/>
              </a:rPr>
              <a:t>Transform</a:t>
            </a:r>
          </a:p>
        </p:txBody>
      </p:sp>
      <p:sp>
        <p:nvSpPr>
          <p:cNvPr id="567326" name="Text Box 30"/>
          <p:cNvSpPr txBox="1">
            <a:spLocks noChangeArrowheads="1"/>
          </p:cNvSpPr>
          <p:nvPr/>
        </p:nvSpPr>
        <p:spPr bwMode="auto">
          <a:xfrm>
            <a:off x="5537672" y="3038475"/>
            <a:ext cx="526106" cy="207749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algn="ctr" defTabSz="725091">
              <a:defRPr/>
            </a:pPr>
            <a:r>
              <a:rPr lang="en-US" sz="750" b="1">
                <a:solidFill>
                  <a:srgbClr val="000000"/>
                </a:solidFill>
                <a:latin typeface="Arial" pitchFamily="34" charset="0"/>
              </a:rPr>
              <a:t>Migrate</a:t>
            </a:r>
          </a:p>
        </p:txBody>
      </p:sp>
      <p:sp>
        <p:nvSpPr>
          <p:cNvPr id="567327" name="Text Box 31"/>
          <p:cNvSpPr txBox="1">
            <a:spLocks noChangeArrowheads="1"/>
          </p:cNvSpPr>
          <p:nvPr/>
        </p:nvSpPr>
        <p:spPr bwMode="auto">
          <a:xfrm>
            <a:off x="6040605" y="3038475"/>
            <a:ext cx="425116" cy="207749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algn="ctr" defTabSz="725091">
              <a:defRPr/>
            </a:pPr>
            <a:r>
              <a:rPr lang="en-US" sz="750" b="1">
                <a:solidFill>
                  <a:srgbClr val="000000"/>
                </a:solidFill>
                <a:latin typeface="Arial" pitchFamily="34" charset="0"/>
              </a:rPr>
              <a:t>Copy</a:t>
            </a:r>
          </a:p>
        </p:txBody>
      </p:sp>
      <p:sp>
        <p:nvSpPr>
          <p:cNvPr id="567328" name="Text Box 32"/>
          <p:cNvSpPr txBox="1">
            <a:spLocks noChangeArrowheads="1"/>
          </p:cNvSpPr>
          <p:nvPr/>
        </p:nvSpPr>
        <p:spPr bwMode="auto">
          <a:xfrm>
            <a:off x="6440549" y="3038475"/>
            <a:ext cx="611065" cy="207749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algn="ctr" defTabSz="725091">
              <a:defRPr/>
            </a:pPr>
            <a:r>
              <a:rPr lang="en-US" sz="750" b="1">
                <a:solidFill>
                  <a:srgbClr val="000000"/>
                </a:solidFill>
                <a:latin typeface="Arial" pitchFamily="34" charset="0"/>
              </a:rPr>
              <a:t>Replicate</a:t>
            </a:r>
          </a:p>
        </p:txBody>
      </p:sp>
      <p:sp>
        <p:nvSpPr>
          <p:cNvPr id="567329" name="Text Box 33"/>
          <p:cNvSpPr txBox="1">
            <a:spLocks noChangeArrowheads="1"/>
          </p:cNvSpPr>
          <p:nvPr/>
        </p:nvSpPr>
        <p:spPr bwMode="auto">
          <a:xfrm>
            <a:off x="7033233" y="3038475"/>
            <a:ext cx="867545" cy="207749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algn="ctr" defTabSz="725091">
              <a:defRPr/>
            </a:pPr>
            <a:r>
              <a:rPr lang="en-US" sz="750" b="1">
                <a:solidFill>
                  <a:srgbClr val="000000"/>
                </a:solidFill>
                <a:latin typeface="Arial" pitchFamily="34" charset="0"/>
              </a:rPr>
              <a:t>Decommission</a:t>
            </a:r>
          </a:p>
        </p:txBody>
      </p:sp>
      <p:sp>
        <p:nvSpPr>
          <p:cNvPr id="567330" name="Text Box 34"/>
          <p:cNvSpPr txBox="1">
            <a:spLocks noChangeArrowheads="1"/>
          </p:cNvSpPr>
          <p:nvPr/>
        </p:nvSpPr>
        <p:spPr bwMode="auto">
          <a:xfrm>
            <a:off x="4530328" y="2724150"/>
            <a:ext cx="3327797" cy="230832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algn="ctr" defTabSz="725091">
              <a:defRPr/>
            </a:pPr>
            <a:r>
              <a:rPr lang="en-US" sz="900" b="1">
                <a:solidFill>
                  <a:srgbClr val="000000"/>
                </a:solidFill>
                <a:latin typeface="Arial" pitchFamily="34" charset="0"/>
              </a:rPr>
              <a:t>Volume Management</a:t>
            </a:r>
          </a:p>
        </p:txBody>
      </p:sp>
      <p:sp>
        <p:nvSpPr>
          <p:cNvPr id="21540" name="AutoShape 35"/>
          <p:cNvSpPr>
            <a:spLocks noChangeArrowheads="1"/>
          </p:cNvSpPr>
          <p:nvPr/>
        </p:nvSpPr>
        <p:spPr bwMode="auto">
          <a:xfrm>
            <a:off x="5573316" y="1828800"/>
            <a:ext cx="110728" cy="160735"/>
          </a:xfrm>
          <a:prstGeom prst="downArrow">
            <a:avLst>
              <a:gd name="adj1" fmla="val 50000"/>
              <a:gd name="adj2" fmla="val 36291"/>
            </a:avLst>
          </a:prstGeom>
          <a:solidFill>
            <a:srgbClr val="BBE0E3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charset="0"/>
              <a:buNone/>
            </a:pPr>
            <a:endParaRPr lang="de-DE" sz="1050"/>
          </a:p>
        </p:txBody>
      </p:sp>
    </p:spTree>
    <p:extLst>
      <p:ext uri="{BB962C8B-B14F-4D97-AF65-F5344CB8AC3E}">
        <p14:creationId xmlns:p14="http://schemas.microsoft.com/office/powerpoint/2010/main" val="211110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Foliennummernplatzhalter 3"/>
          <p:cNvSpPr txBox="1">
            <a:spLocks noGrp="1"/>
          </p:cNvSpPr>
          <p:nvPr/>
        </p:nvSpPr>
        <p:spPr bwMode="black">
          <a:xfrm>
            <a:off x="6730604" y="4942285"/>
            <a:ext cx="1202531" cy="20240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>
              <a:defRPr/>
            </a:pPr>
            <a:fld id="{90DECBDE-9908-4A4F-841A-E373EA19A067}" type="slidenum">
              <a:rPr lang="en-US" sz="750">
                <a:solidFill>
                  <a:schemeClr val="tx2"/>
                </a:solidFill>
              </a:rPr>
              <a:pPr algn="r">
                <a:defRPr/>
              </a:pPr>
              <a:t>48</a:t>
            </a:fld>
            <a:endParaRPr lang="en-US" sz="750">
              <a:solidFill>
                <a:schemeClr val="tx2"/>
              </a:solidFill>
            </a:endParaRPr>
          </a:p>
        </p:txBody>
      </p:sp>
      <p:sp>
        <p:nvSpPr>
          <p:cNvPr id="4" name="Rounded Rectangle 71"/>
          <p:cNvSpPr/>
          <p:nvPr/>
        </p:nvSpPr>
        <p:spPr bwMode="auto">
          <a:xfrm>
            <a:off x="1563100" y="2443731"/>
            <a:ext cx="6160294" cy="745811"/>
          </a:xfrm>
          <a:prstGeom prst="roundRect">
            <a:avLst/>
          </a:prstGeom>
          <a:gradFill>
            <a:gsLst>
              <a:gs pos="0">
                <a:schemeClr val="bg1"/>
              </a:gs>
              <a:gs pos="55000">
                <a:schemeClr val="bg1"/>
              </a:gs>
              <a:gs pos="90000">
                <a:schemeClr val="bg1"/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en-US" sz="1200"/>
          </a:p>
        </p:txBody>
      </p:sp>
      <p:sp>
        <p:nvSpPr>
          <p:cNvPr id="5" name="Rounded Rectangle 72"/>
          <p:cNvSpPr/>
          <p:nvPr/>
        </p:nvSpPr>
        <p:spPr bwMode="auto">
          <a:xfrm>
            <a:off x="1563291" y="2444354"/>
            <a:ext cx="6160294" cy="745331"/>
          </a:xfrm>
          <a:prstGeom prst="roundRect">
            <a:avLst/>
          </a:prstGeom>
          <a:gradFill>
            <a:gsLst>
              <a:gs pos="0">
                <a:schemeClr val="bg1"/>
              </a:gs>
              <a:gs pos="5000">
                <a:schemeClr val="bg1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1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1200"/>
          </a:p>
        </p:txBody>
      </p:sp>
      <p:sp>
        <p:nvSpPr>
          <p:cNvPr id="22535" name="Round Same Side Corner Rectangle 73"/>
          <p:cNvSpPr>
            <a:spLocks noChangeArrowheads="1"/>
          </p:cNvSpPr>
          <p:nvPr/>
        </p:nvSpPr>
        <p:spPr bwMode="auto">
          <a:xfrm rot="5400000">
            <a:off x="4388049" y="-179189"/>
            <a:ext cx="576263" cy="5992415"/>
          </a:xfrm>
          <a:custGeom>
            <a:avLst/>
            <a:gdLst>
              <a:gd name="T0" fmla="*/ 15124537 w 423384"/>
              <a:gd name="T1" fmla="*/ 10025109 h 6646862"/>
              <a:gd name="T2" fmla="*/ 7562272 w 423384"/>
              <a:gd name="T3" fmla="*/ 20050188 h 6646862"/>
              <a:gd name="T4" fmla="*/ 0 w 423384"/>
              <a:gd name="T5" fmla="*/ 10025109 h 6646862"/>
              <a:gd name="T6" fmla="*/ 7562272 w 423384"/>
              <a:gd name="T7" fmla="*/ 0 h 6646862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0668 w 423384"/>
              <a:gd name="T13" fmla="*/ 20668 h 6646862"/>
              <a:gd name="T14" fmla="*/ 402716 w 423384"/>
              <a:gd name="T15" fmla="*/ 6646862 h 6646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3384" h="6646862">
                <a:moveTo>
                  <a:pt x="70565" y="0"/>
                </a:moveTo>
                <a:lnTo>
                  <a:pt x="352819" y="0"/>
                </a:lnTo>
                <a:lnTo>
                  <a:pt x="352818" y="0"/>
                </a:lnTo>
                <a:cubicBezTo>
                  <a:pt x="391790" y="0"/>
                  <a:pt x="423384" y="31593"/>
                  <a:pt x="423384" y="70565"/>
                </a:cubicBezTo>
                <a:lnTo>
                  <a:pt x="423384" y="6646862"/>
                </a:lnTo>
                <a:lnTo>
                  <a:pt x="0" y="6646862"/>
                </a:lnTo>
                <a:lnTo>
                  <a:pt x="0" y="70565"/>
                </a:lnTo>
                <a:cubicBezTo>
                  <a:pt x="0" y="31593"/>
                  <a:pt x="31593" y="0"/>
                  <a:pt x="70564" y="0"/>
                </a:cubicBezTo>
                <a:close/>
              </a:path>
            </a:pathLst>
          </a:custGeom>
          <a:gradFill rotWithShape="1">
            <a:gsLst>
              <a:gs pos="0">
                <a:srgbClr val="CCCCCC"/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rot="10800000" vert="eaVert" wrap="none"/>
          <a:lstStyle/>
          <a:p>
            <a:endParaRPr lang="de-DE" sz="1050"/>
          </a:p>
        </p:txBody>
      </p:sp>
      <p:sp>
        <p:nvSpPr>
          <p:cNvPr id="22536" name="Content Placeholder 2"/>
          <p:cNvSpPr>
            <a:spLocks/>
          </p:cNvSpPr>
          <p:nvPr/>
        </p:nvSpPr>
        <p:spPr bwMode="auto">
          <a:xfrm>
            <a:off x="2283619" y="2681287"/>
            <a:ext cx="5250656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40000"/>
              </a:spcBef>
              <a:buClr>
                <a:schemeClr val="tx2"/>
              </a:buClr>
              <a:buFont typeface="Wingdings 3" pitchFamily="18" charset="2"/>
              <a:buNone/>
            </a:pPr>
            <a:r>
              <a:rPr lang="en-US" sz="1500"/>
              <a:t>Core Network Storage Technologies</a:t>
            </a:r>
          </a:p>
        </p:txBody>
      </p:sp>
    </p:spTree>
    <p:extLst>
      <p:ext uri="{BB962C8B-B14F-4D97-AF65-F5344CB8AC3E}">
        <p14:creationId xmlns:p14="http://schemas.microsoft.com/office/powerpoint/2010/main" val="178660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93056" y="322660"/>
            <a:ext cx="4972050" cy="434578"/>
          </a:xfrm>
        </p:spPr>
        <p:txBody>
          <a:bodyPr>
            <a:normAutofit fontScale="90000"/>
          </a:bodyPr>
          <a:lstStyle/>
          <a:p>
            <a:r>
              <a:rPr lang="en-US" smtClean="0"/>
              <a:t>Comparing Solutions: Architecture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5743575" y="1457326"/>
            <a:ext cx="1123950" cy="1383506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667376" y="3200400"/>
            <a:ext cx="1335881" cy="628650"/>
            <a:chOff x="1840" y="2831"/>
            <a:chExt cx="1122" cy="673"/>
          </a:xfrm>
        </p:grpSpPr>
        <p:pic>
          <p:nvPicPr>
            <p:cNvPr id="23595" name="Picture 5" descr="clou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40" y="2831"/>
              <a:ext cx="1122" cy="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6" name="Oval 6"/>
            <p:cNvSpPr>
              <a:spLocks noChangeArrowheads="1"/>
            </p:cNvSpPr>
            <p:nvPr/>
          </p:nvSpPr>
          <p:spPr bwMode="auto">
            <a:xfrm>
              <a:off x="1929" y="2916"/>
              <a:ext cx="938" cy="454"/>
            </a:xfrm>
            <a:prstGeom prst="ellipse">
              <a:avLst/>
            </a:prstGeom>
            <a:noFill/>
            <a:ln w="9525">
              <a:noFill/>
              <a:prstDash val="lgDashDot"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1500"/>
                <a:t>SAN</a:t>
              </a:r>
            </a:p>
          </p:txBody>
        </p:sp>
      </p:grpSp>
      <p:sp>
        <p:nvSpPr>
          <p:cNvPr id="23557" name="Rectangle 7"/>
          <p:cNvSpPr>
            <a:spLocks noChangeArrowheads="1"/>
          </p:cNvSpPr>
          <p:nvPr/>
        </p:nvSpPr>
        <p:spPr bwMode="auto">
          <a:xfrm>
            <a:off x="5724525" y="4033838"/>
            <a:ext cx="1123950" cy="504825"/>
          </a:xfrm>
          <a:prstGeom prst="rect">
            <a:avLst/>
          </a:prstGeom>
          <a:solidFill>
            <a:srgbClr val="FF9900">
              <a:alpha val="50195"/>
            </a:srgbClr>
          </a:solidFill>
          <a:ln w="9525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 flipH="1">
            <a:off x="5762625" y="4148138"/>
            <a:ext cx="514350" cy="327422"/>
          </a:xfrm>
          <a:prstGeom prst="can">
            <a:avLst>
              <a:gd name="adj" fmla="val 17616"/>
            </a:avLst>
          </a:prstGeom>
          <a:gradFill rotWithShape="0">
            <a:gsLst>
              <a:gs pos="0">
                <a:schemeClr val="bg2"/>
              </a:gs>
              <a:gs pos="50000">
                <a:schemeClr val="bg2">
                  <a:gamma/>
                  <a:tint val="43922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1800">
              <a:solidFill>
                <a:schemeClr val="tx2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30729" name="AutoShape 9"/>
          <p:cNvSpPr>
            <a:spLocks noChangeArrowheads="1"/>
          </p:cNvSpPr>
          <p:nvPr/>
        </p:nvSpPr>
        <p:spPr bwMode="auto">
          <a:xfrm flipH="1">
            <a:off x="6305550" y="4148138"/>
            <a:ext cx="514350" cy="327422"/>
          </a:xfrm>
          <a:prstGeom prst="can">
            <a:avLst>
              <a:gd name="adj" fmla="val 17616"/>
            </a:avLst>
          </a:prstGeom>
          <a:gradFill rotWithShape="0">
            <a:gsLst>
              <a:gs pos="0">
                <a:schemeClr val="bg2"/>
              </a:gs>
              <a:gs pos="50000">
                <a:schemeClr val="bg2">
                  <a:gamma/>
                  <a:tint val="43922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1800">
              <a:solidFill>
                <a:schemeClr val="tx2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3560" name="AutoShape 10" descr="Trellis"/>
          <p:cNvSpPr>
            <a:spLocks noChangeArrowheads="1"/>
          </p:cNvSpPr>
          <p:nvPr/>
        </p:nvSpPr>
        <p:spPr bwMode="auto">
          <a:xfrm>
            <a:off x="6204348" y="2733675"/>
            <a:ext cx="205978" cy="457200"/>
          </a:xfrm>
          <a:prstGeom prst="upDownArrow">
            <a:avLst>
              <a:gd name="adj1" fmla="val 50000"/>
              <a:gd name="adj2" fmla="val 44393"/>
            </a:avLst>
          </a:prstGeom>
          <a:pattFill prst="trellis">
            <a:fgClr>
              <a:srgbClr val="AB5F68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23561" name="AutoShape 11" descr="Trellis"/>
          <p:cNvSpPr>
            <a:spLocks noChangeArrowheads="1"/>
          </p:cNvSpPr>
          <p:nvPr/>
        </p:nvSpPr>
        <p:spPr bwMode="auto">
          <a:xfrm>
            <a:off x="6204348" y="3786188"/>
            <a:ext cx="205978" cy="361950"/>
          </a:xfrm>
          <a:prstGeom prst="upDownArrow">
            <a:avLst>
              <a:gd name="adj1" fmla="val 50000"/>
              <a:gd name="adj2" fmla="val 35145"/>
            </a:avLst>
          </a:prstGeom>
          <a:pattFill prst="trellis">
            <a:fgClr>
              <a:srgbClr val="AB5F68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5705475" y="1000125"/>
            <a:ext cx="11953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sz="21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SAN</a:t>
            </a:r>
          </a:p>
        </p:txBody>
      </p:sp>
      <p:sp>
        <p:nvSpPr>
          <p:cNvPr id="23563" name="Text Box 13"/>
          <p:cNvSpPr txBox="1">
            <a:spLocks noChangeArrowheads="1"/>
          </p:cNvSpPr>
          <p:nvPr/>
        </p:nvSpPr>
        <p:spPr bwMode="auto">
          <a:xfrm flipH="1">
            <a:off x="6181725" y="2819400"/>
            <a:ext cx="74295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050"/>
              <a:t>Host</a:t>
            </a:r>
          </a:p>
        </p:txBody>
      </p:sp>
      <p:sp>
        <p:nvSpPr>
          <p:cNvPr id="23564" name="Text Box 14"/>
          <p:cNvSpPr txBox="1">
            <a:spLocks noChangeArrowheads="1"/>
          </p:cNvSpPr>
          <p:nvPr/>
        </p:nvSpPr>
        <p:spPr bwMode="auto">
          <a:xfrm>
            <a:off x="5486400" y="4554141"/>
            <a:ext cx="1600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050">
                <a:solidFill>
                  <a:schemeClr val="tx2"/>
                </a:solidFill>
              </a:rPr>
              <a:t>Storage array</a:t>
            </a:r>
          </a:p>
        </p:txBody>
      </p:sp>
      <p:sp>
        <p:nvSpPr>
          <p:cNvPr id="23565" name="Rectangle 15"/>
          <p:cNvSpPr>
            <a:spLocks noChangeArrowheads="1"/>
          </p:cNvSpPr>
          <p:nvPr/>
        </p:nvSpPr>
        <p:spPr bwMode="auto">
          <a:xfrm>
            <a:off x="5828110" y="2371726"/>
            <a:ext cx="934640" cy="373856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GB" sz="1200" b="1"/>
              <a:t>File System</a:t>
            </a:r>
          </a:p>
        </p:txBody>
      </p:sp>
      <p:sp>
        <p:nvSpPr>
          <p:cNvPr id="23566" name="AutoShape 16"/>
          <p:cNvSpPr>
            <a:spLocks noChangeArrowheads="1"/>
          </p:cNvSpPr>
          <p:nvPr/>
        </p:nvSpPr>
        <p:spPr bwMode="auto">
          <a:xfrm>
            <a:off x="6203157" y="2028825"/>
            <a:ext cx="207169" cy="320279"/>
          </a:xfrm>
          <a:prstGeom prst="upDownArrow">
            <a:avLst>
              <a:gd name="adj1" fmla="val 50000"/>
              <a:gd name="adj2" fmla="val 30920"/>
            </a:avLst>
          </a:prstGeom>
          <a:solidFill>
            <a:srgbClr val="AB5F6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23567" name="Rectangle 17"/>
          <p:cNvSpPr>
            <a:spLocks noChangeArrowheads="1"/>
          </p:cNvSpPr>
          <p:nvPr/>
        </p:nvSpPr>
        <p:spPr bwMode="auto">
          <a:xfrm>
            <a:off x="5828110" y="1603773"/>
            <a:ext cx="934640" cy="42029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GB" sz="1200" b="1"/>
              <a:t>Application</a:t>
            </a:r>
          </a:p>
        </p:txBody>
      </p:sp>
      <p:sp>
        <p:nvSpPr>
          <p:cNvPr id="23568" name="Rectangle 18"/>
          <p:cNvSpPr>
            <a:spLocks noChangeArrowheads="1"/>
          </p:cNvSpPr>
          <p:nvPr/>
        </p:nvSpPr>
        <p:spPr bwMode="auto">
          <a:xfrm>
            <a:off x="1472804" y="1457325"/>
            <a:ext cx="1125140" cy="200025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30739" name="AutoShape 19"/>
          <p:cNvSpPr>
            <a:spLocks noChangeArrowheads="1"/>
          </p:cNvSpPr>
          <p:nvPr/>
        </p:nvSpPr>
        <p:spPr bwMode="auto">
          <a:xfrm flipH="1">
            <a:off x="1778794" y="3038476"/>
            <a:ext cx="514350" cy="327422"/>
          </a:xfrm>
          <a:prstGeom prst="can">
            <a:avLst>
              <a:gd name="adj" fmla="val 17616"/>
            </a:avLst>
          </a:prstGeom>
          <a:gradFill rotWithShape="0">
            <a:gsLst>
              <a:gs pos="0">
                <a:schemeClr val="bg2"/>
              </a:gs>
              <a:gs pos="50000">
                <a:schemeClr val="bg2">
                  <a:gamma/>
                  <a:tint val="43922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1800">
              <a:solidFill>
                <a:schemeClr val="tx2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1397794" y="1000125"/>
            <a:ext cx="1257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sz="21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DAS</a:t>
            </a:r>
          </a:p>
        </p:txBody>
      </p:sp>
      <p:sp>
        <p:nvSpPr>
          <p:cNvPr id="23571" name="Text Box 21"/>
          <p:cNvSpPr txBox="1">
            <a:spLocks noChangeArrowheads="1"/>
          </p:cNvSpPr>
          <p:nvPr/>
        </p:nvSpPr>
        <p:spPr bwMode="auto">
          <a:xfrm>
            <a:off x="1466850" y="3457575"/>
            <a:ext cx="1219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050">
                <a:solidFill>
                  <a:schemeClr val="tx2"/>
                </a:solidFill>
              </a:rPr>
              <a:t>Host</a:t>
            </a:r>
          </a:p>
        </p:txBody>
      </p:sp>
      <p:sp>
        <p:nvSpPr>
          <p:cNvPr id="23572" name="AutoShape 22" descr="Trellis"/>
          <p:cNvSpPr>
            <a:spLocks noChangeArrowheads="1"/>
          </p:cNvSpPr>
          <p:nvPr/>
        </p:nvSpPr>
        <p:spPr bwMode="auto">
          <a:xfrm>
            <a:off x="1931194" y="2733675"/>
            <a:ext cx="205979" cy="342900"/>
          </a:xfrm>
          <a:prstGeom prst="upDownArrow">
            <a:avLst>
              <a:gd name="adj1" fmla="val 50000"/>
              <a:gd name="adj2" fmla="val 33295"/>
            </a:avLst>
          </a:prstGeom>
          <a:pattFill prst="trellis">
            <a:fgClr>
              <a:srgbClr val="AB5F68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23573" name="Rectangle 23"/>
          <p:cNvSpPr>
            <a:spLocks noChangeArrowheads="1"/>
          </p:cNvSpPr>
          <p:nvPr/>
        </p:nvSpPr>
        <p:spPr bwMode="auto">
          <a:xfrm>
            <a:off x="1558529" y="2371726"/>
            <a:ext cx="934640" cy="373856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GB" sz="1200" b="1"/>
              <a:t>File System</a:t>
            </a:r>
          </a:p>
        </p:txBody>
      </p:sp>
      <p:sp>
        <p:nvSpPr>
          <p:cNvPr id="23574" name="AutoShape 24"/>
          <p:cNvSpPr>
            <a:spLocks noChangeArrowheads="1"/>
          </p:cNvSpPr>
          <p:nvPr/>
        </p:nvSpPr>
        <p:spPr bwMode="auto">
          <a:xfrm>
            <a:off x="1931194" y="2028825"/>
            <a:ext cx="207169" cy="320279"/>
          </a:xfrm>
          <a:prstGeom prst="upDownArrow">
            <a:avLst>
              <a:gd name="adj1" fmla="val 50000"/>
              <a:gd name="adj2" fmla="val 30920"/>
            </a:avLst>
          </a:prstGeom>
          <a:solidFill>
            <a:srgbClr val="AB5F6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23575" name="Rectangle 25"/>
          <p:cNvSpPr>
            <a:spLocks noChangeArrowheads="1"/>
          </p:cNvSpPr>
          <p:nvPr/>
        </p:nvSpPr>
        <p:spPr bwMode="auto">
          <a:xfrm>
            <a:off x="1558529" y="1603773"/>
            <a:ext cx="934640" cy="421481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GB" sz="1200" b="1"/>
              <a:t>Application</a:t>
            </a:r>
          </a:p>
        </p:txBody>
      </p:sp>
      <p:sp>
        <p:nvSpPr>
          <p:cNvPr id="23576" name="Rectangle 26"/>
          <p:cNvSpPr>
            <a:spLocks noChangeArrowheads="1"/>
          </p:cNvSpPr>
          <p:nvPr/>
        </p:nvSpPr>
        <p:spPr bwMode="auto">
          <a:xfrm>
            <a:off x="3607594" y="1457325"/>
            <a:ext cx="1123950" cy="685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23577" name="Rectangle 27"/>
          <p:cNvSpPr>
            <a:spLocks noChangeArrowheads="1"/>
          </p:cNvSpPr>
          <p:nvPr/>
        </p:nvSpPr>
        <p:spPr bwMode="auto">
          <a:xfrm>
            <a:off x="3609975" y="3343275"/>
            <a:ext cx="1121569" cy="1198960"/>
          </a:xfrm>
          <a:prstGeom prst="rect">
            <a:avLst/>
          </a:prstGeom>
          <a:solidFill>
            <a:srgbClr val="990099">
              <a:alpha val="50195"/>
            </a:srgbClr>
          </a:solidFill>
          <a:ln w="9525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30748" name="AutoShape 28"/>
          <p:cNvSpPr>
            <a:spLocks noChangeArrowheads="1"/>
          </p:cNvSpPr>
          <p:nvPr/>
        </p:nvSpPr>
        <p:spPr bwMode="auto">
          <a:xfrm flipH="1">
            <a:off x="3629025" y="4148138"/>
            <a:ext cx="514350" cy="327422"/>
          </a:xfrm>
          <a:prstGeom prst="can">
            <a:avLst>
              <a:gd name="adj" fmla="val 17616"/>
            </a:avLst>
          </a:prstGeom>
          <a:gradFill rotWithShape="0">
            <a:gsLst>
              <a:gs pos="0">
                <a:schemeClr val="bg2"/>
              </a:gs>
              <a:gs pos="50000">
                <a:schemeClr val="bg2">
                  <a:gamma/>
                  <a:tint val="43922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1800">
              <a:solidFill>
                <a:schemeClr val="tx2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30749" name="AutoShape 29"/>
          <p:cNvSpPr>
            <a:spLocks noChangeArrowheads="1"/>
          </p:cNvSpPr>
          <p:nvPr/>
        </p:nvSpPr>
        <p:spPr bwMode="auto">
          <a:xfrm flipH="1">
            <a:off x="4171950" y="4148138"/>
            <a:ext cx="514350" cy="327422"/>
          </a:xfrm>
          <a:prstGeom prst="can">
            <a:avLst>
              <a:gd name="adj" fmla="val 17616"/>
            </a:avLst>
          </a:prstGeom>
          <a:gradFill rotWithShape="0">
            <a:gsLst>
              <a:gs pos="0">
                <a:schemeClr val="bg2"/>
              </a:gs>
              <a:gs pos="50000">
                <a:schemeClr val="bg2">
                  <a:gamma/>
                  <a:tint val="43922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1800">
              <a:solidFill>
                <a:schemeClr val="tx2"/>
              </a:solidFill>
              <a:latin typeface="Times New Roman" pitchFamily="18" charset="0"/>
              <a:cs typeface="Arial" pitchFamily="34" charset="0"/>
            </a:endParaRPr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3521869" y="2486025"/>
            <a:ext cx="1335881" cy="628650"/>
            <a:chOff x="3688" y="2112"/>
            <a:chExt cx="1122" cy="673"/>
          </a:xfrm>
        </p:grpSpPr>
        <p:pic>
          <p:nvPicPr>
            <p:cNvPr id="23593" name="Picture 31" descr="clou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88" y="2112"/>
              <a:ext cx="1122" cy="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4" name="Oval 32"/>
            <p:cNvSpPr>
              <a:spLocks noChangeArrowheads="1"/>
            </p:cNvSpPr>
            <p:nvPr/>
          </p:nvSpPr>
          <p:spPr bwMode="auto">
            <a:xfrm>
              <a:off x="3748" y="2160"/>
              <a:ext cx="1039" cy="519"/>
            </a:xfrm>
            <a:prstGeom prst="ellipse">
              <a:avLst/>
            </a:prstGeom>
            <a:noFill/>
            <a:ln w="9525">
              <a:noFill/>
              <a:prstDash val="lgDashDot"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1500"/>
                <a:t>LAN</a:t>
              </a:r>
            </a:p>
          </p:txBody>
        </p:sp>
      </p:grp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3558779" y="1000125"/>
            <a:ext cx="1257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sz="21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NAS</a:t>
            </a:r>
          </a:p>
        </p:txBody>
      </p:sp>
      <p:sp>
        <p:nvSpPr>
          <p:cNvPr id="23582" name="Text Box 34"/>
          <p:cNvSpPr txBox="1">
            <a:spLocks noChangeArrowheads="1"/>
          </p:cNvSpPr>
          <p:nvPr/>
        </p:nvSpPr>
        <p:spPr bwMode="auto">
          <a:xfrm>
            <a:off x="3593306" y="4554141"/>
            <a:ext cx="120015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050">
                <a:solidFill>
                  <a:schemeClr val="tx2"/>
                </a:solidFill>
              </a:rPr>
              <a:t>NAS server</a:t>
            </a:r>
          </a:p>
        </p:txBody>
      </p:sp>
      <p:sp>
        <p:nvSpPr>
          <p:cNvPr id="23583" name="Text Box 35"/>
          <p:cNvSpPr txBox="1">
            <a:spLocks noChangeArrowheads="1"/>
          </p:cNvSpPr>
          <p:nvPr/>
        </p:nvSpPr>
        <p:spPr bwMode="auto">
          <a:xfrm flipH="1">
            <a:off x="3980260" y="2135982"/>
            <a:ext cx="837009" cy="23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</a:pPr>
            <a:r>
              <a:rPr lang="en-GB" sz="1050"/>
              <a:t>Host</a:t>
            </a:r>
          </a:p>
        </p:txBody>
      </p:sp>
      <p:sp>
        <p:nvSpPr>
          <p:cNvPr id="23584" name="Rectangle 36"/>
          <p:cNvSpPr>
            <a:spLocks noChangeArrowheads="1"/>
          </p:cNvSpPr>
          <p:nvPr/>
        </p:nvSpPr>
        <p:spPr bwMode="auto">
          <a:xfrm>
            <a:off x="3696892" y="1603773"/>
            <a:ext cx="934640" cy="421481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GB" sz="1200" b="1"/>
              <a:t>Application</a:t>
            </a:r>
          </a:p>
        </p:txBody>
      </p:sp>
      <p:sp>
        <p:nvSpPr>
          <p:cNvPr id="23585" name="AutoShape 37" descr="Trellis"/>
          <p:cNvSpPr>
            <a:spLocks noChangeArrowheads="1"/>
          </p:cNvSpPr>
          <p:nvPr/>
        </p:nvSpPr>
        <p:spPr bwMode="auto">
          <a:xfrm>
            <a:off x="4063604" y="3833813"/>
            <a:ext cx="207169" cy="325041"/>
          </a:xfrm>
          <a:prstGeom prst="upDownArrow">
            <a:avLst>
              <a:gd name="adj1" fmla="val 50000"/>
              <a:gd name="adj2" fmla="val 31379"/>
            </a:avLst>
          </a:prstGeom>
          <a:pattFill prst="trellis">
            <a:fgClr>
              <a:srgbClr val="AB5F68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23586" name="Rectangle 38"/>
          <p:cNvSpPr>
            <a:spLocks noChangeArrowheads="1"/>
          </p:cNvSpPr>
          <p:nvPr/>
        </p:nvSpPr>
        <p:spPr bwMode="auto">
          <a:xfrm>
            <a:off x="3696892" y="3475435"/>
            <a:ext cx="934640" cy="373856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GB" sz="1200" b="1"/>
              <a:t>File System</a:t>
            </a:r>
          </a:p>
        </p:txBody>
      </p:sp>
      <p:sp>
        <p:nvSpPr>
          <p:cNvPr id="23587" name="AutoShape 39"/>
          <p:cNvSpPr>
            <a:spLocks noChangeArrowheads="1"/>
          </p:cNvSpPr>
          <p:nvPr/>
        </p:nvSpPr>
        <p:spPr bwMode="auto">
          <a:xfrm>
            <a:off x="4064794" y="2028825"/>
            <a:ext cx="205979" cy="457200"/>
          </a:xfrm>
          <a:prstGeom prst="upDownArrow">
            <a:avLst>
              <a:gd name="adj1" fmla="val 50000"/>
              <a:gd name="adj2" fmla="val 44393"/>
            </a:avLst>
          </a:prstGeom>
          <a:solidFill>
            <a:srgbClr val="AB5F6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23588" name="AutoShape 40"/>
          <p:cNvSpPr>
            <a:spLocks noChangeArrowheads="1"/>
          </p:cNvSpPr>
          <p:nvPr/>
        </p:nvSpPr>
        <p:spPr bwMode="auto">
          <a:xfrm>
            <a:off x="4064794" y="3057525"/>
            <a:ext cx="205979" cy="361950"/>
          </a:xfrm>
          <a:prstGeom prst="upDownArrow">
            <a:avLst>
              <a:gd name="adj1" fmla="val 50000"/>
              <a:gd name="adj2" fmla="val 35144"/>
            </a:avLst>
          </a:prstGeom>
          <a:solidFill>
            <a:srgbClr val="AB5F6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23589" name="AutoShape 41"/>
          <p:cNvSpPr>
            <a:spLocks noChangeArrowheads="1"/>
          </p:cNvSpPr>
          <p:nvPr/>
        </p:nvSpPr>
        <p:spPr bwMode="auto">
          <a:xfrm>
            <a:off x="1485900" y="3971925"/>
            <a:ext cx="207169" cy="320279"/>
          </a:xfrm>
          <a:prstGeom prst="upDownArrow">
            <a:avLst>
              <a:gd name="adj1" fmla="val 50000"/>
              <a:gd name="adj2" fmla="val 30920"/>
            </a:avLst>
          </a:prstGeom>
          <a:solidFill>
            <a:srgbClr val="AB5F6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23590" name="AutoShape 42" descr="Trellis"/>
          <p:cNvSpPr>
            <a:spLocks noChangeArrowheads="1"/>
          </p:cNvSpPr>
          <p:nvPr/>
        </p:nvSpPr>
        <p:spPr bwMode="auto">
          <a:xfrm>
            <a:off x="1485900" y="4371975"/>
            <a:ext cx="205979" cy="342900"/>
          </a:xfrm>
          <a:prstGeom prst="upDownArrow">
            <a:avLst>
              <a:gd name="adj1" fmla="val 50000"/>
              <a:gd name="adj2" fmla="val 33295"/>
            </a:avLst>
          </a:prstGeom>
          <a:pattFill prst="trellis">
            <a:fgClr>
              <a:srgbClr val="AB5F68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23591" name="Text Box 43"/>
          <p:cNvSpPr txBox="1">
            <a:spLocks noChangeArrowheads="1"/>
          </p:cNvSpPr>
          <p:nvPr/>
        </p:nvSpPr>
        <p:spPr bwMode="auto">
          <a:xfrm>
            <a:off x="1702594" y="4029076"/>
            <a:ext cx="6815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File I/O</a:t>
            </a:r>
          </a:p>
        </p:txBody>
      </p:sp>
      <p:sp>
        <p:nvSpPr>
          <p:cNvPr id="23592" name="Text Box 44"/>
          <p:cNvSpPr txBox="1">
            <a:spLocks noChangeArrowheads="1"/>
          </p:cNvSpPr>
          <p:nvPr/>
        </p:nvSpPr>
        <p:spPr bwMode="auto">
          <a:xfrm>
            <a:off x="1702594" y="4429126"/>
            <a:ext cx="80983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Block I/O</a:t>
            </a:r>
          </a:p>
        </p:txBody>
      </p:sp>
    </p:spTree>
    <p:extLst>
      <p:ext uri="{BB962C8B-B14F-4D97-AF65-F5344CB8AC3E}">
        <p14:creationId xmlns:p14="http://schemas.microsoft.com/office/powerpoint/2010/main" val="427100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steigen wir in die Ausbildung ein?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Erste Einblicke in die Enterprise-IT unserer Kunden:</a:t>
            </a:r>
          </a:p>
          <a:p>
            <a:pPr lvl="1"/>
            <a:r>
              <a:rPr lang="de-DE" dirty="0" smtClean="0"/>
              <a:t>Was ist das?</a:t>
            </a:r>
          </a:p>
          <a:p>
            <a:pPr lvl="1"/>
            <a:r>
              <a:rPr lang="de-DE" dirty="0" smtClean="0"/>
              <a:t>Welche Technologien kommen zum Einsatz?</a:t>
            </a:r>
          </a:p>
          <a:p>
            <a:pPr lvl="1"/>
            <a:r>
              <a:rPr lang="de-DE" dirty="0" smtClean="0"/>
              <a:t>Welche Komplexität steckt im Thema?</a:t>
            </a:r>
          </a:p>
          <a:p>
            <a:pPr lvl="1"/>
            <a:r>
              <a:rPr lang="de-DE" dirty="0" smtClean="0"/>
              <a:t>Welche Veränderungen finden statt?</a:t>
            </a:r>
          </a:p>
          <a:p>
            <a:pPr lvl="1"/>
            <a:endParaRPr lang="de-DE" dirty="0"/>
          </a:p>
          <a:p>
            <a:r>
              <a:rPr lang="de-DE" dirty="0" smtClean="0"/>
              <a:t>Überblick über Enterprise IT- und </a:t>
            </a:r>
            <a:r>
              <a:rPr lang="de-DE" dirty="0" err="1" smtClean="0"/>
              <a:t>InformationSecurity</a:t>
            </a:r>
            <a:endParaRPr lang="de-DE" dirty="0" smtClean="0"/>
          </a:p>
          <a:p>
            <a:pPr lvl="1"/>
            <a:r>
              <a:rPr lang="de-DE" dirty="0" smtClean="0"/>
              <a:t>Wie hat sich das entwickelt?</a:t>
            </a:r>
          </a:p>
          <a:p>
            <a:pPr lvl="1"/>
            <a:r>
              <a:rPr lang="de-DE" dirty="0" smtClean="0"/>
              <a:t>Welche Technologien und Konzepte kommen zum Einsatz?</a:t>
            </a:r>
          </a:p>
          <a:p>
            <a:pPr lvl="1"/>
            <a:r>
              <a:rPr lang="de-DE" dirty="0" smtClean="0"/>
              <a:t>Wie wird das organisiert?</a:t>
            </a:r>
          </a:p>
          <a:p>
            <a:pPr lvl="1"/>
            <a:r>
              <a:rPr lang="de-DE" dirty="0" smtClean="0"/>
              <a:t>Vor welchen Herausforderungen stehen unsere Kunden?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Ziele, Inhalte &amp; Motivation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 idx="4294967295"/>
          </p:nvPr>
        </p:nvSpPr>
        <p:spPr>
          <a:xfrm>
            <a:off x="1466851" y="140494"/>
            <a:ext cx="5185172" cy="731044"/>
          </a:xfrm>
        </p:spPr>
        <p:txBody>
          <a:bodyPr/>
          <a:lstStyle/>
          <a:p>
            <a:r>
              <a:rPr lang="en-US" sz="1800"/>
              <a:t>Today’s Storage Networking Technologies</a:t>
            </a:r>
            <a:endParaRPr lang="de-DE" sz="1800"/>
          </a:p>
        </p:txBody>
      </p:sp>
      <p:sp>
        <p:nvSpPr>
          <p:cNvPr id="4" name="Foliennummernplatzhalter 3"/>
          <p:cNvSpPr txBox="1">
            <a:spLocks noGrp="1"/>
          </p:cNvSpPr>
          <p:nvPr/>
        </p:nvSpPr>
        <p:spPr bwMode="black">
          <a:xfrm>
            <a:off x="6730604" y="4942285"/>
            <a:ext cx="1202531" cy="20240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>
              <a:defRPr/>
            </a:pPr>
            <a:fld id="{7F90D117-6BFB-4D77-8AD9-715E90042E63}" type="slidenum">
              <a:rPr lang="en-US" sz="750">
                <a:solidFill>
                  <a:schemeClr val="tx2"/>
                </a:solidFill>
              </a:rPr>
              <a:pPr algn="r">
                <a:defRPr/>
              </a:pPr>
              <a:t>50</a:t>
            </a:fld>
            <a:endParaRPr lang="en-US" sz="750">
              <a:solidFill>
                <a:schemeClr val="tx2"/>
              </a:solidFill>
            </a:endParaRPr>
          </a:p>
        </p:txBody>
      </p:sp>
      <p:sp>
        <p:nvSpPr>
          <p:cNvPr id="25604" name="AutoShape 192"/>
          <p:cNvSpPr>
            <a:spLocks noChangeArrowheads="1"/>
          </p:cNvSpPr>
          <p:nvPr/>
        </p:nvSpPr>
        <p:spPr bwMode="gray">
          <a:xfrm>
            <a:off x="1418035" y="1007269"/>
            <a:ext cx="2851547" cy="3801666"/>
          </a:xfrm>
          <a:prstGeom prst="roundRect">
            <a:avLst>
              <a:gd name="adj" fmla="val 2630"/>
            </a:avLst>
          </a:prstGeom>
          <a:solidFill>
            <a:srgbClr val="F8F8F8"/>
          </a:solidFill>
          <a:ln w="9525" algn="ctr">
            <a:solidFill>
              <a:srgbClr val="969696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de-DE" sz="1050"/>
          </a:p>
        </p:txBody>
      </p:sp>
      <p:pic>
        <p:nvPicPr>
          <p:cNvPr id="382" name="Picture 193" descr="clouds green thin 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677591" y="1966913"/>
            <a:ext cx="2332434" cy="190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4"/>
          <p:cNvGrpSpPr>
            <a:grpSpLocks/>
          </p:cNvGrpSpPr>
          <p:nvPr/>
        </p:nvGrpSpPr>
        <p:grpSpPr bwMode="auto">
          <a:xfrm>
            <a:off x="4572000" y="527413"/>
            <a:ext cx="3036094" cy="840581"/>
            <a:chOff x="3282" y="768"/>
            <a:chExt cx="2550" cy="706"/>
          </a:xfrm>
        </p:grpSpPr>
        <p:sp>
          <p:nvSpPr>
            <p:cNvPr id="25789" name="Oval 195"/>
            <p:cNvSpPr>
              <a:spLocks noChangeArrowheads="1"/>
            </p:cNvSpPr>
            <p:nvPr/>
          </p:nvSpPr>
          <p:spPr bwMode="gray">
            <a:xfrm>
              <a:off x="3282" y="816"/>
              <a:ext cx="144" cy="144"/>
            </a:xfrm>
            <a:prstGeom prst="ellipse">
              <a:avLst/>
            </a:prstGeom>
            <a:solidFill>
              <a:srgbClr val="00AFDB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FFFFFF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5790" name="Rectangle 196"/>
            <p:cNvSpPr>
              <a:spLocks noChangeArrowheads="1"/>
            </p:cNvSpPr>
            <p:nvPr/>
          </p:nvSpPr>
          <p:spPr bwMode="gray">
            <a:xfrm>
              <a:off x="3470" y="768"/>
              <a:ext cx="2362" cy="70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 dirty="0">
                  <a:solidFill>
                    <a:srgbClr val="000000"/>
                  </a:solidFill>
                  <a:ea typeface="MS PGothic" pitchFamily="34" charset="-128"/>
                </a:rPr>
                <a:t>Direct-attached storage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 dirty="0">
                  <a:solidFill>
                    <a:srgbClr val="000000"/>
                  </a:solidFill>
                  <a:ea typeface="MS PGothic" pitchFamily="34" charset="-128"/>
                </a:rPr>
                <a:t>Servers with unused storage, uncontrolled growth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 dirty="0">
                  <a:solidFill>
                    <a:srgbClr val="000000"/>
                  </a:solidFill>
                  <a:ea typeface="MS PGothic" pitchFamily="34" charset="-128"/>
                </a:rPr>
                <a:t>Storage dedicated to one server 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 dirty="0">
                  <a:solidFill>
                    <a:srgbClr val="000000"/>
                  </a:solidFill>
                  <a:ea typeface="MS PGothic" pitchFamily="34" charset="-128"/>
                </a:rPr>
                <a:t>Decentralized backup</a:t>
              </a:r>
            </a:p>
          </p:txBody>
        </p:sp>
      </p:grpSp>
      <p:grpSp>
        <p:nvGrpSpPr>
          <p:cNvPr id="3" name="Group 197"/>
          <p:cNvGrpSpPr>
            <a:grpSpLocks/>
          </p:cNvGrpSpPr>
          <p:nvPr/>
        </p:nvGrpSpPr>
        <p:grpSpPr bwMode="auto">
          <a:xfrm>
            <a:off x="4572000" y="1612108"/>
            <a:ext cx="2857500" cy="715566"/>
            <a:chOff x="3282" y="1368"/>
            <a:chExt cx="2400" cy="601"/>
          </a:xfrm>
        </p:grpSpPr>
        <p:sp>
          <p:nvSpPr>
            <p:cNvPr id="25787" name="Oval 198"/>
            <p:cNvSpPr>
              <a:spLocks noChangeArrowheads="1"/>
            </p:cNvSpPr>
            <p:nvPr/>
          </p:nvSpPr>
          <p:spPr bwMode="gray">
            <a:xfrm>
              <a:off x="3282" y="1416"/>
              <a:ext cx="144" cy="144"/>
            </a:xfrm>
            <a:prstGeom prst="ellipse">
              <a:avLst/>
            </a:prstGeom>
            <a:solidFill>
              <a:srgbClr val="00AFDB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FFFFFF"/>
                  </a:solidFill>
                  <a:ea typeface="MS PGothic" pitchFamily="34" charset="-128"/>
                </a:rPr>
                <a:t>2</a:t>
              </a:r>
            </a:p>
          </p:txBody>
        </p:sp>
        <p:sp>
          <p:nvSpPr>
            <p:cNvPr id="25788" name="Rectangle 199"/>
            <p:cNvSpPr>
              <a:spLocks noChangeArrowheads="1"/>
            </p:cNvSpPr>
            <p:nvPr/>
          </p:nvSpPr>
          <p:spPr bwMode="gray">
            <a:xfrm>
              <a:off x="3470" y="1368"/>
              <a:ext cx="2212" cy="60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 dirty="0" err="1">
                  <a:solidFill>
                    <a:srgbClr val="000000"/>
                  </a:solidFill>
                  <a:ea typeface="MS PGothic" pitchFamily="34" charset="-128"/>
                </a:rPr>
                <a:t>Fibre</a:t>
              </a:r>
              <a:r>
                <a:rPr lang="en-US" sz="1200" b="1" dirty="0">
                  <a:solidFill>
                    <a:srgbClr val="000000"/>
                  </a:solidFill>
                  <a:ea typeface="MS PGothic" pitchFamily="34" charset="-128"/>
                </a:rPr>
                <a:t> Channel SANs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 dirty="0">
                  <a:solidFill>
                    <a:srgbClr val="000000"/>
                  </a:solidFill>
                  <a:ea typeface="MS PGothic" pitchFamily="34" charset="-128"/>
                </a:rPr>
                <a:t>Eliminates islands of storage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 dirty="0">
                  <a:solidFill>
                    <a:srgbClr val="000000"/>
                  </a:solidFill>
                  <a:ea typeface="MS PGothic" pitchFamily="34" charset="-128"/>
                </a:rPr>
                <a:t>Increases utilization and availability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 dirty="0">
                  <a:solidFill>
                    <a:srgbClr val="000000"/>
                  </a:solidFill>
                  <a:ea typeface="MS PGothic" pitchFamily="34" charset="-128"/>
                </a:rPr>
                <a:t>Highest performance levels</a:t>
              </a:r>
            </a:p>
          </p:txBody>
        </p:sp>
      </p:grpSp>
      <p:grpSp>
        <p:nvGrpSpPr>
          <p:cNvPr id="5" name="Group 200"/>
          <p:cNvGrpSpPr>
            <a:grpSpLocks/>
          </p:cNvGrpSpPr>
          <p:nvPr/>
        </p:nvGrpSpPr>
        <p:grpSpPr bwMode="auto">
          <a:xfrm>
            <a:off x="4572000" y="4083845"/>
            <a:ext cx="3109913" cy="840581"/>
            <a:chOff x="2953" y="3793"/>
            <a:chExt cx="2612" cy="706"/>
          </a:xfrm>
        </p:grpSpPr>
        <p:sp>
          <p:nvSpPr>
            <p:cNvPr id="25785" name="Oval 201"/>
            <p:cNvSpPr>
              <a:spLocks noChangeArrowheads="1"/>
            </p:cNvSpPr>
            <p:nvPr/>
          </p:nvSpPr>
          <p:spPr bwMode="gray">
            <a:xfrm>
              <a:off x="2953" y="3829"/>
              <a:ext cx="144" cy="144"/>
            </a:xfrm>
            <a:prstGeom prst="ellipse">
              <a:avLst/>
            </a:prstGeom>
            <a:solidFill>
              <a:srgbClr val="00AFDB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FFFFFF"/>
                  </a:solidFill>
                  <a:ea typeface="MS PGothic" pitchFamily="34" charset="-128"/>
                </a:rPr>
                <a:t>6</a:t>
              </a:r>
            </a:p>
          </p:txBody>
        </p:sp>
        <p:sp>
          <p:nvSpPr>
            <p:cNvPr id="25786" name="Rectangle 202"/>
            <p:cNvSpPr>
              <a:spLocks noChangeArrowheads="1"/>
            </p:cNvSpPr>
            <p:nvPr/>
          </p:nvSpPr>
          <p:spPr bwMode="gray">
            <a:xfrm>
              <a:off x="3141" y="3793"/>
              <a:ext cx="2424" cy="70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000000"/>
                  </a:solidFill>
                  <a:ea typeface="MS PGothic" pitchFamily="34" charset="-128"/>
                </a:rPr>
                <a:t>Fibre Channel over Ethernet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>
                  <a:solidFill>
                    <a:srgbClr val="000000"/>
                  </a:solidFill>
                  <a:ea typeface="MS PGothic" pitchFamily="34" charset="-128"/>
                </a:rPr>
                <a:t>Converges LAN and SAN traffic on single link 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>
                  <a:solidFill>
                    <a:srgbClr val="000000"/>
                  </a:solidFill>
                  <a:ea typeface="MS PGothic" pitchFamily="34" charset="-128"/>
                </a:rPr>
                <a:t>Lowers operational costs (cabling and Converged Network Adapters)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>
                  <a:solidFill>
                    <a:srgbClr val="000000"/>
                  </a:solidFill>
                  <a:ea typeface="MS PGothic" pitchFamily="34" charset="-128"/>
                </a:rPr>
                <a:t>Scalability for virtual environments </a:t>
              </a:r>
            </a:p>
          </p:txBody>
        </p:sp>
      </p:grpSp>
      <p:grpSp>
        <p:nvGrpSpPr>
          <p:cNvPr id="6" name="Group 203"/>
          <p:cNvGrpSpPr>
            <a:grpSpLocks/>
          </p:cNvGrpSpPr>
          <p:nvPr/>
        </p:nvGrpSpPr>
        <p:grpSpPr bwMode="auto">
          <a:xfrm>
            <a:off x="4572000" y="2882507"/>
            <a:ext cx="2914650" cy="715566"/>
            <a:chOff x="3282" y="2557"/>
            <a:chExt cx="2448" cy="601"/>
          </a:xfrm>
        </p:grpSpPr>
        <p:sp>
          <p:nvSpPr>
            <p:cNvPr id="25783" name="Oval 204"/>
            <p:cNvSpPr>
              <a:spLocks noChangeArrowheads="1"/>
            </p:cNvSpPr>
            <p:nvPr/>
          </p:nvSpPr>
          <p:spPr bwMode="gray">
            <a:xfrm>
              <a:off x="3282" y="2586"/>
              <a:ext cx="144" cy="144"/>
            </a:xfrm>
            <a:prstGeom prst="ellipse">
              <a:avLst/>
            </a:prstGeom>
            <a:solidFill>
              <a:srgbClr val="00AFDB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FFFFFF"/>
                  </a:solidFill>
                  <a:ea typeface="MS PGothic" pitchFamily="34" charset="-128"/>
                </a:rPr>
                <a:t>4</a:t>
              </a:r>
            </a:p>
          </p:txBody>
        </p:sp>
        <p:sp>
          <p:nvSpPr>
            <p:cNvPr id="25784" name="Rectangle 205"/>
            <p:cNvSpPr>
              <a:spLocks noChangeArrowheads="1"/>
            </p:cNvSpPr>
            <p:nvPr/>
          </p:nvSpPr>
          <p:spPr bwMode="gray">
            <a:xfrm>
              <a:off x="3470" y="2557"/>
              <a:ext cx="2260" cy="60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000000"/>
                  </a:solidFill>
                  <a:ea typeface="MS PGothic" pitchFamily="34" charset="-128"/>
                </a:rPr>
                <a:t>iSCSI/NAS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>
                  <a:solidFill>
                    <a:srgbClr val="000000"/>
                  </a:solidFill>
                  <a:ea typeface="MS PGothic" pitchFamily="34" charset="-128"/>
                </a:rPr>
                <a:t>Consolidates small or isolated servers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>
                  <a:solidFill>
                    <a:srgbClr val="000000"/>
                  </a:solidFill>
                  <a:ea typeface="MS PGothic" pitchFamily="34" charset="-128"/>
                </a:rPr>
                <a:t>Offers low-cost server attachment 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>
                  <a:solidFill>
                    <a:srgbClr val="000000"/>
                  </a:solidFill>
                  <a:ea typeface="MS PGothic" pitchFamily="34" charset="-128"/>
                </a:rPr>
                <a:t>NAS is ideal for files and unstructured data </a:t>
              </a:r>
            </a:p>
          </p:txBody>
        </p:sp>
      </p:grpSp>
      <p:grpSp>
        <p:nvGrpSpPr>
          <p:cNvPr id="7" name="Group 206"/>
          <p:cNvGrpSpPr>
            <a:grpSpLocks/>
          </p:cNvGrpSpPr>
          <p:nvPr/>
        </p:nvGrpSpPr>
        <p:grpSpPr bwMode="auto">
          <a:xfrm>
            <a:off x="4572001" y="2259806"/>
            <a:ext cx="2842022" cy="688181"/>
            <a:chOff x="3281" y="1968"/>
            <a:chExt cx="2387" cy="578"/>
          </a:xfrm>
        </p:grpSpPr>
        <p:sp>
          <p:nvSpPr>
            <p:cNvPr id="25781" name="Rectangle 207"/>
            <p:cNvSpPr>
              <a:spLocks noChangeArrowheads="1"/>
            </p:cNvSpPr>
            <p:nvPr/>
          </p:nvSpPr>
          <p:spPr bwMode="gray">
            <a:xfrm>
              <a:off x="3456" y="1968"/>
              <a:ext cx="2212" cy="57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000000"/>
                  </a:solidFill>
                  <a:ea typeface="MS PGothic" pitchFamily="34" charset="-128"/>
                </a:rPr>
                <a:t>FCIP/iFCP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>
                  <a:solidFill>
                    <a:srgbClr val="000000"/>
                  </a:solidFill>
                  <a:ea typeface="MS PGothic" pitchFamily="34" charset="-128"/>
                </a:rPr>
                <a:t>Connects geographically dispersed SANs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>
                  <a:solidFill>
                    <a:srgbClr val="000000"/>
                  </a:solidFill>
                  <a:ea typeface="MS PGothic" pitchFamily="34" charset="-128"/>
                </a:rPr>
                <a:t>Low cost and easy to deploy for disaster recovery solutions </a:t>
              </a:r>
            </a:p>
          </p:txBody>
        </p:sp>
        <p:sp>
          <p:nvSpPr>
            <p:cNvPr id="25782" name="Oval 208"/>
            <p:cNvSpPr>
              <a:spLocks noChangeArrowheads="1"/>
            </p:cNvSpPr>
            <p:nvPr/>
          </p:nvSpPr>
          <p:spPr bwMode="gray">
            <a:xfrm>
              <a:off x="3281" y="1999"/>
              <a:ext cx="144" cy="144"/>
            </a:xfrm>
            <a:prstGeom prst="ellipse">
              <a:avLst/>
            </a:prstGeom>
            <a:solidFill>
              <a:srgbClr val="00AFDB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FFFFFF"/>
                  </a:solidFill>
                  <a:ea typeface="MS PGothic" pitchFamily="34" charset="-128"/>
                </a:rPr>
                <a:t>3</a:t>
              </a:r>
            </a:p>
          </p:txBody>
        </p:sp>
      </p:grpSp>
      <p:grpSp>
        <p:nvGrpSpPr>
          <p:cNvPr id="8" name="Group 209"/>
          <p:cNvGrpSpPr>
            <a:grpSpLocks/>
          </p:cNvGrpSpPr>
          <p:nvPr/>
        </p:nvGrpSpPr>
        <p:grpSpPr bwMode="auto">
          <a:xfrm>
            <a:off x="4572000" y="3564734"/>
            <a:ext cx="2914650" cy="563166"/>
            <a:chOff x="3282" y="2557"/>
            <a:chExt cx="2448" cy="473"/>
          </a:xfrm>
        </p:grpSpPr>
        <p:sp>
          <p:nvSpPr>
            <p:cNvPr id="25779" name="Oval 210"/>
            <p:cNvSpPr>
              <a:spLocks noChangeArrowheads="1"/>
            </p:cNvSpPr>
            <p:nvPr/>
          </p:nvSpPr>
          <p:spPr bwMode="gray">
            <a:xfrm>
              <a:off x="3282" y="2586"/>
              <a:ext cx="144" cy="144"/>
            </a:xfrm>
            <a:prstGeom prst="ellipse">
              <a:avLst/>
            </a:prstGeom>
            <a:solidFill>
              <a:srgbClr val="00AFDB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FFFFFF"/>
                  </a:solidFill>
                  <a:ea typeface="MS PGothic" pitchFamily="34" charset="-128"/>
                </a:rPr>
                <a:t>5</a:t>
              </a:r>
            </a:p>
          </p:txBody>
        </p:sp>
        <p:sp>
          <p:nvSpPr>
            <p:cNvPr id="25780" name="Rectangle 211"/>
            <p:cNvSpPr>
              <a:spLocks noChangeArrowheads="1"/>
            </p:cNvSpPr>
            <p:nvPr/>
          </p:nvSpPr>
          <p:spPr bwMode="gray">
            <a:xfrm>
              <a:off x="3470" y="2557"/>
              <a:ext cx="2260" cy="47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000000"/>
                  </a:solidFill>
                  <a:ea typeface="MS PGothic" pitchFamily="34" charset="-128"/>
                </a:rPr>
                <a:t>Infiniband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>
                  <a:solidFill>
                    <a:srgbClr val="000000"/>
                  </a:solidFill>
                  <a:ea typeface="MS PGothic" pitchFamily="34" charset="-128"/>
                </a:rPr>
                <a:t>Low latency, high bandwidth</a:t>
              </a:r>
            </a:p>
            <a:p>
              <a:pPr marL="171450" lvl="1" indent="-85725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"/>
              </a:pPr>
              <a:r>
                <a:rPr lang="en-US" sz="900">
                  <a:solidFill>
                    <a:srgbClr val="000000"/>
                  </a:solidFill>
                  <a:ea typeface="MS PGothic" pitchFamily="34" charset="-128"/>
                </a:rPr>
                <a:t>Ideal for high-performance computing (HPC)</a:t>
              </a:r>
              <a:endParaRPr lang="en-US" sz="1200" b="1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  <p:grpSp>
        <p:nvGrpSpPr>
          <p:cNvPr id="9" name="Group 213"/>
          <p:cNvGrpSpPr>
            <a:grpSpLocks/>
          </p:cNvGrpSpPr>
          <p:nvPr/>
        </p:nvGrpSpPr>
        <p:grpSpPr bwMode="auto">
          <a:xfrm>
            <a:off x="2368154" y="2349104"/>
            <a:ext cx="1383506" cy="1268015"/>
            <a:chOff x="1029" y="1719"/>
            <a:chExt cx="1162" cy="1065"/>
          </a:xfrm>
        </p:grpSpPr>
        <p:sp>
          <p:nvSpPr>
            <p:cNvPr id="25726" name="Text Box 214"/>
            <p:cNvSpPr txBox="1">
              <a:spLocks noChangeArrowheads="1"/>
            </p:cNvSpPr>
            <p:nvPr/>
          </p:nvSpPr>
          <p:spPr bwMode="gray">
            <a:xfrm>
              <a:off x="1719" y="2438"/>
              <a:ext cx="412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50" b="1">
                  <a:solidFill>
                    <a:srgbClr val="000000"/>
                  </a:solidFill>
                </a:rPr>
                <a:t>Networked</a:t>
              </a:r>
            </a:p>
            <a:p>
              <a:pPr algn="ctr">
                <a:lnSpc>
                  <a:spcPct val="90000"/>
                </a:lnSpc>
              </a:pPr>
              <a:r>
                <a:rPr lang="en-US" sz="750" b="1">
                  <a:solidFill>
                    <a:srgbClr val="000000"/>
                  </a:solidFill>
                </a:rPr>
                <a:t>storage</a:t>
              </a:r>
            </a:p>
          </p:txBody>
        </p:sp>
        <p:sp>
          <p:nvSpPr>
            <p:cNvPr id="25727" name="Text Box 215"/>
            <p:cNvSpPr txBox="1">
              <a:spLocks noChangeArrowheads="1"/>
            </p:cNvSpPr>
            <p:nvPr/>
          </p:nvSpPr>
          <p:spPr bwMode="gray">
            <a:xfrm>
              <a:off x="1388" y="1725"/>
              <a:ext cx="753" cy="24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176213" indent="-176213" algn="ctr">
                <a:lnSpc>
                  <a:spcPct val="90000"/>
                </a:lnSpc>
              </a:pPr>
              <a:r>
                <a:rPr lang="en-US" sz="1050" b="1">
                  <a:solidFill>
                    <a:srgbClr val="000000"/>
                  </a:solidFill>
                </a:rPr>
                <a:t>Fibre Channel</a:t>
              </a:r>
            </a:p>
            <a:p>
              <a:pPr marL="176213" indent="-176213" algn="ctr">
                <a:lnSpc>
                  <a:spcPct val="90000"/>
                </a:lnSpc>
              </a:pPr>
              <a:r>
                <a:rPr lang="en-US" sz="1050" b="1">
                  <a:solidFill>
                    <a:srgbClr val="000000"/>
                  </a:solidFill>
                </a:rPr>
                <a:t>SAN</a:t>
              </a:r>
            </a:p>
          </p:txBody>
        </p:sp>
        <p:sp>
          <p:nvSpPr>
            <p:cNvPr id="25728" name="Oval 216"/>
            <p:cNvSpPr>
              <a:spLocks noChangeArrowheads="1"/>
            </p:cNvSpPr>
            <p:nvPr/>
          </p:nvSpPr>
          <p:spPr bwMode="gray">
            <a:xfrm>
              <a:off x="1211" y="1719"/>
              <a:ext cx="144" cy="144"/>
            </a:xfrm>
            <a:prstGeom prst="ellipse">
              <a:avLst/>
            </a:prstGeom>
            <a:solidFill>
              <a:srgbClr val="00AFDB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FFFFFF"/>
                  </a:solidFill>
                  <a:ea typeface="MS PGothic" pitchFamily="34" charset="-128"/>
                </a:rPr>
                <a:t>2</a:t>
              </a:r>
            </a:p>
          </p:txBody>
        </p:sp>
        <p:grpSp>
          <p:nvGrpSpPr>
            <p:cNvPr id="10" name="Group 217"/>
            <p:cNvGrpSpPr>
              <a:grpSpLocks/>
            </p:cNvGrpSpPr>
            <p:nvPr/>
          </p:nvGrpSpPr>
          <p:grpSpPr bwMode="auto">
            <a:xfrm>
              <a:off x="1029" y="1870"/>
              <a:ext cx="291" cy="653"/>
              <a:chOff x="1029" y="1870"/>
              <a:chExt cx="291" cy="653"/>
            </a:xfrm>
          </p:grpSpPr>
          <p:sp>
            <p:nvSpPr>
              <p:cNvPr id="25773" name="Line 218"/>
              <p:cNvSpPr>
                <a:spLocks noChangeShapeType="1"/>
              </p:cNvSpPr>
              <p:nvPr/>
            </p:nvSpPr>
            <p:spPr bwMode="gray">
              <a:xfrm flipH="1" flipV="1">
                <a:off x="1029" y="1870"/>
                <a:ext cx="291" cy="217"/>
              </a:xfrm>
              <a:prstGeom prst="line">
                <a:avLst/>
              </a:prstGeom>
              <a:noFill/>
              <a:ln w="19050">
                <a:solidFill>
                  <a:srgbClr val="6AA12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endParaRPr lang="de-DE" sz="1050"/>
              </a:p>
            </p:txBody>
          </p:sp>
          <p:sp>
            <p:nvSpPr>
              <p:cNvPr id="25774" name="Line 219"/>
              <p:cNvSpPr>
                <a:spLocks noChangeShapeType="1"/>
              </p:cNvSpPr>
              <p:nvPr/>
            </p:nvSpPr>
            <p:spPr bwMode="gray">
              <a:xfrm flipH="1">
                <a:off x="1029" y="2087"/>
                <a:ext cx="291" cy="109"/>
              </a:xfrm>
              <a:prstGeom prst="line">
                <a:avLst/>
              </a:prstGeom>
              <a:noFill/>
              <a:ln w="19050">
                <a:solidFill>
                  <a:srgbClr val="6AA12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endParaRPr lang="de-DE" sz="1050"/>
              </a:p>
            </p:txBody>
          </p:sp>
          <p:sp>
            <p:nvSpPr>
              <p:cNvPr id="25775" name="Line 220"/>
              <p:cNvSpPr>
                <a:spLocks noChangeShapeType="1"/>
              </p:cNvSpPr>
              <p:nvPr/>
            </p:nvSpPr>
            <p:spPr bwMode="gray">
              <a:xfrm flipH="1">
                <a:off x="1029" y="2087"/>
                <a:ext cx="291" cy="436"/>
              </a:xfrm>
              <a:prstGeom prst="line">
                <a:avLst/>
              </a:prstGeom>
              <a:noFill/>
              <a:ln w="19050">
                <a:solidFill>
                  <a:srgbClr val="6AA12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endParaRPr lang="de-DE" sz="1050"/>
              </a:p>
            </p:txBody>
          </p:sp>
          <p:sp>
            <p:nvSpPr>
              <p:cNvPr id="25776" name="Line 221"/>
              <p:cNvSpPr>
                <a:spLocks noChangeShapeType="1"/>
              </p:cNvSpPr>
              <p:nvPr/>
            </p:nvSpPr>
            <p:spPr bwMode="gray">
              <a:xfrm flipH="1" flipV="1">
                <a:off x="1029" y="1870"/>
                <a:ext cx="291" cy="471"/>
              </a:xfrm>
              <a:prstGeom prst="line">
                <a:avLst/>
              </a:prstGeom>
              <a:noFill/>
              <a:ln w="19050">
                <a:solidFill>
                  <a:srgbClr val="6AA12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endParaRPr lang="de-DE" sz="1050"/>
              </a:p>
            </p:txBody>
          </p:sp>
          <p:sp>
            <p:nvSpPr>
              <p:cNvPr id="25777" name="Line 222"/>
              <p:cNvSpPr>
                <a:spLocks noChangeShapeType="1"/>
              </p:cNvSpPr>
              <p:nvPr/>
            </p:nvSpPr>
            <p:spPr bwMode="gray">
              <a:xfrm flipH="1" flipV="1">
                <a:off x="1029" y="2196"/>
                <a:ext cx="291" cy="145"/>
              </a:xfrm>
              <a:prstGeom prst="line">
                <a:avLst/>
              </a:prstGeom>
              <a:noFill/>
              <a:ln w="19050">
                <a:solidFill>
                  <a:srgbClr val="6AA12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endParaRPr lang="de-DE" sz="1050"/>
              </a:p>
            </p:txBody>
          </p:sp>
          <p:sp>
            <p:nvSpPr>
              <p:cNvPr id="25778" name="Line 223"/>
              <p:cNvSpPr>
                <a:spLocks noChangeShapeType="1"/>
              </p:cNvSpPr>
              <p:nvPr/>
            </p:nvSpPr>
            <p:spPr bwMode="gray">
              <a:xfrm flipH="1">
                <a:off x="1029" y="2341"/>
                <a:ext cx="291" cy="182"/>
              </a:xfrm>
              <a:prstGeom prst="line">
                <a:avLst/>
              </a:prstGeom>
              <a:noFill/>
              <a:ln w="19050">
                <a:solidFill>
                  <a:srgbClr val="6AA12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endParaRPr lang="de-DE" sz="1050"/>
              </a:p>
            </p:txBody>
          </p:sp>
        </p:grpSp>
        <p:grpSp>
          <p:nvGrpSpPr>
            <p:cNvPr id="11" name="Group 224"/>
            <p:cNvGrpSpPr>
              <a:grpSpLocks/>
            </p:cNvGrpSpPr>
            <p:nvPr/>
          </p:nvGrpSpPr>
          <p:grpSpPr bwMode="auto">
            <a:xfrm>
              <a:off x="1247" y="1943"/>
              <a:ext cx="944" cy="841"/>
              <a:chOff x="1247" y="1942"/>
              <a:chExt cx="944" cy="841"/>
            </a:xfrm>
          </p:grpSpPr>
          <p:grpSp>
            <p:nvGrpSpPr>
              <p:cNvPr id="12" name="Group 225"/>
              <p:cNvGrpSpPr>
                <a:grpSpLocks/>
              </p:cNvGrpSpPr>
              <p:nvPr/>
            </p:nvGrpSpPr>
            <p:grpSpPr bwMode="auto">
              <a:xfrm>
                <a:off x="1429" y="2441"/>
                <a:ext cx="218" cy="342"/>
                <a:chOff x="1391" y="3703"/>
                <a:chExt cx="450" cy="342"/>
              </a:xfrm>
            </p:grpSpPr>
            <p:sp>
              <p:nvSpPr>
                <p:cNvPr id="25769" name="Line 226"/>
                <p:cNvSpPr>
                  <a:spLocks noChangeShapeType="1"/>
                </p:cNvSpPr>
                <p:nvPr/>
              </p:nvSpPr>
              <p:spPr bwMode="gray">
                <a:xfrm>
                  <a:off x="1391" y="3703"/>
                  <a:ext cx="450" cy="0"/>
                </a:xfrm>
                <a:prstGeom prst="line">
                  <a:avLst/>
                </a:prstGeom>
                <a:noFill/>
                <a:ln w="19050">
                  <a:solidFill>
                    <a:srgbClr val="6AA12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endParaRPr lang="de-DE" sz="1050"/>
                </a:p>
              </p:txBody>
            </p:sp>
            <p:sp>
              <p:nvSpPr>
                <p:cNvPr id="25770" name="Line 227"/>
                <p:cNvSpPr>
                  <a:spLocks noChangeShapeType="1"/>
                </p:cNvSpPr>
                <p:nvPr/>
              </p:nvSpPr>
              <p:spPr bwMode="gray">
                <a:xfrm>
                  <a:off x="1391" y="4045"/>
                  <a:ext cx="450" cy="0"/>
                </a:xfrm>
                <a:prstGeom prst="line">
                  <a:avLst/>
                </a:prstGeom>
                <a:noFill/>
                <a:ln w="19050">
                  <a:solidFill>
                    <a:srgbClr val="6AA12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endParaRPr lang="de-DE" sz="1050"/>
                </a:p>
              </p:txBody>
            </p:sp>
            <p:sp>
              <p:nvSpPr>
                <p:cNvPr id="25771" name="Line 228"/>
                <p:cNvSpPr>
                  <a:spLocks noChangeShapeType="1"/>
                </p:cNvSpPr>
                <p:nvPr/>
              </p:nvSpPr>
              <p:spPr bwMode="gray">
                <a:xfrm flipV="1">
                  <a:off x="1391" y="3703"/>
                  <a:ext cx="450" cy="342"/>
                </a:xfrm>
                <a:prstGeom prst="line">
                  <a:avLst/>
                </a:prstGeom>
                <a:noFill/>
                <a:ln w="19050">
                  <a:solidFill>
                    <a:srgbClr val="6AA12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endParaRPr lang="de-DE" sz="1050"/>
                </a:p>
              </p:txBody>
            </p:sp>
            <p:sp>
              <p:nvSpPr>
                <p:cNvPr id="25772" name="Line 229"/>
                <p:cNvSpPr>
                  <a:spLocks noChangeShapeType="1"/>
                </p:cNvSpPr>
                <p:nvPr/>
              </p:nvSpPr>
              <p:spPr bwMode="gray">
                <a:xfrm>
                  <a:off x="1391" y="3703"/>
                  <a:ext cx="450" cy="342"/>
                </a:xfrm>
                <a:prstGeom prst="line">
                  <a:avLst/>
                </a:prstGeom>
                <a:noFill/>
                <a:ln w="19050">
                  <a:solidFill>
                    <a:srgbClr val="6AA12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endParaRPr lang="de-DE" sz="1050"/>
                </a:p>
              </p:txBody>
            </p:sp>
          </p:grpSp>
          <p:pic>
            <p:nvPicPr>
              <p:cNvPr id="25732" name="Picture 230" descr="neptune_front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gray">
              <a:xfrm>
                <a:off x="1247" y="2232"/>
                <a:ext cx="199" cy="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733" name="Picture 231" descr="951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>
                <a:off x="1247" y="1942"/>
                <a:ext cx="188" cy="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3" name="Group 232"/>
              <p:cNvGrpSpPr>
                <a:grpSpLocks/>
              </p:cNvGrpSpPr>
              <p:nvPr/>
            </p:nvGrpSpPr>
            <p:grpSpPr bwMode="auto">
              <a:xfrm>
                <a:off x="1647" y="1979"/>
                <a:ext cx="544" cy="435"/>
                <a:chOff x="1828" y="2632"/>
                <a:chExt cx="544" cy="435"/>
              </a:xfrm>
            </p:grpSpPr>
            <p:grpSp>
              <p:nvGrpSpPr>
                <p:cNvPr id="14" name="Group 233"/>
                <p:cNvGrpSpPr>
                  <a:grpSpLocks/>
                </p:cNvGrpSpPr>
                <p:nvPr/>
              </p:nvGrpSpPr>
              <p:grpSpPr bwMode="auto">
                <a:xfrm>
                  <a:off x="1828" y="2632"/>
                  <a:ext cx="254" cy="435"/>
                  <a:chOff x="2009" y="2632"/>
                  <a:chExt cx="254" cy="435"/>
                </a:xfrm>
              </p:grpSpPr>
              <p:sp>
                <p:nvSpPr>
                  <p:cNvPr id="25753" name="Rectangle 234"/>
                  <p:cNvSpPr>
                    <a:spLocks noChangeArrowheads="1"/>
                  </p:cNvSpPr>
                  <p:nvPr/>
                </p:nvSpPr>
                <p:spPr bwMode="gray">
                  <a:xfrm>
                    <a:off x="2009" y="2632"/>
                    <a:ext cx="254" cy="435"/>
                  </a:xfrm>
                  <a:prstGeom prst="rect">
                    <a:avLst/>
                  </a:prstGeom>
                  <a:solidFill>
                    <a:srgbClr val="969696"/>
                  </a:solidFill>
                  <a:ln w="9525" cap="rnd" algn="ctr">
                    <a:noFill/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sz="1050"/>
                  </a:p>
                </p:txBody>
              </p:sp>
              <p:grpSp>
                <p:nvGrpSpPr>
                  <p:cNvPr id="15" name="Group 235"/>
                  <p:cNvGrpSpPr>
                    <a:grpSpLocks/>
                  </p:cNvGrpSpPr>
                  <p:nvPr/>
                </p:nvGrpSpPr>
                <p:grpSpPr bwMode="auto">
                  <a:xfrm>
                    <a:off x="2045" y="2668"/>
                    <a:ext cx="182" cy="364"/>
                    <a:chOff x="2807" y="19"/>
                    <a:chExt cx="1738" cy="3339"/>
                  </a:xfrm>
                </p:grpSpPr>
                <p:grpSp>
                  <p:nvGrpSpPr>
                    <p:cNvPr id="16" name="Group 23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07" y="1761"/>
                      <a:ext cx="1738" cy="1597"/>
                      <a:chOff x="2807" y="1761"/>
                      <a:chExt cx="1738" cy="1597"/>
                    </a:xfrm>
                  </p:grpSpPr>
                  <p:grpSp>
                    <p:nvGrpSpPr>
                      <p:cNvPr id="17" name="Group 23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07" y="1761"/>
                        <a:ext cx="830" cy="1597"/>
                        <a:chOff x="2807" y="1761"/>
                        <a:chExt cx="830" cy="1597"/>
                      </a:xfrm>
                    </p:grpSpPr>
                    <p:pic>
                      <p:nvPicPr>
                        <p:cNvPr id="25767" name="Picture 238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2450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  <p:pic>
                      <p:nvPicPr>
                        <p:cNvPr id="25768" name="Picture 239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1761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grpSp>
                  <p:grpSp>
                    <p:nvGrpSpPr>
                      <p:cNvPr id="18" name="Group 24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715" y="1761"/>
                        <a:ext cx="830" cy="1597"/>
                        <a:chOff x="2807" y="1761"/>
                        <a:chExt cx="830" cy="1597"/>
                      </a:xfrm>
                    </p:grpSpPr>
                    <p:pic>
                      <p:nvPicPr>
                        <p:cNvPr id="25765" name="Picture 241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2450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  <p:pic>
                      <p:nvPicPr>
                        <p:cNvPr id="25766" name="Picture 242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1761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grpSp>
                </p:grpSp>
                <p:grpSp>
                  <p:nvGrpSpPr>
                    <p:cNvPr id="19" name="Group 24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07" y="19"/>
                      <a:ext cx="1738" cy="1597"/>
                      <a:chOff x="2807" y="1761"/>
                      <a:chExt cx="1738" cy="1597"/>
                    </a:xfrm>
                  </p:grpSpPr>
                  <p:grpSp>
                    <p:nvGrpSpPr>
                      <p:cNvPr id="20" name="Group 2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07" y="1761"/>
                        <a:ext cx="830" cy="1597"/>
                        <a:chOff x="2807" y="1761"/>
                        <a:chExt cx="830" cy="1597"/>
                      </a:xfrm>
                    </p:grpSpPr>
                    <p:pic>
                      <p:nvPicPr>
                        <p:cNvPr id="25761" name="Picture 245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2450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  <p:pic>
                      <p:nvPicPr>
                        <p:cNvPr id="25762" name="Picture 246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1761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grpSp>
                  <p:grpSp>
                    <p:nvGrpSpPr>
                      <p:cNvPr id="21" name="Group 2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715" y="1761"/>
                        <a:ext cx="830" cy="1597"/>
                        <a:chOff x="2807" y="1761"/>
                        <a:chExt cx="830" cy="1597"/>
                      </a:xfrm>
                    </p:grpSpPr>
                    <p:pic>
                      <p:nvPicPr>
                        <p:cNvPr id="25759" name="Picture 248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2450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  <p:pic>
                      <p:nvPicPr>
                        <p:cNvPr id="25760" name="Picture 249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1761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grpSp>
                </p:grpSp>
              </p:grpSp>
            </p:grpSp>
            <p:grpSp>
              <p:nvGrpSpPr>
                <p:cNvPr id="22" name="Group 250"/>
                <p:cNvGrpSpPr>
                  <a:grpSpLocks/>
                </p:cNvGrpSpPr>
                <p:nvPr/>
              </p:nvGrpSpPr>
              <p:grpSpPr bwMode="auto">
                <a:xfrm>
                  <a:off x="2118" y="2632"/>
                  <a:ext cx="254" cy="435"/>
                  <a:chOff x="2009" y="2632"/>
                  <a:chExt cx="254" cy="435"/>
                </a:xfrm>
              </p:grpSpPr>
              <p:sp>
                <p:nvSpPr>
                  <p:cNvPr id="25737" name="Rectangle 251"/>
                  <p:cNvSpPr>
                    <a:spLocks noChangeArrowheads="1"/>
                  </p:cNvSpPr>
                  <p:nvPr/>
                </p:nvSpPr>
                <p:spPr bwMode="gray">
                  <a:xfrm>
                    <a:off x="2009" y="2632"/>
                    <a:ext cx="254" cy="435"/>
                  </a:xfrm>
                  <a:prstGeom prst="rect">
                    <a:avLst/>
                  </a:prstGeom>
                  <a:solidFill>
                    <a:srgbClr val="969696"/>
                  </a:solidFill>
                  <a:ln w="9525" cap="rnd" algn="ctr">
                    <a:noFill/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sz="1050"/>
                  </a:p>
                </p:txBody>
              </p:sp>
              <p:grpSp>
                <p:nvGrpSpPr>
                  <p:cNvPr id="23" name="Group 252"/>
                  <p:cNvGrpSpPr>
                    <a:grpSpLocks/>
                  </p:cNvGrpSpPr>
                  <p:nvPr/>
                </p:nvGrpSpPr>
                <p:grpSpPr bwMode="auto">
                  <a:xfrm>
                    <a:off x="2045" y="2668"/>
                    <a:ext cx="182" cy="364"/>
                    <a:chOff x="2807" y="19"/>
                    <a:chExt cx="1738" cy="3339"/>
                  </a:xfrm>
                </p:grpSpPr>
                <p:grpSp>
                  <p:nvGrpSpPr>
                    <p:cNvPr id="24" name="Group 25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07" y="1761"/>
                      <a:ext cx="1738" cy="1597"/>
                      <a:chOff x="2807" y="1761"/>
                      <a:chExt cx="1738" cy="1597"/>
                    </a:xfrm>
                  </p:grpSpPr>
                  <p:grpSp>
                    <p:nvGrpSpPr>
                      <p:cNvPr id="25" name="Group 25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07" y="1761"/>
                        <a:ext cx="830" cy="1597"/>
                        <a:chOff x="2807" y="1761"/>
                        <a:chExt cx="830" cy="1597"/>
                      </a:xfrm>
                    </p:grpSpPr>
                    <p:pic>
                      <p:nvPicPr>
                        <p:cNvPr id="25751" name="Picture 255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2450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  <p:pic>
                      <p:nvPicPr>
                        <p:cNvPr id="25752" name="Picture 256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1761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grpSp>
                  <p:grpSp>
                    <p:nvGrpSpPr>
                      <p:cNvPr id="26" name="Group 25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715" y="1761"/>
                        <a:ext cx="830" cy="1597"/>
                        <a:chOff x="2807" y="1761"/>
                        <a:chExt cx="830" cy="1597"/>
                      </a:xfrm>
                    </p:grpSpPr>
                    <p:pic>
                      <p:nvPicPr>
                        <p:cNvPr id="25749" name="Picture 258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2450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  <p:pic>
                      <p:nvPicPr>
                        <p:cNvPr id="25750" name="Picture 259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1761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grpSp>
                </p:grpSp>
                <p:grpSp>
                  <p:nvGrpSpPr>
                    <p:cNvPr id="27" name="Group 2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07" y="19"/>
                      <a:ext cx="1738" cy="1597"/>
                      <a:chOff x="2807" y="1761"/>
                      <a:chExt cx="1738" cy="1597"/>
                    </a:xfrm>
                  </p:grpSpPr>
                  <p:grpSp>
                    <p:nvGrpSpPr>
                      <p:cNvPr id="28" name="Group 26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07" y="1761"/>
                        <a:ext cx="830" cy="1597"/>
                        <a:chOff x="2807" y="1761"/>
                        <a:chExt cx="830" cy="1597"/>
                      </a:xfrm>
                    </p:grpSpPr>
                    <p:pic>
                      <p:nvPicPr>
                        <p:cNvPr id="25745" name="Picture 262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2450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  <p:pic>
                      <p:nvPicPr>
                        <p:cNvPr id="25746" name="Picture 263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1761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grpSp>
                  <p:grpSp>
                    <p:nvGrpSpPr>
                      <p:cNvPr id="29" name="Group 26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715" y="1761"/>
                        <a:ext cx="830" cy="1597"/>
                        <a:chOff x="2807" y="1761"/>
                        <a:chExt cx="830" cy="1597"/>
                      </a:xfrm>
                    </p:grpSpPr>
                    <p:pic>
                      <p:nvPicPr>
                        <p:cNvPr id="25743" name="Picture 265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2450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  <p:pic>
                      <p:nvPicPr>
                        <p:cNvPr id="25744" name="Picture 266" descr="disc gree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807" y="1761"/>
                          <a:ext cx="830" cy="90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grpSp>
                </p:grpSp>
              </p:grpSp>
            </p:grpSp>
          </p:grpSp>
        </p:grpSp>
      </p:grpSp>
      <p:grpSp>
        <p:nvGrpSpPr>
          <p:cNvPr id="30" name="Group 267"/>
          <p:cNvGrpSpPr>
            <a:grpSpLocks/>
          </p:cNvGrpSpPr>
          <p:nvPr/>
        </p:nvGrpSpPr>
        <p:grpSpPr bwMode="auto">
          <a:xfrm>
            <a:off x="1763316" y="2226469"/>
            <a:ext cx="732234" cy="1412081"/>
            <a:chOff x="521" y="1616"/>
            <a:chExt cx="615" cy="1186"/>
          </a:xfrm>
        </p:grpSpPr>
        <p:sp>
          <p:nvSpPr>
            <p:cNvPr id="25695" name="Text Box 268"/>
            <p:cNvSpPr txBox="1">
              <a:spLocks noChangeArrowheads="1"/>
            </p:cNvSpPr>
            <p:nvPr/>
          </p:nvSpPr>
          <p:spPr bwMode="gray">
            <a:xfrm>
              <a:off x="721" y="1959"/>
              <a:ext cx="403" cy="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750" b="1">
                  <a:solidFill>
                    <a:srgbClr val="000000"/>
                  </a:solidFill>
                </a:rPr>
                <a:t>Mainframe</a:t>
              </a:r>
            </a:p>
          </p:txBody>
        </p:sp>
        <p:sp>
          <p:nvSpPr>
            <p:cNvPr id="25696" name="Text Box 269"/>
            <p:cNvSpPr txBox="1">
              <a:spLocks noChangeArrowheads="1"/>
            </p:cNvSpPr>
            <p:nvPr/>
          </p:nvSpPr>
          <p:spPr bwMode="gray">
            <a:xfrm>
              <a:off x="774" y="2342"/>
              <a:ext cx="294" cy="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750" b="1">
                  <a:solidFill>
                    <a:srgbClr val="000000"/>
                  </a:solidFill>
                </a:rPr>
                <a:t>Servers</a:t>
              </a:r>
            </a:p>
          </p:txBody>
        </p:sp>
        <p:sp>
          <p:nvSpPr>
            <p:cNvPr id="25697" name="Text Box 270"/>
            <p:cNvSpPr txBox="1">
              <a:spLocks noChangeArrowheads="1"/>
            </p:cNvSpPr>
            <p:nvPr/>
          </p:nvSpPr>
          <p:spPr bwMode="gray">
            <a:xfrm>
              <a:off x="769" y="2705"/>
              <a:ext cx="304" cy="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750" b="1">
                  <a:solidFill>
                    <a:srgbClr val="000000"/>
                  </a:solidFill>
                </a:rPr>
                <a:t>VMware</a:t>
              </a:r>
            </a:p>
          </p:txBody>
        </p:sp>
        <p:sp>
          <p:nvSpPr>
            <p:cNvPr id="25698" name="Oval 271"/>
            <p:cNvSpPr>
              <a:spLocks noChangeArrowheads="1"/>
            </p:cNvSpPr>
            <p:nvPr/>
          </p:nvSpPr>
          <p:spPr bwMode="gray">
            <a:xfrm>
              <a:off x="521" y="2125"/>
              <a:ext cx="144" cy="144"/>
            </a:xfrm>
            <a:prstGeom prst="ellipse">
              <a:avLst/>
            </a:prstGeom>
            <a:solidFill>
              <a:srgbClr val="00AFDB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1200" b="1">
                  <a:solidFill>
                    <a:srgbClr val="FFFFFF"/>
                  </a:solidFill>
                  <a:ea typeface="MS PGothic" pitchFamily="34" charset="-128"/>
                </a:rPr>
                <a:t>1</a:t>
              </a:r>
            </a:p>
          </p:txBody>
        </p:sp>
        <p:pic>
          <p:nvPicPr>
            <p:cNvPr id="25699" name="Picture 272" descr="server"/>
            <p:cNvPicPr>
              <a:picLocks noChangeAspect="1" noChangeArrowheads="1"/>
            </p:cNvPicPr>
            <p:nvPr/>
          </p:nvPicPr>
          <p:blipFill>
            <a:blip r:embed="rId6" cstate="print">
              <a:lum bright="18000"/>
            </a:blip>
            <a:srcRect/>
            <a:stretch>
              <a:fillRect/>
            </a:stretch>
          </p:blipFill>
          <p:spPr bwMode="gray">
            <a:xfrm>
              <a:off x="708" y="2470"/>
              <a:ext cx="164" cy="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1" name="Group 273"/>
            <p:cNvGrpSpPr>
              <a:grpSpLocks/>
            </p:cNvGrpSpPr>
            <p:nvPr/>
          </p:nvGrpSpPr>
          <p:grpSpPr bwMode="auto">
            <a:xfrm>
              <a:off x="810" y="2596"/>
              <a:ext cx="109" cy="109"/>
              <a:chOff x="0" y="4736"/>
              <a:chExt cx="871" cy="526"/>
            </a:xfrm>
          </p:grpSpPr>
          <p:pic>
            <p:nvPicPr>
              <p:cNvPr id="25723" name="Picture 274" descr="disc orange flat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gray">
              <a:xfrm>
                <a:off x="0" y="4929"/>
                <a:ext cx="871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724" name="Picture 275" descr="disc lt blue flat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gray">
              <a:xfrm>
                <a:off x="0" y="4838"/>
                <a:ext cx="871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725" name="Picture 276" descr="disc yellow 130 flat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0" y="4736"/>
                <a:ext cx="871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5701" name="Picture 277" descr="server"/>
            <p:cNvPicPr>
              <a:picLocks noChangeAspect="1" noChangeArrowheads="1"/>
            </p:cNvPicPr>
            <p:nvPr/>
          </p:nvPicPr>
          <p:blipFill>
            <a:blip r:embed="rId6" cstate="print">
              <a:lum bright="18000"/>
            </a:blip>
            <a:srcRect/>
            <a:stretch>
              <a:fillRect/>
            </a:stretch>
          </p:blipFill>
          <p:spPr bwMode="gray">
            <a:xfrm>
              <a:off x="919" y="2470"/>
              <a:ext cx="164" cy="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5763" name="Group 278"/>
            <p:cNvGrpSpPr>
              <a:grpSpLocks/>
            </p:cNvGrpSpPr>
            <p:nvPr/>
          </p:nvGrpSpPr>
          <p:grpSpPr bwMode="auto">
            <a:xfrm>
              <a:off x="1028" y="2596"/>
              <a:ext cx="108" cy="109"/>
              <a:chOff x="1102" y="4664"/>
              <a:chExt cx="871" cy="526"/>
            </a:xfrm>
          </p:grpSpPr>
          <p:pic>
            <p:nvPicPr>
              <p:cNvPr id="25720" name="Picture 279" descr="disc orange flat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1102" y="4857"/>
                <a:ext cx="871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721" name="Picture 280" descr="disc green flat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gray">
              <a:xfrm>
                <a:off x="1102" y="4766"/>
                <a:ext cx="871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722" name="Picture 281" descr="disc lt blue flat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gray">
              <a:xfrm>
                <a:off x="1102" y="4664"/>
                <a:ext cx="871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5764" name="Group 282"/>
            <p:cNvGrpSpPr>
              <a:grpSpLocks/>
            </p:cNvGrpSpPr>
            <p:nvPr/>
          </p:nvGrpSpPr>
          <p:grpSpPr bwMode="auto">
            <a:xfrm>
              <a:off x="708" y="2087"/>
              <a:ext cx="428" cy="235"/>
              <a:chOff x="746" y="2087"/>
              <a:chExt cx="428" cy="235"/>
            </a:xfrm>
          </p:grpSpPr>
          <p:pic>
            <p:nvPicPr>
              <p:cNvPr id="25710" name="Picture 283" descr="server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gray">
              <a:xfrm>
                <a:off x="746" y="2087"/>
                <a:ext cx="164" cy="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5791" name="Group 284"/>
              <p:cNvGrpSpPr>
                <a:grpSpLocks/>
              </p:cNvGrpSpPr>
              <p:nvPr/>
            </p:nvGrpSpPr>
            <p:grpSpPr bwMode="auto">
              <a:xfrm>
                <a:off x="848" y="2213"/>
                <a:ext cx="109" cy="109"/>
                <a:chOff x="0" y="4736"/>
                <a:chExt cx="871" cy="526"/>
              </a:xfrm>
            </p:grpSpPr>
            <p:pic>
              <p:nvPicPr>
                <p:cNvPr id="25717" name="Picture 285" descr="disc orange flat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gray">
                <a:xfrm>
                  <a:off x="0" y="4929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718" name="Picture 286" descr="disc lt blue flat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gray">
                <a:xfrm>
                  <a:off x="0" y="4838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719" name="Picture 287" descr="disc yellow 130 flat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gray">
                <a:xfrm>
                  <a:off x="0" y="4736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25712" name="Picture 288" descr="server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gray">
              <a:xfrm>
                <a:off x="957" y="2087"/>
                <a:ext cx="164" cy="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5600" name="Group 289"/>
              <p:cNvGrpSpPr>
                <a:grpSpLocks/>
              </p:cNvGrpSpPr>
              <p:nvPr/>
            </p:nvGrpSpPr>
            <p:grpSpPr bwMode="auto">
              <a:xfrm>
                <a:off x="1066" y="2213"/>
                <a:ext cx="108" cy="109"/>
                <a:chOff x="1102" y="4664"/>
                <a:chExt cx="871" cy="526"/>
              </a:xfrm>
            </p:grpSpPr>
            <p:pic>
              <p:nvPicPr>
                <p:cNvPr id="25714" name="Picture 290" descr="disc orange flat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gray">
                <a:xfrm>
                  <a:off x="1102" y="4857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715" name="Picture 291" descr="disc green flat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gray">
                <a:xfrm>
                  <a:off x="1102" y="4766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716" name="Picture 292" descr="disc lt blue flat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gray">
                <a:xfrm>
                  <a:off x="1102" y="4664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25601" name="Group 293"/>
            <p:cNvGrpSpPr>
              <a:grpSpLocks/>
            </p:cNvGrpSpPr>
            <p:nvPr/>
          </p:nvGrpSpPr>
          <p:grpSpPr bwMode="auto">
            <a:xfrm>
              <a:off x="769" y="1616"/>
              <a:ext cx="305" cy="333"/>
              <a:chOff x="797" y="1616"/>
              <a:chExt cx="305" cy="333"/>
            </a:xfrm>
          </p:grpSpPr>
          <p:pic>
            <p:nvPicPr>
              <p:cNvPr id="25705" name="Picture 294" descr="IBM_mainframe2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gray">
              <a:xfrm>
                <a:off x="797" y="1616"/>
                <a:ext cx="250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5603" name="Group 295"/>
              <p:cNvGrpSpPr>
                <a:grpSpLocks/>
              </p:cNvGrpSpPr>
              <p:nvPr/>
            </p:nvGrpSpPr>
            <p:grpSpPr bwMode="auto">
              <a:xfrm>
                <a:off x="993" y="1833"/>
                <a:ext cx="109" cy="109"/>
                <a:chOff x="0" y="4736"/>
                <a:chExt cx="871" cy="526"/>
              </a:xfrm>
            </p:grpSpPr>
            <p:pic>
              <p:nvPicPr>
                <p:cNvPr id="25707" name="Picture 296" descr="disc orange flat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gray">
                <a:xfrm>
                  <a:off x="0" y="4929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708" name="Picture 297" descr="disc lt blue flat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gray">
                <a:xfrm>
                  <a:off x="0" y="4838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709" name="Picture 298" descr="disc yellow 130 flat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gray">
                <a:xfrm>
                  <a:off x="0" y="4736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grpSp>
        <p:nvGrpSpPr>
          <p:cNvPr id="25605" name="Group 299"/>
          <p:cNvGrpSpPr>
            <a:grpSpLocks/>
          </p:cNvGrpSpPr>
          <p:nvPr/>
        </p:nvGrpSpPr>
        <p:grpSpPr bwMode="auto">
          <a:xfrm>
            <a:off x="1418035" y="1221582"/>
            <a:ext cx="1382315" cy="822722"/>
            <a:chOff x="231" y="1034"/>
            <a:chExt cx="1161" cy="691"/>
          </a:xfrm>
        </p:grpSpPr>
        <p:sp>
          <p:nvSpPr>
            <p:cNvPr id="25663" name="Text Box 300"/>
            <p:cNvSpPr txBox="1">
              <a:spLocks noChangeArrowheads="1"/>
            </p:cNvSpPr>
            <p:nvPr/>
          </p:nvSpPr>
          <p:spPr bwMode="gray">
            <a:xfrm>
              <a:off x="231" y="1398"/>
              <a:ext cx="581" cy="2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750" b="1">
                  <a:solidFill>
                    <a:srgbClr val="000000"/>
                  </a:solidFill>
                </a:rPr>
                <a:t>Rack-mounted servers with CNAs</a:t>
              </a:r>
            </a:p>
          </p:txBody>
        </p:sp>
        <p:sp>
          <p:nvSpPr>
            <p:cNvPr id="25664" name="Oval 301"/>
            <p:cNvSpPr>
              <a:spLocks noChangeArrowheads="1"/>
            </p:cNvSpPr>
            <p:nvPr/>
          </p:nvSpPr>
          <p:spPr bwMode="gray">
            <a:xfrm>
              <a:off x="304" y="1035"/>
              <a:ext cx="144" cy="144"/>
            </a:xfrm>
            <a:prstGeom prst="ellipse">
              <a:avLst/>
            </a:prstGeom>
            <a:solidFill>
              <a:srgbClr val="00AFDB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FFFFFF"/>
                  </a:solidFill>
                  <a:ea typeface="MS PGothic" pitchFamily="34" charset="-128"/>
                </a:rPr>
                <a:t>6</a:t>
              </a:r>
            </a:p>
          </p:txBody>
        </p:sp>
        <p:sp>
          <p:nvSpPr>
            <p:cNvPr id="25665" name="Text Box 302"/>
            <p:cNvSpPr txBox="1">
              <a:spLocks noChangeArrowheads="1"/>
            </p:cNvSpPr>
            <p:nvPr/>
          </p:nvSpPr>
          <p:spPr bwMode="gray">
            <a:xfrm>
              <a:off x="482" y="1034"/>
              <a:ext cx="753" cy="2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b="1">
                  <a:solidFill>
                    <a:srgbClr val="020102"/>
                  </a:solidFill>
                </a:rPr>
                <a:t>Fibre Channel</a:t>
              </a:r>
            </a:p>
            <a:p>
              <a:pPr algn="ctr">
                <a:lnSpc>
                  <a:spcPct val="90000"/>
                </a:lnSpc>
              </a:pPr>
              <a:r>
                <a:rPr lang="en-US" sz="1050" b="1">
                  <a:solidFill>
                    <a:srgbClr val="020102"/>
                  </a:solidFill>
                </a:rPr>
                <a:t>over Ethernet</a:t>
              </a:r>
            </a:p>
          </p:txBody>
        </p:sp>
        <p:grpSp>
          <p:nvGrpSpPr>
            <p:cNvPr id="25606" name="Group 303"/>
            <p:cNvGrpSpPr>
              <a:grpSpLocks/>
            </p:cNvGrpSpPr>
            <p:nvPr/>
          </p:nvGrpSpPr>
          <p:grpSpPr bwMode="auto">
            <a:xfrm>
              <a:off x="888" y="1289"/>
              <a:ext cx="319" cy="436"/>
              <a:chOff x="-2382" y="997"/>
              <a:chExt cx="652" cy="888"/>
            </a:xfrm>
          </p:grpSpPr>
          <p:sp>
            <p:nvSpPr>
              <p:cNvPr id="25668" name="Freeform 304"/>
              <p:cNvSpPr>
                <a:spLocks/>
              </p:cNvSpPr>
              <p:nvPr/>
            </p:nvSpPr>
            <p:spPr bwMode="gray">
              <a:xfrm>
                <a:off x="-2382" y="1176"/>
                <a:ext cx="145" cy="434"/>
              </a:xfrm>
              <a:custGeom>
                <a:avLst/>
                <a:gdLst>
                  <a:gd name="T0" fmla="*/ 138 w 145"/>
                  <a:gd name="T1" fmla="*/ 0 h 658"/>
                  <a:gd name="T2" fmla="*/ 0 w 145"/>
                  <a:gd name="T3" fmla="*/ 0 h 658"/>
                  <a:gd name="T4" fmla="*/ 0 w 145"/>
                  <a:gd name="T5" fmla="*/ 658 h 658"/>
                  <a:gd name="T6" fmla="*/ 145 w 145"/>
                  <a:gd name="T7" fmla="*/ 658 h 65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5"/>
                  <a:gd name="T13" fmla="*/ 0 h 658"/>
                  <a:gd name="T14" fmla="*/ 145 w 145"/>
                  <a:gd name="T15" fmla="*/ 658 h 65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5" h="658">
                    <a:moveTo>
                      <a:pt x="138" y="0"/>
                    </a:moveTo>
                    <a:lnTo>
                      <a:pt x="0" y="0"/>
                    </a:lnTo>
                    <a:lnTo>
                      <a:pt x="0" y="658"/>
                    </a:lnTo>
                    <a:lnTo>
                      <a:pt x="145" y="658"/>
                    </a:lnTo>
                  </a:path>
                </a:pathLst>
              </a:custGeom>
              <a:noFill/>
              <a:ln w="12700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de-DE" sz="1050"/>
              </a:p>
            </p:txBody>
          </p:sp>
          <p:grpSp>
            <p:nvGrpSpPr>
              <p:cNvPr id="25607" name="Group 305"/>
              <p:cNvGrpSpPr>
                <a:grpSpLocks/>
              </p:cNvGrpSpPr>
              <p:nvPr/>
            </p:nvGrpSpPr>
            <p:grpSpPr bwMode="auto">
              <a:xfrm>
                <a:off x="-2382" y="1308"/>
                <a:ext cx="145" cy="490"/>
                <a:chOff x="304" y="1997"/>
                <a:chExt cx="145" cy="490"/>
              </a:xfrm>
            </p:grpSpPr>
            <p:sp>
              <p:nvSpPr>
                <p:cNvPr id="25686" name="Line 306"/>
                <p:cNvSpPr>
                  <a:spLocks noChangeShapeType="1"/>
                </p:cNvSpPr>
                <p:nvPr/>
              </p:nvSpPr>
              <p:spPr bwMode="gray">
                <a:xfrm>
                  <a:off x="304" y="2487"/>
                  <a:ext cx="145" cy="0"/>
                </a:xfrm>
                <a:prstGeom prst="line">
                  <a:avLst/>
                </a:prstGeom>
                <a:noFill/>
                <a:ln w="12700">
                  <a:solidFill>
                    <a:srgbClr val="666666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de-DE" sz="1050"/>
                </a:p>
              </p:txBody>
            </p:sp>
            <p:sp>
              <p:nvSpPr>
                <p:cNvPr id="25687" name="Line 307"/>
                <p:cNvSpPr>
                  <a:spLocks noChangeShapeType="1"/>
                </p:cNvSpPr>
                <p:nvPr/>
              </p:nvSpPr>
              <p:spPr bwMode="gray">
                <a:xfrm>
                  <a:off x="304" y="2323"/>
                  <a:ext cx="145" cy="0"/>
                </a:xfrm>
                <a:prstGeom prst="line">
                  <a:avLst/>
                </a:prstGeom>
                <a:noFill/>
                <a:ln w="12700">
                  <a:solidFill>
                    <a:srgbClr val="666666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de-DE" sz="1050"/>
                </a:p>
              </p:txBody>
            </p:sp>
            <p:sp>
              <p:nvSpPr>
                <p:cNvPr id="25688" name="Line 308"/>
                <p:cNvSpPr>
                  <a:spLocks noChangeShapeType="1"/>
                </p:cNvSpPr>
                <p:nvPr/>
              </p:nvSpPr>
              <p:spPr bwMode="gray">
                <a:xfrm>
                  <a:off x="304" y="2359"/>
                  <a:ext cx="145" cy="0"/>
                </a:xfrm>
                <a:prstGeom prst="line">
                  <a:avLst/>
                </a:prstGeom>
                <a:noFill/>
                <a:ln w="12700">
                  <a:solidFill>
                    <a:srgbClr val="666666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de-DE" sz="1050"/>
                </a:p>
              </p:txBody>
            </p:sp>
            <p:grpSp>
              <p:nvGrpSpPr>
                <p:cNvPr id="25608" name="Group 309"/>
                <p:cNvGrpSpPr>
                  <a:grpSpLocks/>
                </p:cNvGrpSpPr>
                <p:nvPr/>
              </p:nvGrpSpPr>
              <p:grpSpPr bwMode="auto">
                <a:xfrm>
                  <a:off x="304" y="2160"/>
                  <a:ext cx="145" cy="36"/>
                  <a:chOff x="304" y="2305"/>
                  <a:chExt cx="145" cy="36"/>
                </a:xfrm>
              </p:grpSpPr>
              <p:sp>
                <p:nvSpPr>
                  <p:cNvPr id="25693" name="Line 310"/>
                  <p:cNvSpPr>
                    <a:spLocks noChangeShapeType="1"/>
                  </p:cNvSpPr>
                  <p:nvPr/>
                </p:nvSpPr>
                <p:spPr bwMode="gray">
                  <a:xfrm>
                    <a:off x="304" y="2305"/>
                    <a:ext cx="1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66666"/>
                    </a:solidFill>
                    <a:round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endParaRPr lang="de-DE" sz="1050"/>
                  </a:p>
                </p:txBody>
              </p:sp>
              <p:sp>
                <p:nvSpPr>
                  <p:cNvPr id="25694" name="Line 311"/>
                  <p:cNvSpPr>
                    <a:spLocks noChangeShapeType="1"/>
                  </p:cNvSpPr>
                  <p:nvPr/>
                </p:nvSpPr>
                <p:spPr bwMode="gray">
                  <a:xfrm>
                    <a:off x="304" y="2341"/>
                    <a:ext cx="1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66666"/>
                    </a:solidFill>
                    <a:round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endParaRPr lang="de-DE" sz="1050"/>
                  </a:p>
                </p:txBody>
              </p:sp>
            </p:grpSp>
            <p:grpSp>
              <p:nvGrpSpPr>
                <p:cNvPr id="25609" name="Group 312"/>
                <p:cNvGrpSpPr>
                  <a:grpSpLocks/>
                </p:cNvGrpSpPr>
                <p:nvPr/>
              </p:nvGrpSpPr>
              <p:grpSpPr bwMode="auto">
                <a:xfrm>
                  <a:off x="304" y="1997"/>
                  <a:ext cx="145" cy="36"/>
                  <a:chOff x="304" y="2305"/>
                  <a:chExt cx="145" cy="36"/>
                </a:xfrm>
              </p:grpSpPr>
              <p:sp>
                <p:nvSpPr>
                  <p:cNvPr id="25691" name="Line 313"/>
                  <p:cNvSpPr>
                    <a:spLocks noChangeShapeType="1"/>
                  </p:cNvSpPr>
                  <p:nvPr/>
                </p:nvSpPr>
                <p:spPr bwMode="gray">
                  <a:xfrm>
                    <a:off x="304" y="2305"/>
                    <a:ext cx="1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66666"/>
                    </a:solidFill>
                    <a:round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endParaRPr lang="de-DE" sz="1050"/>
                  </a:p>
                </p:txBody>
              </p:sp>
              <p:sp>
                <p:nvSpPr>
                  <p:cNvPr id="25692" name="Line 314"/>
                  <p:cNvSpPr>
                    <a:spLocks noChangeShapeType="1"/>
                  </p:cNvSpPr>
                  <p:nvPr/>
                </p:nvSpPr>
                <p:spPr bwMode="gray">
                  <a:xfrm>
                    <a:off x="304" y="2341"/>
                    <a:ext cx="1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66666"/>
                    </a:solidFill>
                    <a:round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endParaRPr lang="de-DE" sz="1050"/>
                  </a:p>
                </p:txBody>
              </p:sp>
            </p:grpSp>
          </p:grpSp>
          <p:grpSp>
            <p:nvGrpSpPr>
              <p:cNvPr id="25610" name="Group 315"/>
              <p:cNvGrpSpPr>
                <a:grpSpLocks/>
              </p:cNvGrpSpPr>
              <p:nvPr/>
            </p:nvGrpSpPr>
            <p:grpSpPr bwMode="auto">
              <a:xfrm>
                <a:off x="-2237" y="997"/>
                <a:ext cx="507" cy="888"/>
                <a:chOff x="449" y="1650"/>
                <a:chExt cx="529" cy="927"/>
              </a:xfrm>
            </p:grpSpPr>
            <p:grpSp>
              <p:nvGrpSpPr>
                <p:cNvPr id="25611" name="Group 316"/>
                <p:cNvGrpSpPr>
                  <a:grpSpLocks/>
                </p:cNvGrpSpPr>
                <p:nvPr/>
              </p:nvGrpSpPr>
              <p:grpSpPr bwMode="auto">
                <a:xfrm>
                  <a:off x="449" y="2313"/>
                  <a:ext cx="529" cy="264"/>
                  <a:chOff x="3823" y="5063"/>
                  <a:chExt cx="290" cy="145"/>
                </a:xfrm>
              </p:grpSpPr>
              <p:sp>
                <p:nvSpPr>
                  <p:cNvPr id="25684" name="AutoShape 317"/>
                  <p:cNvSpPr>
                    <a:spLocks noChangeArrowheads="1"/>
                  </p:cNvSpPr>
                  <p:nvPr/>
                </p:nvSpPr>
                <p:spPr bwMode="gray">
                  <a:xfrm>
                    <a:off x="3823" y="5063"/>
                    <a:ext cx="290" cy="145"/>
                  </a:xfrm>
                  <a:prstGeom prst="cube">
                    <a:avLst>
                      <a:gd name="adj" fmla="val 38620"/>
                    </a:avLst>
                  </a:prstGeom>
                  <a:gradFill rotWithShape="1">
                    <a:gsLst>
                      <a:gs pos="0">
                        <a:srgbClr val="8F8F8F"/>
                      </a:gs>
                      <a:gs pos="100000">
                        <a:srgbClr val="000000"/>
                      </a:gs>
                    </a:gsLst>
                    <a:lin ang="2700000" scaled="1"/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endParaRPr lang="de-DE" sz="1050"/>
                  </a:p>
                </p:txBody>
              </p:sp>
              <p:pic>
                <p:nvPicPr>
                  <p:cNvPr id="25685" name="Picture 318" descr="bladeser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 l="2403" t="6061" r="6250" b="7272"/>
                  <a:stretch>
                    <a:fillRect/>
                  </a:stretch>
                </p:blipFill>
                <p:spPr bwMode="gray">
                  <a:xfrm>
                    <a:off x="3823" y="5122"/>
                    <a:ext cx="228" cy="86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25612" name="Group 319"/>
                <p:cNvGrpSpPr>
                  <a:grpSpLocks/>
                </p:cNvGrpSpPr>
                <p:nvPr/>
              </p:nvGrpSpPr>
              <p:grpSpPr bwMode="auto">
                <a:xfrm>
                  <a:off x="449" y="2146"/>
                  <a:ext cx="529" cy="264"/>
                  <a:chOff x="3823" y="5063"/>
                  <a:chExt cx="290" cy="145"/>
                </a:xfrm>
              </p:grpSpPr>
              <p:sp>
                <p:nvSpPr>
                  <p:cNvPr id="25682" name="AutoShape 320"/>
                  <p:cNvSpPr>
                    <a:spLocks noChangeArrowheads="1"/>
                  </p:cNvSpPr>
                  <p:nvPr/>
                </p:nvSpPr>
                <p:spPr bwMode="gray">
                  <a:xfrm>
                    <a:off x="3823" y="5063"/>
                    <a:ext cx="290" cy="145"/>
                  </a:xfrm>
                  <a:prstGeom prst="cube">
                    <a:avLst>
                      <a:gd name="adj" fmla="val 38620"/>
                    </a:avLst>
                  </a:prstGeom>
                  <a:gradFill rotWithShape="1">
                    <a:gsLst>
                      <a:gs pos="0">
                        <a:srgbClr val="8F8F8F"/>
                      </a:gs>
                      <a:gs pos="100000">
                        <a:srgbClr val="000000"/>
                      </a:gs>
                    </a:gsLst>
                    <a:lin ang="2700000" scaled="1"/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endParaRPr lang="de-DE" sz="1050"/>
                  </a:p>
                </p:txBody>
              </p:sp>
              <p:pic>
                <p:nvPicPr>
                  <p:cNvPr id="25683" name="Picture 321" descr="bladeser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 l="2403" t="6061" r="6250" b="7272"/>
                  <a:stretch>
                    <a:fillRect/>
                  </a:stretch>
                </p:blipFill>
                <p:spPr bwMode="gray">
                  <a:xfrm>
                    <a:off x="3823" y="5122"/>
                    <a:ext cx="228" cy="86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25613" name="Group 322"/>
                <p:cNvGrpSpPr>
                  <a:grpSpLocks/>
                </p:cNvGrpSpPr>
                <p:nvPr/>
              </p:nvGrpSpPr>
              <p:grpSpPr bwMode="auto">
                <a:xfrm>
                  <a:off x="449" y="1980"/>
                  <a:ext cx="529" cy="264"/>
                  <a:chOff x="3823" y="5063"/>
                  <a:chExt cx="290" cy="145"/>
                </a:xfrm>
              </p:grpSpPr>
              <p:sp>
                <p:nvSpPr>
                  <p:cNvPr id="25680" name="AutoShape 323"/>
                  <p:cNvSpPr>
                    <a:spLocks noChangeArrowheads="1"/>
                  </p:cNvSpPr>
                  <p:nvPr/>
                </p:nvSpPr>
                <p:spPr bwMode="gray">
                  <a:xfrm>
                    <a:off x="3823" y="5063"/>
                    <a:ext cx="290" cy="145"/>
                  </a:xfrm>
                  <a:prstGeom prst="cube">
                    <a:avLst>
                      <a:gd name="adj" fmla="val 38620"/>
                    </a:avLst>
                  </a:prstGeom>
                  <a:gradFill rotWithShape="1">
                    <a:gsLst>
                      <a:gs pos="0">
                        <a:srgbClr val="8F8F8F"/>
                      </a:gs>
                      <a:gs pos="100000">
                        <a:srgbClr val="000000"/>
                      </a:gs>
                    </a:gsLst>
                    <a:lin ang="2700000" scaled="1"/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endParaRPr lang="de-DE" sz="1050"/>
                  </a:p>
                </p:txBody>
              </p:sp>
              <p:pic>
                <p:nvPicPr>
                  <p:cNvPr id="25681" name="Picture 324" descr="bladeser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 l="2403" t="6061" r="6250" b="7272"/>
                  <a:stretch>
                    <a:fillRect/>
                  </a:stretch>
                </p:blipFill>
                <p:spPr bwMode="gray">
                  <a:xfrm>
                    <a:off x="3823" y="5122"/>
                    <a:ext cx="228" cy="86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25614" name="Group 325"/>
                <p:cNvGrpSpPr>
                  <a:grpSpLocks/>
                </p:cNvGrpSpPr>
                <p:nvPr/>
              </p:nvGrpSpPr>
              <p:grpSpPr bwMode="auto">
                <a:xfrm>
                  <a:off x="449" y="1650"/>
                  <a:ext cx="529" cy="429"/>
                  <a:chOff x="558" y="1924"/>
                  <a:chExt cx="529" cy="429"/>
                </a:xfrm>
              </p:grpSpPr>
              <p:grpSp>
                <p:nvGrpSpPr>
                  <p:cNvPr id="25615" name="Group 326"/>
                  <p:cNvGrpSpPr>
                    <a:grpSpLocks/>
                  </p:cNvGrpSpPr>
                  <p:nvPr/>
                </p:nvGrpSpPr>
                <p:grpSpPr bwMode="auto">
                  <a:xfrm>
                    <a:off x="558" y="2089"/>
                    <a:ext cx="529" cy="264"/>
                    <a:chOff x="3823" y="5063"/>
                    <a:chExt cx="290" cy="145"/>
                  </a:xfrm>
                </p:grpSpPr>
                <p:sp>
                  <p:nvSpPr>
                    <p:cNvPr id="25678" name="AutoShape 327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823" y="5063"/>
                      <a:ext cx="290" cy="145"/>
                    </a:xfrm>
                    <a:prstGeom prst="cube">
                      <a:avLst>
                        <a:gd name="adj" fmla="val 38620"/>
                      </a:avLst>
                    </a:prstGeom>
                    <a:gradFill rotWithShape="1">
                      <a:gsLst>
                        <a:gs pos="0">
                          <a:srgbClr val="8F8F8F"/>
                        </a:gs>
                        <a:gs pos="100000">
                          <a:srgbClr val="000000"/>
                        </a:gs>
                      </a:gsLst>
                      <a:lin ang="2700000" scaled="1"/>
                    </a:gra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de-DE" sz="1050"/>
                    </a:p>
                  </p:txBody>
                </p:sp>
                <p:pic>
                  <p:nvPicPr>
                    <p:cNvPr id="25679" name="Picture 328" descr="bladeser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 cstate="print"/>
                    <a:srcRect l="2403" t="6061" r="6250" b="7272"/>
                    <a:stretch>
                      <a:fillRect/>
                    </a:stretch>
                  </p:blipFill>
                  <p:spPr bwMode="gray">
                    <a:xfrm>
                      <a:off x="3823" y="5122"/>
                      <a:ext cx="228" cy="86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25677" name="AutoShape 329"/>
                  <p:cNvSpPr>
                    <a:spLocks noChangeArrowheads="1"/>
                  </p:cNvSpPr>
                  <p:nvPr/>
                </p:nvSpPr>
                <p:spPr bwMode="gray">
                  <a:xfrm>
                    <a:off x="558" y="1924"/>
                    <a:ext cx="529" cy="264"/>
                  </a:xfrm>
                  <a:prstGeom prst="cube">
                    <a:avLst>
                      <a:gd name="adj" fmla="val 38620"/>
                    </a:avLst>
                  </a:prstGeom>
                  <a:gradFill rotWithShape="1">
                    <a:gsLst>
                      <a:gs pos="0">
                        <a:srgbClr val="8F8F8F"/>
                      </a:gs>
                      <a:gs pos="100000">
                        <a:srgbClr val="000000"/>
                      </a:gs>
                    </a:gsLst>
                    <a:lin ang="2700000" scaled="1"/>
                  </a:gra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endParaRPr lang="de-DE" sz="1050"/>
                  </a:p>
                </p:txBody>
              </p:sp>
            </p:grpSp>
          </p:grpSp>
          <p:sp>
            <p:nvSpPr>
              <p:cNvPr id="25671" name="AutoShape 330"/>
              <p:cNvSpPr>
                <a:spLocks noChangeArrowheads="1"/>
              </p:cNvSpPr>
              <p:nvPr/>
            </p:nvSpPr>
            <p:spPr bwMode="gray">
              <a:xfrm rot="10800000">
                <a:off x="-2196" y="1149"/>
                <a:ext cx="309" cy="55"/>
              </a:xfrm>
              <a:prstGeom prst="bevel">
                <a:avLst>
                  <a:gd name="adj" fmla="val 12500"/>
                </a:avLst>
              </a:prstGeom>
              <a:solidFill>
                <a:srgbClr val="666666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endParaRPr lang="de-DE" sz="1050"/>
              </a:p>
            </p:txBody>
          </p:sp>
        </p:grpSp>
        <p:sp>
          <p:nvSpPr>
            <p:cNvPr id="25667" name="Freeform 331"/>
            <p:cNvSpPr>
              <a:spLocks/>
            </p:cNvSpPr>
            <p:nvPr/>
          </p:nvSpPr>
          <p:spPr bwMode="gray">
            <a:xfrm>
              <a:off x="1211" y="1507"/>
              <a:ext cx="181" cy="181"/>
            </a:xfrm>
            <a:custGeom>
              <a:avLst/>
              <a:gdLst>
                <a:gd name="T0" fmla="*/ 0 w 181"/>
                <a:gd name="T1" fmla="*/ 0 h 217"/>
                <a:gd name="T2" fmla="*/ 181 w 181"/>
                <a:gd name="T3" fmla="*/ 0 h 217"/>
                <a:gd name="T4" fmla="*/ 181 w 181"/>
                <a:gd name="T5" fmla="*/ 9 h 217"/>
                <a:gd name="T6" fmla="*/ 0 60000 65536"/>
                <a:gd name="T7" fmla="*/ 0 60000 65536"/>
                <a:gd name="T8" fmla="*/ 0 60000 65536"/>
                <a:gd name="T9" fmla="*/ 0 w 181"/>
                <a:gd name="T10" fmla="*/ 0 h 217"/>
                <a:gd name="T11" fmla="*/ 181 w 181"/>
                <a:gd name="T12" fmla="*/ 217 h 2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" h="217">
                  <a:moveTo>
                    <a:pt x="0" y="0"/>
                  </a:moveTo>
                  <a:lnTo>
                    <a:pt x="181" y="0"/>
                  </a:lnTo>
                  <a:lnTo>
                    <a:pt x="181" y="217"/>
                  </a:lnTo>
                </a:path>
              </a:pathLst>
            </a:custGeom>
            <a:noFill/>
            <a:ln w="19050">
              <a:solidFill>
                <a:srgbClr val="6AA12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de-DE" sz="1050"/>
            </a:p>
          </p:txBody>
        </p:sp>
      </p:grpSp>
      <p:grpSp>
        <p:nvGrpSpPr>
          <p:cNvPr id="25616" name="Group 332"/>
          <p:cNvGrpSpPr>
            <a:grpSpLocks/>
          </p:cNvGrpSpPr>
          <p:nvPr/>
        </p:nvGrpSpPr>
        <p:grpSpPr bwMode="auto">
          <a:xfrm>
            <a:off x="3059906" y="3740942"/>
            <a:ext cx="1085850" cy="1027510"/>
            <a:chOff x="1610" y="3150"/>
            <a:chExt cx="912" cy="863"/>
          </a:xfrm>
        </p:grpSpPr>
        <p:pic>
          <p:nvPicPr>
            <p:cNvPr id="25643" name="Picture 333" descr="clouds_8-88-175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gray">
            <a:xfrm>
              <a:off x="1811" y="3283"/>
              <a:ext cx="663" cy="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5617" name="Group 334"/>
            <p:cNvGrpSpPr>
              <a:grpSpLocks/>
            </p:cNvGrpSpPr>
            <p:nvPr/>
          </p:nvGrpSpPr>
          <p:grpSpPr bwMode="auto">
            <a:xfrm>
              <a:off x="1732" y="3150"/>
              <a:ext cx="790" cy="144"/>
              <a:chOff x="1915" y="3006"/>
              <a:chExt cx="790" cy="144"/>
            </a:xfrm>
          </p:grpSpPr>
          <p:sp>
            <p:nvSpPr>
              <p:cNvPr id="25661" name="Oval 335"/>
              <p:cNvSpPr>
                <a:spLocks noChangeArrowheads="1"/>
              </p:cNvSpPr>
              <p:nvPr/>
            </p:nvSpPr>
            <p:spPr bwMode="gray">
              <a:xfrm>
                <a:off x="1915" y="3006"/>
                <a:ext cx="144" cy="144"/>
              </a:xfrm>
              <a:prstGeom prst="ellipse">
                <a:avLst/>
              </a:prstGeom>
              <a:solidFill>
                <a:srgbClr val="00AFDB"/>
              </a:solidFill>
              <a:ln w="127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  <a:ea typeface="MS PGothic" pitchFamily="34" charset="-128"/>
                  </a:rPr>
                  <a:t>4</a:t>
                </a:r>
              </a:p>
            </p:txBody>
          </p:sp>
          <p:sp>
            <p:nvSpPr>
              <p:cNvPr id="25662" name="Text Box 336"/>
              <p:cNvSpPr txBox="1">
                <a:spLocks noChangeArrowheads="1"/>
              </p:cNvSpPr>
              <p:nvPr/>
            </p:nvSpPr>
            <p:spPr bwMode="gray">
              <a:xfrm>
                <a:off x="2140" y="3006"/>
                <a:ext cx="565" cy="1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50" b="1">
                    <a:solidFill>
                      <a:srgbClr val="020102"/>
                    </a:solidFill>
                  </a:rPr>
                  <a:t>iSCSI/NAS</a:t>
                </a:r>
              </a:p>
            </p:txBody>
          </p:sp>
        </p:grpSp>
        <p:sp>
          <p:nvSpPr>
            <p:cNvPr id="25645" name="Text Box 337"/>
            <p:cNvSpPr txBox="1">
              <a:spLocks noChangeArrowheads="1"/>
            </p:cNvSpPr>
            <p:nvPr/>
          </p:nvSpPr>
          <p:spPr bwMode="gray">
            <a:xfrm>
              <a:off x="1831" y="3839"/>
              <a:ext cx="623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50" b="1">
                  <a:solidFill>
                    <a:srgbClr val="000000"/>
                  </a:solidFill>
                </a:rPr>
                <a:t>Remote/isolated</a:t>
              </a:r>
            </a:p>
            <a:p>
              <a:pPr algn="ctr">
                <a:lnSpc>
                  <a:spcPct val="90000"/>
                </a:lnSpc>
              </a:pPr>
              <a:r>
                <a:rPr lang="en-US" sz="750" b="1">
                  <a:solidFill>
                    <a:srgbClr val="000000"/>
                  </a:solidFill>
                </a:rPr>
                <a:t>servers</a:t>
              </a:r>
            </a:p>
          </p:txBody>
        </p:sp>
        <p:grpSp>
          <p:nvGrpSpPr>
            <p:cNvPr id="25618" name="Group 338"/>
            <p:cNvGrpSpPr>
              <a:grpSpLocks/>
            </p:cNvGrpSpPr>
            <p:nvPr/>
          </p:nvGrpSpPr>
          <p:grpSpPr bwMode="auto">
            <a:xfrm>
              <a:off x="1980" y="3385"/>
              <a:ext cx="324" cy="178"/>
              <a:chOff x="746" y="2087"/>
              <a:chExt cx="428" cy="235"/>
            </a:xfrm>
          </p:grpSpPr>
          <p:pic>
            <p:nvPicPr>
              <p:cNvPr id="25651" name="Picture 339" descr="server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gray">
              <a:xfrm>
                <a:off x="746" y="2087"/>
                <a:ext cx="164" cy="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5620" name="Group 340"/>
              <p:cNvGrpSpPr>
                <a:grpSpLocks/>
              </p:cNvGrpSpPr>
              <p:nvPr/>
            </p:nvGrpSpPr>
            <p:grpSpPr bwMode="auto">
              <a:xfrm>
                <a:off x="848" y="2213"/>
                <a:ext cx="109" cy="109"/>
                <a:chOff x="0" y="4736"/>
                <a:chExt cx="871" cy="526"/>
              </a:xfrm>
            </p:grpSpPr>
            <p:pic>
              <p:nvPicPr>
                <p:cNvPr id="25658" name="Picture 341" descr="disc orange flat"/>
                <p:cNvPicPr>
                  <a:picLocks noChangeAspect="1" noChangeArrowheads="1"/>
                </p:cNvPicPr>
                <p:nvPr/>
              </p:nvPicPr>
              <p:blipFill>
                <a:blip r:embed="rId17" cstate="print"/>
                <a:srcRect/>
                <a:stretch>
                  <a:fillRect/>
                </a:stretch>
              </p:blipFill>
              <p:spPr bwMode="gray">
                <a:xfrm>
                  <a:off x="0" y="4929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59" name="Picture 342" descr="disc lt blue flat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gray">
                <a:xfrm>
                  <a:off x="0" y="4838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60" name="Picture 343" descr="disc yellow 130 flat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gray">
                <a:xfrm>
                  <a:off x="0" y="4736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25653" name="Picture 344" descr="server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gray">
              <a:xfrm>
                <a:off x="957" y="2087"/>
                <a:ext cx="164" cy="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5623" name="Group 345"/>
              <p:cNvGrpSpPr>
                <a:grpSpLocks/>
              </p:cNvGrpSpPr>
              <p:nvPr/>
            </p:nvGrpSpPr>
            <p:grpSpPr bwMode="auto">
              <a:xfrm>
                <a:off x="1066" y="2213"/>
                <a:ext cx="108" cy="109"/>
                <a:chOff x="1102" y="4664"/>
                <a:chExt cx="871" cy="526"/>
              </a:xfrm>
            </p:grpSpPr>
            <p:pic>
              <p:nvPicPr>
                <p:cNvPr id="25655" name="Picture 346" descr="disc orange flat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/>
                <a:stretch>
                  <a:fillRect/>
                </a:stretch>
              </p:blipFill>
              <p:spPr bwMode="gray">
                <a:xfrm>
                  <a:off x="1102" y="4857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56" name="Picture 347" descr="disc green flat"/>
                <p:cNvPicPr>
                  <a:picLocks noChangeAspect="1" noChangeArrowheads="1"/>
                </p:cNvPicPr>
                <p:nvPr/>
              </p:nvPicPr>
              <p:blipFill>
                <a:blip r:embed="rId21" cstate="print"/>
                <a:srcRect/>
                <a:stretch>
                  <a:fillRect/>
                </a:stretch>
              </p:blipFill>
              <p:spPr bwMode="gray">
                <a:xfrm>
                  <a:off x="1102" y="4766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57" name="Picture 348" descr="disc lt blue flat"/>
                <p:cNvPicPr>
                  <a:picLocks noChangeAspect="1" noChangeArrowheads="1"/>
                </p:cNvPicPr>
                <p:nvPr/>
              </p:nvPicPr>
              <p:blipFill>
                <a:blip r:embed="rId22" cstate="print"/>
                <a:srcRect/>
                <a:stretch>
                  <a:fillRect/>
                </a:stretch>
              </p:blipFill>
              <p:spPr bwMode="gray">
                <a:xfrm>
                  <a:off x="1102" y="4664"/>
                  <a:ext cx="871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25632" name="Group 349"/>
            <p:cNvGrpSpPr>
              <a:grpSpLocks/>
            </p:cNvGrpSpPr>
            <p:nvPr/>
          </p:nvGrpSpPr>
          <p:grpSpPr bwMode="auto">
            <a:xfrm>
              <a:off x="2041" y="3566"/>
              <a:ext cx="203" cy="191"/>
              <a:chOff x="-925" y="2615"/>
              <a:chExt cx="268" cy="252"/>
            </a:xfrm>
          </p:grpSpPr>
          <p:pic>
            <p:nvPicPr>
              <p:cNvPr id="25649" name="Picture 350" descr="server"/>
              <p:cNvPicPr>
                <a:picLocks noChangeAspect="1" noChangeArrowheads="1"/>
              </p:cNvPicPr>
              <p:nvPr/>
            </p:nvPicPr>
            <p:blipFill>
              <a:blip r:embed="rId16" cstate="print">
                <a:lum bright="18000"/>
              </a:blip>
              <a:srcRect/>
              <a:stretch>
                <a:fillRect/>
              </a:stretch>
            </p:blipFill>
            <p:spPr bwMode="gray">
              <a:xfrm>
                <a:off x="-925" y="2615"/>
                <a:ext cx="164" cy="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650" name="Picture 351" descr="server"/>
              <p:cNvPicPr>
                <a:picLocks noChangeAspect="1" noChangeArrowheads="1"/>
              </p:cNvPicPr>
              <p:nvPr/>
            </p:nvPicPr>
            <p:blipFill>
              <a:blip r:embed="rId16" cstate="print">
                <a:lum bright="18000"/>
              </a:blip>
              <a:srcRect/>
              <a:stretch>
                <a:fillRect/>
              </a:stretch>
            </p:blipFill>
            <p:spPr bwMode="gray">
              <a:xfrm>
                <a:off x="-821" y="2632"/>
                <a:ext cx="164" cy="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5648" name="Freeform 352"/>
            <p:cNvSpPr>
              <a:spLocks/>
            </p:cNvSpPr>
            <p:nvPr/>
          </p:nvSpPr>
          <p:spPr bwMode="gray">
            <a:xfrm>
              <a:off x="1610" y="3212"/>
              <a:ext cx="218" cy="363"/>
            </a:xfrm>
            <a:custGeom>
              <a:avLst/>
              <a:gdLst>
                <a:gd name="T0" fmla="*/ 1 w 363"/>
                <a:gd name="T1" fmla="*/ 2250 h 326"/>
                <a:gd name="T2" fmla="*/ 0 w 363"/>
                <a:gd name="T3" fmla="*/ 2250 h 326"/>
                <a:gd name="T4" fmla="*/ 0 w 363"/>
                <a:gd name="T5" fmla="*/ 0 h 326"/>
                <a:gd name="T6" fmla="*/ 0 60000 65536"/>
                <a:gd name="T7" fmla="*/ 0 60000 65536"/>
                <a:gd name="T8" fmla="*/ 0 60000 65536"/>
                <a:gd name="T9" fmla="*/ 0 w 363"/>
                <a:gd name="T10" fmla="*/ 0 h 326"/>
                <a:gd name="T11" fmla="*/ 363 w 363"/>
                <a:gd name="T12" fmla="*/ 326 h 3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3" h="326">
                  <a:moveTo>
                    <a:pt x="363" y="326"/>
                  </a:moveTo>
                  <a:lnTo>
                    <a:pt x="0" y="326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5596"/>
              </a:solidFill>
              <a:round/>
              <a:headEnd/>
              <a:tailEnd type="triangle" w="med" len="med"/>
            </a:ln>
          </p:spPr>
          <p:txBody>
            <a:bodyPr lIns="0" tIns="0" rIns="0" bIns="0" anchor="ctr"/>
            <a:lstStyle/>
            <a:p>
              <a:endParaRPr lang="de-DE" sz="1050"/>
            </a:p>
          </p:txBody>
        </p:sp>
      </p:grpSp>
      <p:grpSp>
        <p:nvGrpSpPr>
          <p:cNvPr id="25638" name="Group 353"/>
          <p:cNvGrpSpPr>
            <a:grpSpLocks/>
          </p:cNvGrpSpPr>
          <p:nvPr/>
        </p:nvGrpSpPr>
        <p:grpSpPr bwMode="auto">
          <a:xfrm>
            <a:off x="1504950" y="3296842"/>
            <a:ext cx="1731169" cy="1459707"/>
            <a:chOff x="304" y="2777"/>
            <a:chExt cx="1454" cy="1226"/>
          </a:xfrm>
        </p:grpSpPr>
        <p:sp>
          <p:nvSpPr>
            <p:cNvPr id="25631" name="Freeform 354"/>
            <p:cNvSpPr>
              <a:spLocks/>
            </p:cNvSpPr>
            <p:nvPr/>
          </p:nvSpPr>
          <p:spPr bwMode="gray">
            <a:xfrm>
              <a:off x="1029" y="2777"/>
              <a:ext cx="729" cy="615"/>
            </a:xfrm>
            <a:custGeom>
              <a:avLst/>
              <a:gdLst>
                <a:gd name="T0" fmla="*/ 0 w 729"/>
                <a:gd name="T1" fmla="*/ 615 h 615"/>
                <a:gd name="T2" fmla="*/ 381 w 729"/>
                <a:gd name="T3" fmla="*/ 221 h 615"/>
                <a:gd name="T4" fmla="*/ 387 w 729"/>
                <a:gd name="T5" fmla="*/ 305 h 615"/>
                <a:gd name="T6" fmla="*/ 729 w 729"/>
                <a:gd name="T7" fmla="*/ 0 h 615"/>
                <a:gd name="T8" fmla="*/ 363 w 729"/>
                <a:gd name="T9" fmla="*/ 401 h 615"/>
                <a:gd name="T10" fmla="*/ 339 w 729"/>
                <a:gd name="T11" fmla="*/ 329 h 615"/>
                <a:gd name="T12" fmla="*/ 0 w 729"/>
                <a:gd name="T13" fmla="*/ 615 h 6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9"/>
                <a:gd name="T22" fmla="*/ 0 h 615"/>
                <a:gd name="T23" fmla="*/ 729 w 729"/>
                <a:gd name="T24" fmla="*/ 615 h 6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9" h="615">
                  <a:moveTo>
                    <a:pt x="0" y="615"/>
                  </a:moveTo>
                  <a:lnTo>
                    <a:pt x="381" y="221"/>
                  </a:lnTo>
                  <a:lnTo>
                    <a:pt x="387" y="305"/>
                  </a:lnTo>
                  <a:lnTo>
                    <a:pt x="729" y="0"/>
                  </a:lnTo>
                  <a:lnTo>
                    <a:pt x="363" y="401"/>
                  </a:lnTo>
                  <a:lnTo>
                    <a:pt x="339" y="329"/>
                  </a:lnTo>
                  <a:lnTo>
                    <a:pt x="0" y="615"/>
                  </a:lnTo>
                  <a:close/>
                </a:path>
              </a:pathLst>
            </a:custGeom>
            <a:solidFill>
              <a:srgbClr val="FFC425"/>
            </a:solidFill>
            <a:ln w="9525">
              <a:solidFill>
                <a:srgbClr val="FFC425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grpSp>
          <p:nvGrpSpPr>
            <p:cNvPr id="25644" name="Group 355"/>
            <p:cNvGrpSpPr>
              <a:grpSpLocks/>
            </p:cNvGrpSpPr>
            <p:nvPr/>
          </p:nvGrpSpPr>
          <p:grpSpPr bwMode="auto">
            <a:xfrm>
              <a:off x="304" y="3120"/>
              <a:ext cx="833" cy="213"/>
              <a:chOff x="201" y="3072"/>
              <a:chExt cx="833" cy="213"/>
            </a:xfrm>
          </p:grpSpPr>
          <p:sp>
            <p:nvSpPr>
              <p:cNvPr id="25641" name="Oval 356"/>
              <p:cNvSpPr>
                <a:spLocks noChangeArrowheads="1"/>
              </p:cNvSpPr>
              <p:nvPr/>
            </p:nvSpPr>
            <p:spPr bwMode="gray">
              <a:xfrm>
                <a:off x="201" y="3089"/>
                <a:ext cx="144" cy="144"/>
              </a:xfrm>
              <a:prstGeom prst="ellipse">
                <a:avLst/>
              </a:prstGeom>
              <a:solidFill>
                <a:srgbClr val="00AFDB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  <a:ea typeface="MS PGothic" pitchFamily="34" charset="-128"/>
                  </a:rPr>
                  <a:t>3</a:t>
                </a:r>
              </a:p>
            </p:txBody>
          </p:sp>
          <p:sp>
            <p:nvSpPr>
              <p:cNvPr id="25642" name="Text Box 357"/>
              <p:cNvSpPr txBox="1">
                <a:spLocks noChangeArrowheads="1"/>
              </p:cNvSpPr>
              <p:nvPr/>
            </p:nvSpPr>
            <p:spPr bwMode="gray">
              <a:xfrm>
                <a:off x="334" y="3072"/>
                <a:ext cx="700" cy="21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176213" indent="-176213"/>
                <a:r>
                  <a:rPr lang="en-US" sz="1050" b="1">
                    <a:solidFill>
                      <a:srgbClr val="020102"/>
                    </a:solidFill>
                  </a:rPr>
                  <a:t>FCIP/iFCP</a:t>
                </a:r>
              </a:p>
            </p:txBody>
          </p:sp>
        </p:grpSp>
        <p:pic>
          <p:nvPicPr>
            <p:cNvPr id="25633" name="Picture 358" descr="clouds_pms130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gray">
            <a:xfrm>
              <a:off x="373" y="3285"/>
              <a:ext cx="653" cy="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4" name="Text Box 359"/>
            <p:cNvSpPr txBox="1">
              <a:spLocks noChangeArrowheads="1"/>
            </p:cNvSpPr>
            <p:nvPr/>
          </p:nvSpPr>
          <p:spPr bwMode="gray">
            <a:xfrm>
              <a:off x="439" y="3829"/>
              <a:ext cx="520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50" b="1">
                  <a:solidFill>
                    <a:srgbClr val="000000"/>
                  </a:solidFill>
                </a:rPr>
                <a:t>Disaster recovery site</a:t>
              </a:r>
            </a:p>
          </p:txBody>
        </p:sp>
        <p:pic>
          <p:nvPicPr>
            <p:cNvPr id="25635" name="Picture 360" descr="IBM_mainframe2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gray">
            <a:xfrm>
              <a:off x="812" y="3430"/>
              <a:ext cx="191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36" name="Picture 361" descr="Symm7_2_FL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gray">
            <a:xfrm>
              <a:off x="377" y="3430"/>
              <a:ext cx="184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37" name="Picture 362" descr="tape library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gray">
            <a:xfrm>
              <a:off x="595" y="3358"/>
              <a:ext cx="191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5646" name="Group 363"/>
            <p:cNvGrpSpPr>
              <a:grpSpLocks/>
            </p:cNvGrpSpPr>
            <p:nvPr/>
          </p:nvGrpSpPr>
          <p:grpSpPr bwMode="auto">
            <a:xfrm>
              <a:off x="594" y="3575"/>
              <a:ext cx="203" cy="191"/>
              <a:chOff x="-925" y="2615"/>
              <a:chExt cx="268" cy="252"/>
            </a:xfrm>
          </p:grpSpPr>
          <p:pic>
            <p:nvPicPr>
              <p:cNvPr id="25639" name="Picture 364" descr="server"/>
              <p:cNvPicPr>
                <a:picLocks noChangeAspect="1" noChangeArrowheads="1"/>
              </p:cNvPicPr>
              <p:nvPr/>
            </p:nvPicPr>
            <p:blipFill>
              <a:blip r:embed="rId16" cstate="print">
                <a:lum bright="18000"/>
              </a:blip>
              <a:srcRect/>
              <a:stretch>
                <a:fillRect/>
              </a:stretch>
            </p:blipFill>
            <p:spPr bwMode="gray">
              <a:xfrm>
                <a:off x="-925" y="2615"/>
                <a:ext cx="164" cy="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640" name="Picture 365" descr="server"/>
              <p:cNvPicPr>
                <a:picLocks noChangeAspect="1" noChangeArrowheads="1"/>
              </p:cNvPicPr>
              <p:nvPr/>
            </p:nvPicPr>
            <p:blipFill>
              <a:blip r:embed="rId16" cstate="print">
                <a:lum bright="18000"/>
              </a:blip>
              <a:srcRect/>
              <a:stretch>
                <a:fillRect/>
              </a:stretch>
            </p:blipFill>
            <p:spPr bwMode="gray">
              <a:xfrm>
                <a:off x="-821" y="2632"/>
                <a:ext cx="164" cy="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5647" name="Group 366"/>
          <p:cNvGrpSpPr>
            <a:grpSpLocks/>
          </p:cNvGrpSpPr>
          <p:nvPr/>
        </p:nvGrpSpPr>
        <p:grpSpPr bwMode="auto">
          <a:xfrm>
            <a:off x="3189686" y="1092994"/>
            <a:ext cx="1038225" cy="1079897"/>
            <a:chOff x="1719" y="926"/>
            <a:chExt cx="872" cy="907"/>
          </a:xfrm>
        </p:grpSpPr>
        <p:grpSp>
          <p:nvGrpSpPr>
            <p:cNvPr id="25652" name="Group 367"/>
            <p:cNvGrpSpPr>
              <a:grpSpLocks/>
            </p:cNvGrpSpPr>
            <p:nvPr/>
          </p:nvGrpSpPr>
          <p:grpSpPr bwMode="auto">
            <a:xfrm>
              <a:off x="1755" y="926"/>
              <a:ext cx="836" cy="873"/>
              <a:chOff x="1755" y="926"/>
              <a:chExt cx="836" cy="873"/>
            </a:xfrm>
          </p:grpSpPr>
          <p:grpSp>
            <p:nvGrpSpPr>
              <p:cNvPr id="25654" name="Group 368"/>
              <p:cNvGrpSpPr>
                <a:grpSpLocks/>
              </p:cNvGrpSpPr>
              <p:nvPr/>
            </p:nvGrpSpPr>
            <p:grpSpPr bwMode="auto">
              <a:xfrm>
                <a:off x="1755" y="926"/>
                <a:ext cx="836" cy="186"/>
                <a:chOff x="2112" y="720"/>
                <a:chExt cx="836" cy="186"/>
              </a:xfrm>
            </p:grpSpPr>
            <p:sp>
              <p:nvSpPr>
                <p:cNvPr id="25629" name="Oval 369"/>
                <p:cNvSpPr>
                  <a:spLocks noChangeArrowheads="1"/>
                </p:cNvSpPr>
                <p:nvPr/>
              </p:nvSpPr>
              <p:spPr bwMode="gray">
                <a:xfrm>
                  <a:off x="2112" y="720"/>
                  <a:ext cx="144" cy="144"/>
                </a:xfrm>
                <a:prstGeom prst="ellipse">
                  <a:avLst/>
                </a:prstGeom>
                <a:solidFill>
                  <a:srgbClr val="00AFDB"/>
                </a:solidFill>
                <a:ln w="1270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050" b="1">
                      <a:solidFill>
                        <a:srgbClr val="FFFFFF"/>
                      </a:solidFill>
                      <a:ea typeface="MS PGothic" pitchFamily="34" charset="-128"/>
                    </a:rPr>
                    <a:t>5</a:t>
                  </a:r>
                </a:p>
              </p:txBody>
            </p:sp>
            <p:sp>
              <p:nvSpPr>
                <p:cNvPr id="25630" name="Text Box 370"/>
                <p:cNvSpPr txBox="1">
                  <a:spLocks noChangeArrowheads="1"/>
                </p:cNvSpPr>
                <p:nvPr/>
              </p:nvSpPr>
              <p:spPr bwMode="gray">
                <a:xfrm>
                  <a:off x="2256" y="720"/>
                  <a:ext cx="692" cy="18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1050" b="1">
                      <a:solidFill>
                        <a:srgbClr val="020102"/>
                      </a:solidFill>
                    </a:rPr>
                    <a:t>Infiniband</a:t>
                  </a:r>
                </a:p>
              </p:txBody>
            </p:sp>
          </p:grpSp>
          <p:pic>
            <p:nvPicPr>
              <p:cNvPr id="25621" name="Picture 371" descr="clouds_orange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gray">
              <a:xfrm>
                <a:off x="1828" y="1089"/>
                <a:ext cx="653" cy="5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622" name="Text Box 372"/>
              <p:cNvSpPr txBox="1">
                <a:spLocks noChangeArrowheads="1"/>
              </p:cNvSpPr>
              <p:nvPr/>
            </p:nvSpPr>
            <p:spPr bwMode="gray">
              <a:xfrm>
                <a:off x="1900" y="1625"/>
                <a:ext cx="508" cy="1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50" b="1">
                    <a:solidFill>
                      <a:srgbClr val="000000"/>
                    </a:solidFill>
                  </a:rPr>
                  <a:t>Server Network HPC</a:t>
                </a:r>
              </a:p>
            </p:txBody>
          </p:sp>
          <p:grpSp>
            <p:nvGrpSpPr>
              <p:cNvPr id="352" name="Group 373"/>
              <p:cNvGrpSpPr>
                <a:grpSpLocks/>
              </p:cNvGrpSpPr>
              <p:nvPr/>
            </p:nvGrpSpPr>
            <p:grpSpPr bwMode="auto">
              <a:xfrm>
                <a:off x="2045" y="1180"/>
                <a:ext cx="341" cy="286"/>
                <a:chOff x="-1946" y="1471"/>
                <a:chExt cx="341" cy="286"/>
              </a:xfrm>
            </p:grpSpPr>
            <p:pic>
              <p:nvPicPr>
                <p:cNvPr id="25625" name="Picture 374" descr="server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gray">
                <a:xfrm>
                  <a:off x="-1946" y="1471"/>
                  <a:ext cx="124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26" name="Picture 375" descr="server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gray">
                <a:xfrm>
                  <a:off x="-1874" y="1507"/>
                  <a:ext cx="124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27" name="Picture 376" descr="server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gray">
                <a:xfrm>
                  <a:off x="-1801" y="1543"/>
                  <a:ext cx="124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28" name="Picture 377" descr="server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gray">
                <a:xfrm>
                  <a:off x="-1729" y="1579"/>
                  <a:ext cx="124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25624" name="Picture 378" descr="Node2"/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/>
              <a:stretch>
                <a:fillRect/>
              </a:stretch>
            </p:blipFill>
            <p:spPr bwMode="gray">
              <a:xfrm>
                <a:off x="1937" y="1389"/>
                <a:ext cx="145" cy="1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5619" name="Freeform 379"/>
            <p:cNvSpPr>
              <a:spLocks/>
            </p:cNvSpPr>
            <p:nvPr/>
          </p:nvSpPr>
          <p:spPr bwMode="gray">
            <a:xfrm>
              <a:off x="1719" y="1362"/>
              <a:ext cx="109" cy="471"/>
            </a:xfrm>
            <a:custGeom>
              <a:avLst/>
              <a:gdLst>
                <a:gd name="T0" fmla="*/ 109 w 109"/>
                <a:gd name="T1" fmla="*/ 0 h 471"/>
                <a:gd name="T2" fmla="*/ 0 w 109"/>
                <a:gd name="T3" fmla="*/ 0 h 471"/>
                <a:gd name="T4" fmla="*/ 0 w 109"/>
                <a:gd name="T5" fmla="*/ 471 h 471"/>
                <a:gd name="T6" fmla="*/ 0 60000 65536"/>
                <a:gd name="T7" fmla="*/ 0 60000 65536"/>
                <a:gd name="T8" fmla="*/ 0 60000 65536"/>
                <a:gd name="T9" fmla="*/ 0 w 109"/>
                <a:gd name="T10" fmla="*/ 0 h 471"/>
                <a:gd name="T11" fmla="*/ 109 w 109"/>
                <a:gd name="T12" fmla="*/ 471 h 4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9" h="471">
                  <a:moveTo>
                    <a:pt x="109" y="0"/>
                  </a:moveTo>
                  <a:lnTo>
                    <a:pt x="0" y="0"/>
                  </a:lnTo>
                  <a:lnTo>
                    <a:pt x="0" y="471"/>
                  </a:lnTo>
                </a:path>
              </a:pathLst>
            </a:custGeom>
            <a:noFill/>
            <a:ln w="19050">
              <a:solidFill>
                <a:srgbClr val="D18316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de-DE" sz="1050"/>
            </a:p>
          </p:txBody>
        </p:sp>
      </p:grpSp>
    </p:spTree>
    <p:extLst>
      <p:ext uri="{BB962C8B-B14F-4D97-AF65-F5344CB8AC3E}">
        <p14:creationId xmlns:p14="http://schemas.microsoft.com/office/powerpoint/2010/main" val="12919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2538413" y="2306242"/>
            <a:ext cx="7144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4255294" y="2306242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4255294" y="2499123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4255294" y="2644379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4942285" y="2644379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5628085" y="2644379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4255294" y="2789635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4942285" y="2789635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628085" y="2789635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4255294" y="2934892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4942285" y="2934892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4255294" y="3080148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4942285" y="3080148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4255294" y="3392092"/>
            <a:ext cx="2381" cy="119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32" name="Rectangle 16"/>
          <p:cNvSpPr>
            <a:spLocks noChangeArrowheads="1"/>
          </p:cNvSpPr>
          <p:nvPr/>
        </p:nvSpPr>
        <p:spPr bwMode="auto">
          <a:xfrm>
            <a:off x="4942285" y="3392092"/>
            <a:ext cx="2381" cy="119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4255294" y="3534967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4834" name="Rectangle 18"/>
          <p:cNvSpPr>
            <a:spLocks noGrp="1" noChangeArrowheads="1"/>
          </p:cNvSpPr>
          <p:nvPr>
            <p:ph type="title"/>
          </p:nvPr>
        </p:nvSpPr>
        <p:spPr>
          <a:xfrm>
            <a:off x="1466851" y="139304"/>
            <a:ext cx="5185172" cy="731044"/>
          </a:xfrm>
        </p:spPr>
        <p:txBody>
          <a:bodyPr/>
          <a:lstStyle/>
          <a:p>
            <a:r>
              <a:rPr lang="en-US" smtClean="0"/>
              <a:t>World-Wide Names</a:t>
            </a:r>
          </a:p>
        </p:txBody>
      </p:sp>
      <p:sp>
        <p:nvSpPr>
          <p:cNvPr id="34835" name="Rectangle 1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sz="1500"/>
              <a:t>Every Fibre Channel port and node have hard-coded addresses called  World Wide Node Names (WWNN) and World Wide Port Names (WWPN):</a:t>
            </a:r>
          </a:p>
          <a:p>
            <a:pPr lvl="1">
              <a:buFont typeface="Arial" charset="0"/>
              <a:buChar char="•"/>
            </a:pPr>
            <a:r>
              <a:rPr lang="en-US" sz="1500"/>
              <a:t>Allocated to manufacturer by IEEE or equivalent</a:t>
            </a:r>
          </a:p>
          <a:p>
            <a:pPr lvl="1">
              <a:buFont typeface="Arial" charset="0"/>
              <a:buChar char="•"/>
            </a:pPr>
            <a:r>
              <a:rPr lang="en-US" sz="1500"/>
              <a:t>Coded into each device when manufactured</a:t>
            </a:r>
          </a:p>
          <a:p>
            <a:pPr lvl="1">
              <a:buFont typeface="Arial" charset="0"/>
              <a:buChar char="•"/>
            </a:pPr>
            <a:r>
              <a:rPr lang="en-US" sz="1500"/>
              <a:t>64 or 128 bits (128 bits most common today)</a:t>
            </a:r>
          </a:p>
          <a:p>
            <a:pPr>
              <a:buFont typeface="Arial" charset="0"/>
              <a:buChar char="•"/>
            </a:pPr>
            <a:r>
              <a:rPr lang="en-US" sz="1500"/>
              <a:t>Simple Name Server in switch maps WWNNs and associated WWPNs to FC addresses</a:t>
            </a:r>
          </a:p>
        </p:txBody>
      </p:sp>
      <p:sp>
        <p:nvSpPr>
          <p:cNvPr id="170004" name="AutoShape 20"/>
          <p:cNvSpPr>
            <a:spLocks noChangeArrowheads="1"/>
          </p:cNvSpPr>
          <p:nvPr/>
        </p:nvSpPr>
        <p:spPr bwMode="auto">
          <a:xfrm>
            <a:off x="3657600" y="3771900"/>
            <a:ext cx="1143000" cy="10287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2"/>
              </a:gs>
              <a:gs pos="50000">
                <a:schemeClr val="bg2">
                  <a:gamma/>
                  <a:tint val="3372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05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195513" y="3979063"/>
            <a:ext cx="1254920" cy="161925"/>
            <a:chOff x="884" y="2544"/>
            <a:chExt cx="1054" cy="136"/>
          </a:xfrm>
        </p:grpSpPr>
        <p:sp>
          <p:nvSpPr>
            <p:cNvPr id="34840" name="Rectangle 22"/>
            <p:cNvSpPr>
              <a:spLocks noChangeArrowheads="1"/>
            </p:cNvSpPr>
            <p:nvPr/>
          </p:nvSpPr>
          <p:spPr bwMode="auto">
            <a:xfrm>
              <a:off x="884" y="2544"/>
              <a:ext cx="12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050" b="1">
                  <a:solidFill>
                    <a:srgbClr val="0000FF"/>
                  </a:solidFill>
                </a:rPr>
                <a:t>20</a:t>
              </a:r>
              <a:endParaRPr lang="en-GB" sz="1800" b="1"/>
            </a:p>
          </p:txBody>
        </p:sp>
        <p:sp>
          <p:nvSpPr>
            <p:cNvPr id="34841" name="Rectangle 23"/>
            <p:cNvSpPr>
              <a:spLocks noChangeArrowheads="1"/>
            </p:cNvSpPr>
            <p:nvPr/>
          </p:nvSpPr>
          <p:spPr bwMode="auto">
            <a:xfrm>
              <a:off x="1035" y="2544"/>
              <a:ext cx="90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050" b="1">
                  <a:solidFill>
                    <a:srgbClr val="000000"/>
                  </a:solidFill>
                </a:rPr>
                <a:t>0000456801EF25</a:t>
              </a:r>
              <a:endParaRPr lang="en-GB" sz="1800" b="1"/>
            </a:p>
          </p:txBody>
        </p:sp>
      </p:grpSp>
      <p:sp>
        <p:nvSpPr>
          <p:cNvPr id="34838" name="Rectangle 24"/>
          <p:cNvSpPr>
            <a:spLocks noChangeArrowheads="1"/>
          </p:cNvSpPr>
          <p:nvPr/>
        </p:nvSpPr>
        <p:spPr bwMode="auto">
          <a:xfrm>
            <a:off x="1543050" y="3979069"/>
            <a:ext cx="448841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sz="1050" b="1">
                <a:solidFill>
                  <a:srgbClr val="0000FF"/>
                </a:solidFill>
              </a:rPr>
              <a:t>WWNN</a:t>
            </a:r>
            <a:endParaRPr lang="en-GB" sz="1800"/>
          </a:p>
        </p:txBody>
      </p:sp>
      <p:sp>
        <p:nvSpPr>
          <p:cNvPr id="34839" name="Rectangle 25"/>
          <p:cNvSpPr>
            <a:spLocks noChangeArrowheads="1"/>
          </p:cNvSpPr>
          <p:nvPr/>
        </p:nvSpPr>
        <p:spPr bwMode="auto">
          <a:xfrm>
            <a:off x="1482329" y="3543301"/>
            <a:ext cx="21804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8000"/>
                </a:solidFill>
              </a:rPr>
              <a:t>Example: Seagate Disk Drive</a:t>
            </a:r>
            <a:endParaRPr lang="en-GB" sz="120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5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2538413" y="2306242"/>
            <a:ext cx="7144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4255294" y="2306242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4255294" y="2499123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4255294" y="2644379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4942285" y="2644379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5628085" y="2644379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4255294" y="2789635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4942285" y="2789635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5628085" y="2789635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4255294" y="2934892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4942285" y="2934892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4255294" y="3080148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4942285" y="3080148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4255294" y="3392092"/>
            <a:ext cx="2381" cy="119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56" name="Rectangle 16"/>
          <p:cNvSpPr>
            <a:spLocks noChangeArrowheads="1"/>
          </p:cNvSpPr>
          <p:nvPr/>
        </p:nvSpPr>
        <p:spPr bwMode="auto">
          <a:xfrm>
            <a:off x="4942285" y="3392092"/>
            <a:ext cx="2381" cy="119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4255294" y="3534967"/>
            <a:ext cx="2381" cy="238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35858" name="Rectangle 18"/>
          <p:cNvSpPr>
            <a:spLocks noChangeArrowheads="1"/>
          </p:cNvSpPr>
          <p:nvPr/>
        </p:nvSpPr>
        <p:spPr bwMode="auto">
          <a:xfrm>
            <a:off x="1657350" y="1200150"/>
            <a:ext cx="56007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800">
                <a:latin typeface="Tahoma" pitchFamily="34" charset="0"/>
              </a:rPr>
              <a:t>World-Wide Node Name (WWNN):</a:t>
            </a:r>
          </a:p>
          <a:p>
            <a:pPr marL="557213" lvl="1" indent="-214313">
              <a:spcBef>
                <a:spcPct val="20000"/>
              </a:spcBef>
              <a:buClr>
                <a:srgbClr val="61829D"/>
              </a:buClr>
              <a:buFont typeface="Wingdings" pitchFamily="2" charset="2"/>
              <a:buChar char="§"/>
            </a:pPr>
            <a:r>
              <a:rPr lang="en-US" sz="1500">
                <a:latin typeface="Tahoma" pitchFamily="34" charset="0"/>
              </a:rPr>
              <a:t>Uniquely identifies entire device </a:t>
            </a:r>
          </a:p>
          <a:p>
            <a:pPr marL="257175" indent="-257175">
              <a:spcBef>
                <a:spcPct val="20000"/>
              </a:spcBef>
              <a:buClr>
                <a:srgbClr val="61829D"/>
              </a:buClr>
              <a:buFont typeface="Wingdings" pitchFamily="2" charset="2"/>
              <a:buChar char="§"/>
            </a:pPr>
            <a:r>
              <a:rPr lang="en-US" sz="1800">
                <a:latin typeface="Tahoma" pitchFamily="34" charset="0"/>
              </a:rPr>
              <a:t>World-Wide Port Name (WWPN):</a:t>
            </a:r>
          </a:p>
          <a:p>
            <a:pPr marL="557213" lvl="1" indent="-214313">
              <a:spcBef>
                <a:spcPct val="20000"/>
              </a:spcBef>
              <a:buClr>
                <a:srgbClr val="61829D"/>
              </a:buClr>
              <a:buFont typeface="Wingdings" pitchFamily="2" charset="2"/>
              <a:buChar char="§"/>
            </a:pPr>
            <a:r>
              <a:rPr lang="en-US" sz="1500">
                <a:latin typeface="Tahoma" pitchFamily="34" charset="0"/>
              </a:rPr>
              <a:t>Uniquely identifies each port in that device</a:t>
            </a:r>
          </a:p>
          <a:p>
            <a:pPr marL="557213" lvl="1" indent="-214313">
              <a:spcBef>
                <a:spcPct val="20000"/>
              </a:spcBef>
              <a:buClr>
                <a:srgbClr val="61829D"/>
              </a:buClr>
              <a:buFont typeface="Wingdings" pitchFamily="2" charset="2"/>
              <a:buChar char="§"/>
            </a:pPr>
            <a:r>
              <a:rPr lang="en-US" sz="1500">
                <a:latin typeface="Tahoma" pitchFamily="34" charset="0"/>
              </a:rPr>
              <a:t>Used to facilitate services such as routing and zoning</a:t>
            </a:r>
          </a:p>
        </p:txBody>
      </p:sp>
      <p:sp>
        <p:nvSpPr>
          <p:cNvPr id="172051" name="AutoShape 19"/>
          <p:cNvSpPr>
            <a:spLocks noChangeArrowheads="1"/>
          </p:cNvSpPr>
          <p:nvPr/>
        </p:nvSpPr>
        <p:spPr bwMode="auto">
          <a:xfrm>
            <a:off x="3657600" y="3771900"/>
            <a:ext cx="1143000" cy="10287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2"/>
              </a:gs>
              <a:gs pos="50000">
                <a:schemeClr val="bg2">
                  <a:gamma/>
                  <a:tint val="3372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05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2195513" y="3829044"/>
            <a:ext cx="1254920" cy="161925"/>
            <a:chOff x="884" y="2544"/>
            <a:chExt cx="1054" cy="136"/>
          </a:xfrm>
        </p:grpSpPr>
        <p:sp>
          <p:nvSpPr>
            <p:cNvPr id="35874" name="Rectangle 21"/>
            <p:cNvSpPr>
              <a:spLocks noChangeArrowheads="1"/>
            </p:cNvSpPr>
            <p:nvPr/>
          </p:nvSpPr>
          <p:spPr bwMode="auto">
            <a:xfrm>
              <a:off x="884" y="2544"/>
              <a:ext cx="12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050" b="1">
                  <a:solidFill>
                    <a:srgbClr val="0000FF"/>
                  </a:solidFill>
                </a:rPr>
                <a:t>20</a:t>
              </a:r>
              <a:endParaRPr lang="en-GB" sz="1800" b="1"/>
            </a:p>
          </p:txBody>
        </p:sp>
        <p:sp>
          <p:nvSpPr>
            <p:cNvPr id="35875" name="Rectangle 22"/>
            <p:cNvSpPr>
              <a:spLocks noChangeArrowheads="1"/>
            </p:cNvSpPr>
            <p:nvPr/>
          </p:nvSpPr>
          <p:spPr bwMode="auto">
            <a:xfrm>
              <a:off x="1035" y="2544"/>
              <a:ext cx="90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050" b="1">
                  <a:solidFill>
                    <a:srgbClr val="000000"/>
                  </a:solidFill>
                </a:rPr>
                <a:t>0000456801EF25</a:t>
              </a:r>
              <a:endParaRPr lang="en-GB" sz="1800" b="1"/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2195513" y="4136225"/>
            <a:ext cx="1254920" cy="161925"/>
            <a:chOff x="884" y="2832"/>
            <a:chExt cx="1054" cy="136"/>
          </a:xfrm>
        </p:grpSpPr>
        <p:sp>
          <p:nvSpPr>
            <p:cNvPr id="35872" name="Rectangle 24"/>
            <p:cNvSpPr>
              <a:spLocks noChangeArrowheads="1"/>
            </p:cNvSpPr>
            <p:nvPr/>
          </p:nvSpPr>
          <p:spPr bwMode="auto">
            <a:xfrm>
              <a:off x="884" y="2832"/>
              <a:ext cx="12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050" b="1">
                  <a:solidFill>
                    <a:srgbClr val="0000FF"/>
                  </a:solidFill>
                </a:rPr>
                <a:t>21</a:t>
              </a:r>
              <a:endParaRPr lang="en-GB" sz="1800" b="1"/>
            </a:p>
          </p:txBody>
        </p:sp>
        <p:sp>
          <p:nvSpPr>
            <p:cNvPr id="35873" name="Rectangle 25"/>
            <p:cNvSpPr>
              <a:spLocks noChangeArrowheads="1"/>
            </p:cNvSpPr>
            <p:nvPr/>
          </p:nvSpPr>
          <p:spPr bwMode="auto">
            <a:xfrm>
              <a:off x="1035" y="2832"/>
              <a:ext cx="90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050" b="1">
                  <a:solidFill>
                    <a:srgbClr val="000000"/>
                  </a:solidFill>
                </a:rPr>
                <a:t>0000456801EF25</a:t>
              </a:r>
              <a:endParaRPr lang="en-GB" sz="1800" b="1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195513" y="4443405"/>
            <a:ext cx="1254920" cy="161925"/>
            <a:chOff x="884" y="3120"/>
            <a:chExt cx="1054" cy="136"/>
          </a:xfrm>
        </p:grpSpPr>
        <p:sp>
          <p:nvSpPr>
            <p:cNvPr id="35870" name="Rectangle 27"/>
            <p:cNvSpPr>
              <a:spLocks noChangeArrowheads="1"/>
            </p:cNvSpPr>
            <p:nvPr/>
          </p:nvSpPr>
          <p:spPr bwMode="auto">
            <a:xfrm>
              <a:off x="884" y="3120"/>
              <a:ext cx="12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050" b="1">
                  <a:solidFill>
                    <a:srgbClr val="0000FF"/>
                  </a:solidFill>
                </a:rPr>
                <a:t>22</a:t>
              </a:r>
              <a:endParaRPr lang="en-GB" sz="1800" b="1"/>
            </a:p>
          </p:txBody>
        </p:sp>
        <p:sp>
          <p:nvSpPr>
            <p:cNvPr id="35871" name="Rectangle 28"/>
            <p:cNvSpPr>
              <a:spLocks noChangeArrowheads="1"/>
            </p:cNvSpPr>
            <p:nvPr/>
          </p:nvSpPr>
          <p:spPr bwMode="auto">
            <a:xfrm>
              <a:off x="1035" y="3120"/>
              <a:ext cx="90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050" b="1">
                  <a:solidFill>
                    <a:srgbClr val="000000"/>
                  </a:solidFill>
                </a:rPr>
                <a:t>0000456801EF25</a:t>
              </a:r>
              <a:endParaRPr lang="en-GB" sz="1800" b="1"/>
            </a:p>
          </p:txBody>
        </p:sp>
      </p:grpSp>
      <p:sp>
        <p:nvSpPr>
          <p:cNvPr id="35863" name="Rectangle 29"/>
          <p:cNvSpPr>
            <a:spLocks noChangeArrowheads="1"/>
          </p:cNvSpPr>
          <p:nvPr/>
        </p:nvSpPr>
        <p:spPr bwMode="auto">
          <a:xfrm>
            <a:off x="1543050" y="3829051"/>
            <a:ext cx="448841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sz="1050" b="1">
                <a:solidFill>
                  <a:srgbClr val="0000FF"/>
                </a:solidFill>
              </a:rPr>
              <a:t>WWNN</a:t>
            </a:r>
            <a:endParaRPr lang="en-GB" sz="1800"/>
          </a:p>
        </p:txBody>
      </p:sp>
      <p:sp>
        <p:nvSpPr>
          <p:cNvPr id="35864" name="Rectangle 30"/>
          <p:cNvSpPr>
            <a:spLocks noChangeArrowheads="1"/>
          </p:cNvSpPr>
          <p:nvPr/>
        </p:nvSpPr>
        <p:spPr bwMode="auto">
          <a:xfrm>
            <a:off x="1543051" y="4136232"/>
            <a:ext cx="575479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sz="1050" b="1">
                <a:solidFill>
                  <a:srgbClr val="0000FF"/>
                </a:solidFill>
              </a:rPr>
              <a:t>WWPN A</a:t>
            </a:r>
            <a:endParaRPr lang="en-GB" sz="1800"/>
          </a:p>
        </p:txBody>
      </p:sp>
      <p:sp>
        <p:nvSpPr>
          <p:cNvPr id="35865" name="Rectangle 31"/>
          <p:cNvSpPr>
            <a:spLocks noChangeArrowheads="1"/>
          </p:cNvSpPr>
          <p:nvPr/>
        </p:nvSpPr>
        <p:spPr bwMode="auto">
          <a:xfrm>
            <a:off x="1543051" y="4443413"/>
            <a:ext cx="575479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sz="1050" b="1">
                <a:solidFill>
                  <a:srgbClr val="0000FF"/>
                </a:solidFill>
              </a:rPr>
              <a:t>WWPN B</a:t>
            </a:r>
            <a:endParaRPr lang="en-GB" sz="1800"/>
          </a:p>
        </p:txBody>
      </p:sp>
      <p:sp>
        <p:nvSpPr>
          <p:cNvPr id="35866" name="Rectangle 32"/>
          <p:cNvSpPr>
            <a:spLocks noChangeArrowheads="1"/>
          </p:cNvSpPr>
          <p:nvPr/>
        </p:nvSpPr>
        <p:spPr bwMode="auto">
          <a:xfrm>
            <a:off x="1482329" y="3543301"/>
            <a:ext cx="21804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8000"/>
                </a:solidFill>
              </a:rPr>
              <a:t>Example: Seagate Disk Drive</a:t>
            </a:r>
            <a:endParaRPr lang="en-GB" sz="1200">
              <a:solidFill>
                <a:srgbClr val="008000"/>
              </a:solidFill>
            </a:endParaRPr>
          </a:p>
        </p:txBody>
      </p:sp>
      <p:sp>
        <p:nvSpPr>
          <p:cNvPr id="35867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World-Wide Names</a:t>
            </a:r>
          </a:p>
        </p:txBody>
      </p:sp>
      <p:sp>
        <p:nvSpPr>
          <p:cNvPr id="35868" name="Rectangle 34"/>
          <p:cNvSpPr>
            <a:spLocks noChangeArrowheads="1"/>
          </p:cNvSpPr>
          <p:nvPr/>
        </p:nvSpPr>
        <p:spPr bwMode="auto">
          <a:xfrm>
            <a:off x="3600450" y="4171950"/>
            <a:ext cx="57150" cy="1714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35869" name="Rectangle 35"/>
          <p:cNvSpPr>
            <a:spLocks noChangeArrowheads="1"/>
          </p:cNvSpPr>
          <p:nvPr/>
        </p:nvSpPr>
        <p:spPr bwMode="auto">
          <a:xfrm>
            <a:off x="3600450" y="4457700"/>
            <a:ext cx="57150" cy="1714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</p:spTree>
    <p:extLst>
      <p:ext uri="{BB962C8B-B14F-4D97-AF65-F5344CB8AC3E}">
        <p14:creationId xmlns:p14="http://schemas.microsoft.com/office/powerpoint/2010/main" val="40832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Foliennummernplatzhalter 3"/>
          <p:cNvSpPr txBox="1">
            <a:spLocks noGrp="1"/>
          </p:cNvSpPr>
          <p:nvPr/>
        </p:nvSpPr>
        <p:spPr bwMode="black">
          <a:xfrm>
            <a:off x="6730604" y="4942285"/>
            <a:ext cx="1202531" cy="20240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>
              <a:defRPr/>
            </a:pPr>
            <a:fld id="{74B4D760-8E2D-4D44-B906-5691A73C8264}" type="slidenum">
              <a:rPr lang="en-US" sz="750">
                <a:solidFill>
                  <a:schemeClr val="tx2"/>
                </a:solidFill>
              </a:rPr>
              <a:pPr algn="r">
                <a:defRPr/>
              </a:pPr>
              <a:t>53</a:t>
            </a:fld>
            <a:endParaRPr lang="en-US" sz="750">
              <a:solidFill>
                <a:schemeClr val="tx2"/>
              </a:solidFill>
            </a:endParaRPr>
          </a:p>
        </p:txBody>
      </p:sp>
      <p:sp>
        <p:nvSpPr>
          <p:cNvPr id="4" name="Rounded Rectangle 71"/>
          <p:cNvSpPr/>
          <p:nvPr/>
        </p:nvSpPr>
        <p:spPr bwMode="auto">
          <a:xfrm>
            <a:off x="1563100" y="2443731"/>
            <a:ext cx="6160294" cy="745811"/>
          </a:xfrm>
          <a:prstGeom prst="roundRect">
            <a:avLst/>
          </a:prstGeom>
          <a:gradFill>
            <a:gsLst>
              <a:gs pos="0">
                <a:schemeClr val="bg1"/>
              </a:gs>
              <a:gs pos="55000">
                <a:schemeClr val="bg1"/>
              </a:gs>
              <a:gs pos="90000">
                <a:schemeClr val="bg1"/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en-US" sz="1200"/>
          </a:p>
        </p:txBody>
      </p:sp>
      <p:sp>
        <p:nvSpPr>
          <p:cNvPr id="5" name="Rounded Rectangle 72"/>
          <p:cNvSpPr/>
          <p:nvPr/>
        </p:nvSpPr>
        <p:spPr bwMode="auto">
          <a:xfrm>
            <a:off x="1563291" y="2444354"/>
            <a:ext cx="6160294" cy="745331"/>
          </a:xfrm>
          <a:prstGeom prst="roundRect">
            <a:avLst/>
          </a:prstGeom>
          <a:gradFill>
            <a:gsLst>
              <a:gs pos="0">
                <a:schemeClr val="bg1"/>
              </a:gs>
              <a:gs pos="5000">
                <a:schemeClr val="bg1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1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1200"/>
          </a:p>
        </p:txBody>
      </p:sp>
      <p:sp>
        <p:nvSpPr>
          <p:cNvPr id="36871" name="Round Same Side Corner Rectangle 73"/>
          <p:cNvSpPr>
            <a:spLocks noChangeArrowheads="1"/>
          </p:cNvSpPr>
          <p:nvPr/>
        </p:nvSpPr>
        <p:spPr bwMode="auto">
          <a:xfrm rot="5400000">
            <a:off x="4388049" y="-179189"/>
            <a:ext cx="576263" cy="5992415"/>
          </a:xfrm>
          <a:custGeom>
            <a:avLst/>
            <a:gdLst>
              <a:gd name="T0" fmla="*/ 15124537 w 423384"/>
              <a:gd name="T1" fmla="*/ 10025109 h 6646862"/>
              <a:gd name="T2" fmla="*/ 7562272 w 423384"/>
              <a:gd name="T3" fmla="*/ 20050188 h 6646862"/>
              <a:gd name="T4" fmla="*/ 0 w 423384"/>
              <a:gd name="T5" fmla="*/ 10025109 h 6646862"/>
              <a:gd name="T6" fmla="*/ 7562272 w 423384"/>
              <a:gd name="T7" fmla="*/ 0 h 6646862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0668 w 423384"/>
              <a:gd name="T13" fmla="*/ 20668 h 6646862"/>
              <a:gd name="T14" fmla="*/ 402716 w 423384"/>
              <a:gd name="T15" fmla="*/ 6646862 h 6646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3384" h="6646862">
                <a:moveTo>
                  <a:pt x="70565" y="0"/>
                </a:moveTo>
                <a:lnTo>
                  <a:pt x="352819" y="0"/>
                </a:lnTo>
                <a:lnTo>
                  <a:pt x="352818" y="0"/>
                </a:lnTo>
                <a:cubicBezTo>
                  <a:pt x="391790" y="0"/>
                  <a:pt x="423384" y="31593"/>
                  <a:pt x="423384" y="70565"/>
                </a:cubicBezTo>
                <a:lnTo>
                  <a:pt x="423384" y="6646862"/>
                </a:lnTo>
                <a:lnTo>
                  <a:pt x="0" y="6646862"/>
                </a:lnTo>
                <a:lnTo>
                  <a:pt x="0" y="70565"/>
                </a:lnTo>
                <a:cubicBezTo>
                  <a:pt x="0" y="31593"/>
                  <a:pt x="31593" y="0"/>
                  <a:pt x="70564" y="0"/>
                </a:cubicBezTo>
                <a:close/>
              </a:path>
            </a:pathLst>
          </a:custGeom>
          <a:gradFill rotWithShape="1">
            <a:gsLst>
              <a:gs pos="0">
                <a:srgbClr val="CCCCCC"/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rot="10800000" vert="eaVert" wrap="none"/>
          <a:lstStyle/>
          <a:p>
            <a:endParaRPr lang="de-DE" sz="1050"/>
          </a:p>
        </p:txBody>
      </p:sp>
      <p:sp>
        <p:nvSpPr>
          <p:cNvPr id="36872" name="Content Placeholder 2"/>
          <p:cNvSpPr>
            <a:spLocks/>
          </p:cNvSpPr>
          <p:nvPr/>
        </p:nvSpPr>
        <p:spPr bwMode="auto">
          <a:xfrm>
            <a:off x="2283619" y="2681287"/>
            <a:ext cx="5250656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40000"/>
              </a:spcBef>
              <a:buClr>
                <a:schemeClr val="tx2"/>
              </a:buClr>
              <a:buFont typeface="Wingdings 3" pitchFamily="18" charset="2"/>
              <a:buNone/>
            </a:pPr>
            <a:r>
              <a:rPr lang="en-US" sz="1500"/>
              <a:t>Fibre Channel Protocol and Switch Topologie</a:t>
            </a:r>
          </a:p>
        </p:txBody>
      </p:sp>
    </p:spTree>
    <p:extLst>
      <p:ext uri="{BB962C8B-B14F-4D97-AF65-F5344CB8AC3E}">
        <p14:creationId xmlns:p14="http://schemas.microsoft.com/office/powerpoint/2010/main" val="203147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257300" y="1143000"/>
            <a:ext cx="2504610" cy="3264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00025" indent="-200025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050" dirty="0" err="1">
                <a:solidFill>
                  <a:schemeClr val="tx2"/>
                </a:solidFill>
              </a:rPr>
              <a:t>Fibre</a:t>
            </a:r>
            <a:r>
              <a:rPr lang="en-US" sz="1050" dirty="0">
                <a:solidFill>
                  <a:schemeClr val="tx2"/>
                </a:solidFill>
              </a:rPr>
              <a:t> Channel fits in the lower three layers (approximately) of the OSI model:</a:t>
            </a:r>
          </a:p>
          <a:p>
            <a:pPr marL="408385" lvl="1" indent="-207169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Physical</a:t>
            </a:r>
          </a:p>
          <a:p>
            <a:pPr marL="408385" lvl="1" indent="-207169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Data link</a:t>
            </a:r>
          </a:p>
          <a:p>
            <a:pPr marL="408385" lvl="1" indent="-207169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Network</a:t>
            </a:r>
          </a:p>
          <a:p>
            <a:pPr marL="200025" indent="-200025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050" dirty="0">
                <a:solidFill>
                  <a:schemeClr val="tx2"/>
                </a:solidFill>
              </a:rPr>
              <a:t>Other protocols, like</a:t>
            </a:r>
            <a:br>
              <a:rPr lang="en-US" sz="1050" dirty="0">
                <a:solidFill>
                  <a:schemeClr val="tx2"/>
                </a:solidFill>
              </a:rPr>
            </a:br>
            <a:r>
              <a:rPr lang="en-US" sz="1050" dirty="0">
                <a:solidFill>
                  <a:schemeClr val="tx2"/>
                </a:solidFill>
              </a:rPr>
              <a:t>SCSI, are responsible</a:t>
            </a:r>
            <a:br>
              <a:rPr lang="en-US" sz="1050" dirty="0">
                <a:solidFill>
                  <a:schemeClr val="tx2"/>
                </a:solidFill>
              </a:rPr>
            </a:br>
            <a:r>
              <a:rPr lang="en-US" sz="1050" dirty="0">
                <a:solidFill>
                  <a:schemeClr val="tx2"/>
                </a:solidFill>
              </a:rPr>
              <a:t>for the upper layers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xfrm>
            <a:off x="1847850" y="200025"/>
            <a:ext cx="4572000" cy="671513"/>
          </a:xfrm>
        </p:spPr>
        <p:txBody>
          <a:bodyPr>
            <a:normAutofit fontScale="90000"/>
          </a:bodyPr>
          <a:lstStyle/>
          <a:p>
            <a:r>
              <a:rPr lang="en-US" smtClean="0"/>
              <a:t>Fibre Channel Layered Model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43350" y="1113589"/>
            <a:ext cx="3657600" cy="2393156"/>
            <a:chOff x="2496" y="1928"/>
            <a:chExt cx="3072" cy="2010"/>
          </a:xfrm>
        </p:grpSpPr>
        <p:sp>
          <p:nvSpPr>
            <p:cNvPr id="37893" name="AutoShape 5"/>
            <p:cNvSpPr>
              <a:spLocks noChangeArrowheads="1"/>
            </p:cNvSpPr>
            <p:nvPr/>
          </p:nvSpPr>
          <p:spPr bwMode="auto">
            <a:xfrm>
              <a:off x="2496" y="1928"/>
              <a:ext cx="3072" cy="2010"/>
            </a:xfrm>
            <a:prstGeom prst="roundRect">
              <a:avLst>
                <a:gd name="adj" fmla="val 8333"/>
              </a:avLst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24582" name="AutoShape 6"/>
            <p:cNvSpPr>
              <a:spLocks noChangeArrowheads="1"/>
            </p:cNvSpPr>
            <p:nvPr/>
          </p:nvSpPr>
          <p:spPr bwMode="auto">
            <a:xfrm>
              <a:off x="4435" y="3440"/>
              <a:ext cx="1047" cy="37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0C0C0"/>
                </a:gs>
                <a:gs pos="100000">
                  <a:srgbClr val="C0C0C0">
                    <a:gamma/>
                    <a:tint val="35294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1200">
                  <a:solidFill>
                    <a:srgbClr val="777777"/>
                  </a:solidFill>
                  <a:latin typeface="Arial" pitchFamily="34" charset="0"/>
                  <a:cs typeface="Arial" pitchFamily="34" charset="0"/>
                </a:rPr>
                <a:t>Ethernet</a:t>
              </a:r>
            </a:p>
          </p:txBody>
        </p:sp>
        <p:sp>
          <p:nvSpPr>
            <p:cNvPr id="37895" name="Text Box 7"/>
            <p:cNvSpPr txBox="1">
              <a:spLocks noChangeArrowheads="1"/>
            </p:cNvSpPr>
            <p:nvPr/>
          </p:nvSpPr>
          <p:spPr bwMode="auto">
            <a:xfrm>
              <a:off x="3648" y="2218"/>
              <a:ext cx="752" cy="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20000"/>
                </a:spcBef>
              </a:pPr>
              <a:r>
                <a:rPr lang="en-US" sz="1200">
                  <a:solidFill>
                    <a:srgbClr val="969696"/>
                  </a:solidFill>
                  <a:latin typeface="Arial Narrow" pitchFamily="34" charset="0"/>
                </a:rPr>
                <a:t>Application</a:t>
              </a: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</a:pPr>
              <a:r>
                <a:rPr lang="en-US" sz="1200">
                  <a:solidFill>
                    <a:srgbClr val="969696"/>
                  </a:solidFill>
                  <a:latin typeface="Arial Narrow" pitchFamily="34" charset="0"/>
                </a:rPr>
                <a:t>Presentation</a:t>
              </a: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</a:pPr>
              <a:r>
                <a:rPr lang="en-US" sz="1200">
                  <a:solidFill>
                    <a:srgbClr val="969696"/>
                  </a:solidFill>
                  <a:latin typeface="Arial Narrow" pitchFamily="34" charset="0"/>
                </a:rPr>
                <a:t>Session</a:t>
              </a: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</a:pPr>
              <a:r>
                <a:rPr lang="en-US" sz="1200">
                  <a:solidFill>
                    <a:srgbClr val="969696"/>
                  </a:solidFill>
                  <a:latin typeface="Arial Narrow" pitchFamily="34" charset="0"/>
                </a:rPr>
                <a:t>Transport</a:t>
              </a: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</a:pPr>
              <a:r>
                <a:rPr lang="en-US" sz="1200">
                  <a:solidFill>
                    <a:srgbClr val="969696"/>
                  </a:solidFill>
                  <a:latin typeface="Arial Narrow" pitchFamily="34" charset="0"/>
                </a:rPr>
                <a:t>Network</a:t>
              </a: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</a:pPr>
              <a:r>
                <a:rPr lang="en-US" sz="1200">
                  <a:solidFill>
                    <a:srgbClr val="969696"/>
                  </a:solidFill>
                  <a:latin typeface="Arial Narrow" pitchFamily="34" charset="0"/>
                </a:rPr>
                <a:t>Data link</a:t>
              </a: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</a:pPr>
              <a:r>
                <a:rPr lang="en-US" sz="1200">
                  <a:solidFill>
                    <a:srgbClr val="969696"/>
                  </a:solidFill>
                  <a:latin typeface="Arial Narrow" pitchFamily="34" charset="0"/>
                </a:rPr>
                <a:t>Physical</a:t>
              </a:r>
            </a:p>
          </p:txBody>
        </p:sp>
        <p:sp>
          <p:nvSpPr>
            <p:cNvPr id="24584" name="AutoShape 8"/>
            <p:cNvSpPr>
              <a:spLocks noChangeArrowheads="1"/>
            </p:cNvSpPr>
            <p:nvPr/>
          </p:nvSpPr>
          <p:spPr bwMode="auto">
            <a:xfrm>
              <a:off x="4435" y="3073"/>
              <a:ext cx="1047" cy="301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0C0C0"/>
                </a:gs>
                <a:gs pos="100000">
                  <a:srgbClr val="C0C0C0">
                    <a:gamma/>
                    <a:tint val="35294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1050">
                  <a:solidFill>
                    <a:srgbClr val="777777"/>
                  </a:solidFill>
                  <a:latin typeface="Arial" pitchFamily="34" charset="0"/>
                  <a:cs typeface="Arial" pitchFamily="34" charset="0"/>
                </a:rPr>
                <a:t>IP • IPX • ...</a:t>
              </a:r>
            </a:p>
          </p:txBody>
        </p:sp>
        <p:sp>
          <p:nvSpPr>
            <p:cNvPr id="24585" name="AutoShape 9"/>
            <p:cNvSpPr>
              <a:spLocks noChangeArrowheads="1"/>
            </p:cNvSpPr>
            <p:nvPr/>
          </p:nvSpPr>
          <p:spPr bwMode="auto">
            <a:xfrm>
              <a:off x="4435" y="2716"/>
              <a:ext cx="1047" cy="30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0C0C0"/>
                </a:gs>
                <a:gs pos="100000">
                  <a:srgbClr val="C0C0C0">
                    <a:gamma/>
                    <a:tint val="35294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1050">
                  <a:solidFill>
                    <a:srgbClr val="777777"/>
                  </a:solidFill>
                  <a:latin typeface="Arial" pitchFamily="34" charset="0"/>
                  <a:cs typeface="Arial" pitchFamily="34" charset="0"/>
                </a:rPr>
                <a:t>TCP • SPX • ...</a:t>
              </a:r>
            </a:p>
          </p:txBody>
        </p:sp>
        <p:sp>
          <p:nvSpPr>
            <p:cNvPr id="24586" name="AutoShape 10"/>
            <p:cNvSpPr>
              <a:spLocks noChangeArrowheads="1"/>
            </p:cNvSpPr>
            <p:nvPr/>
          </p:nvSpPr>
          <p:spPr bwMode="auto">
            <a:xfrm>
              <a:off x="4435" y="2257"/>
              <a:ext cx="1047" cy="38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0C0C0"/>
                </a:gs>
                <a:gs pos="100000">
                  <a:srgbClr val="C0C0C0">
                    <a:gamma/>
                    <a:tint val="35294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1050">
                  <a:solidFill>
                    <a:srgbClr val="777777"/>
                  </a:solidFill>
                  <a:latin typeface="Arial" pitchFamily="34" charset="0"/>
                  <a:cs typeface="Arial" pitchFamily="34" charset="0"/>
                </a:rPr>
                <a:t>HTTP • FTP • </a:t>
              </a:r>
              <a:br>
                <a:rPr lang="en-US" sz="1050">
                  <a:solidFill>
                    <a:srgbClr val="777777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050">
                  <a:solidFill>
                    <a:srgbClr val="777777"/>
                  </a:solidFill>
                  <a:latin typeface="Arial" pitchFamily="34" charset="0"/>
                  <a:cs typeface="Arial" pitchFamily="34" charset="0"/>
                </a:rPr>
                <a:t>SNMP • ...</a:t>
              </a:r>
            </a:p>
          </p:txBody>
        </p:sp>
        <p:sp>
          <p:nvSpPr>
            <p:cNvPr id="24587" name="AutoShape 11"/>
            <p:cNvSpPr>
              <a:spLocks noChangeArrowheads="1"/>
            </p:cNvSpPr>
            <p:nvPr/>
          </p:nvSpPr>
          <p:spPr bwMode="auto">
            <a:xfrm>
              <a:off x="2575" y="2257"/>
              <a:ext cx="1047" cy="38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00CC99"/>
                </a:gs>
                <a:gs pos="100000">
                  <a:srgbClr val="00CC99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2857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105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CIFS • </a:t>
              </a:r>
              <a:br>
                <a:rPr lang="en-US" sz="105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05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NFS • DAFS • ...</a:t>
              </a:r>
            </a:p>
          </p:txBody>
        </p:sp>
        <p:sp>
          <p:nvSpPr>
            <p:cNvPr id="37900" name="Text Box 12"/>
            <p:cNvSpPr txBox="1">
              <a:spLocks noChangeArrowheads="1"/>
            </p:cNvSpPr>
            <p:nvPr/>
          </p:nvSpPr>
          <p:spPr bwMode="auto">
            <a:xfrm>
              <a:off x="3558" y="2003"/>
              <a:ext cx="96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1500">
                  <a:solidFill>
                    <a:srgbClr val="969696"/>
                  </a:solidFill>
                </a:rPr>
                <a:t>OSI Layers</a:t>
              </a:r>
            </a:p>
          </p:txBody>
        </p:sp>
        <p:sp>
          <p:nvSpPr>
            <p:cNvPr id="24589" name="Freeform 13"/>
            <p:cNvSpPr>
              <a:spLocks/>
            </p:cNvSpPr>
            <p:nvPr/>
          </p:nvSpPr>
          <p:spPr bwMode="auto">
            <a:xfrm>
              <a:off x="2575" y="3008"/>
              <a:ext cx="1047" cy="807"/>
            </a:xfrm>
            <a:custGeom>
              <a:avLst/>
              <a:gdLst/>
              <a:ahLst/>
              <a:cxnLst>
                <a:cxn ang="0">
                  <a:pos x="156" y="903"/>
                </a:cxn>
                <a:cxn ang="0">
                  <a:pos x="93" y="903"/>
                </a:cxn>
                <a:cxn ang="0">
                  <a:pos x="60" y="891"/>
                </a:cxn>
                <a:cxn ang="0">
                  <a:pos x="33" y="867"/>
                </a:cxn>
                <a:cxn ang="0">
                  <a:pos x="18" y="855"/>
                </a:cxn>
                <a:cxn ang="0">
                  <a:pos x="9" y="837"/>
                </a:cxn>
                <a:cxn ang="0">
                  <a:pos x="0" y="813"/>
                </a:cxn>
                <a:cxn ang="0">
                  <a:pos x="0" y="87"/>
                </a:cxn>
                <a:cxn ang="0">
                  <a:pos x="12" y="60"/>
                </a:cxn>
                <a:cxn ang="0">
                  <a:pos x="30" y="33"/>
                </a:cxn>
                <a:cxn ang="0">
                  <a:pos x="54" y="12"/>
                </a:cxn>
                <a:cxn ang="0">
                  <a:pos x="96" y="0"/>
                </a:cxn>
                <a:cxn ang="0">
                  <a:pos x="255" y="0"/>
                </a:cxn>
                <a:cxn ang="0">
                  <a:pos x="285" y="12"/>
                </a:cxn>
                <a:cxn ang="0">
                  <a:pos x="312" y="33"/>
                </a:cxn>
                <a:cxn ang="0">
                  <a:pos x="324" y="51"/>
                </a:cxn>
                <a:cxn ang="0">
                  <a:pos x="333" y="75"/>
                </a:cxn>
                <a:cxn ang="0">
                  <a:pos x="333" y="192"/>
                </a:cxn>
                <a:cxn ang="0">
                  <a:pos x="339" y="216"/>
                </a:cxn>
                <a:cxn ang="0">
                  <a:pos x="354" y="234"/>
                </a:cxn>
                <a:cxn ang="0">
                  <a:pos x="378" y="243"/>
                </a:cxn>
                <a:cxn ang="0">
                  <a:pos x="1110" y="243"/>
                </a:cxn>
                <a:cxn ang="0">
                  <a:pos x="1128" y="249"/>
                </a:cxn>
                <a:cxn ang="0">
                  <a:pos x="1152" y="267"/>
                </a:cxn>
                <a:cxn ang="0">
                  <a:pos x="1167" y="282"/>
                </a:cxn>
                <a:cxn ang="0">
                  <a:pos x="1176" y="315"/>
                </a:cxn>
                <a:cxn ang="0">
                  <a:pos x="1176" y="825"/>
                </a:cxn>
                <a:cxn ang="0">
                  <a:pos x="1161" y="855"/>
                </a:cxn>
                <a:cxn ang="0">
                  <a:pos x="1134" y="882"/>
                </a:cxn>
                <a:cxn ang="0">
                  <a:pos x="1104" y="897"/>
                </a:cxn>
                <a:cxn ang="0">
                  <a:pos x="1069" y="906"/>
                </a:cxn>
                <a:cxn ang="0">
                  <a:pos x="156" y="903"/>
                </a:cxn>
              </a:cxnLst>
              <a:rect l="0" t="0" r="r" b="b"/>
              <a:pathLst>
                <a:path w="1176" h="906">
                  <a:moveTo>
                    <a:pt x="156" y="903"/>
                  </a:moveTo>
                  <a:lnTo>
                    <a:pt x="93" y="903"/>
                  </a:lnTo>
                  <a:lnTo>
                    <a:pt x="60" y="891"/>
                  </a:lnTo>
                  <a:lnTo>
                    <a:pt x="33" y="867"/>
                  </a:lnTo>
                  <a:lnTo>
                    <a:pt x="18" y="855"/>
                  </a:lnTo>
                  <a:lnTo>
                    <a:pt x="9" y="837"/>
                  </a:lnTo>
                  <a:lnTo>
                    <a:pt x="0" y="813"/>
                  </a:lnTo>
                  <a:lnTo>
                    <a:pt x="0" y="87"/>
                  </a:lnTo>
                  <a:lnTo>
                    <a:pt x="12" y="60"/>
                  </a:lnTo>
                  <a:lnTo>
                    <a:pt x="30" y="33"/>
                  </a:lnTo>
                  <a:lnTo>
                    <a:pt x="54" y="12"/>
                  </a:lnTo>
                  <a:lnTo>
                    <a:pt x="96" y="0"/>
                  </a:lnTo>
                  <a:lnTo>
                    <a:pt x="255" y="0"/>
                  </a:lnTo>
                  <a:lnTo>
                    <a:pt x="285" y="12"/>
                  </a:lnTo>
                  <a:lnTo>
                    <a:pt x="312" y="33"/>
                  </a:lnTo>
                  <a:lnTo>
                    <a:pt x="324" y="51"/>
                  </a:lnTo>
                  <a:lnTo>
                    <a:pt x="333" y="75"/>
                  </a:lnTo>
                  <a:lnTo>
                    <a:pt x="333" y="192"/>
                  </a:lnTo>
                  <a:lnTo>
                    <a:pt x="339" y="216"/>
                  </a:lnTo>
                  <a:lnTo>
                    <a:pt x="354" y="234"/>
                  </a:lnTo>
                  <a:lnTo>
                    <a:pt x="378" y="243"/>
                  </a:lnTo>
                  <a:lnTo>
                    <a:pt x="1110" y="243"/>
                  </a:lnTo>
                  <a:lnTo>
                    <a:pt x="1128" y="249"/>
                  </a:lnTo>
                  <a:lnTo>
                    <a:pt x="1152" y="267"/>
                  </a:lnTo>
                  <a:lnTo>
                    <a:pt x="1167" y="282"/>
                  </a:lnTo>
                  <a:lnTo>
                    <a:pt x="1176" y="315"/>
                  </a:lnTo>
                  <a:lnTo>
                    <a:pt x="1176" y="825"/>
                  </a:lnTo>
                  <a:lnTo>
                    <a:pt x="1161" y="855"/>
                  </a:lnTo>
                  <a:lnTo>
                    <a:pt x="1134" y="882"/>
                  </a:lnTo>
                  <a:lnTo>
                    <a:pt x="1104" y="897"/>
                  </a:lnTo>
                  <a:lnTo>
                    <a:pt x="1069" y="906"/>
                  </a:lnTo>
                  <a:lnTo>
                    <a:pt x="156" y="903"/>
                  </a:lnTo>
                  <a:close/>
                </a:path>
              </a:pathLst>
            </a:custGeom>
            <a:gradFill rotWithShape="0">
              <a:gsLst>
                <a:gs pos="0">
                  <a:srgbClr val="FF9900"/>
                </a:gs>
                <a:gs pos="100000">
                  <a:srgbClr val="FF99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285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02" name="Rectangle 14"/>
            <p:cNvSpPr>
              <a:spLocks noChangeArrowheads="1"/>
            </p:cNvSpPr>
            <p:nvPr/>
          </p:nvSpPr>
          <p:spPr bwMode="auto">
            <a:xfrm>
              <a:off x="2599" y="3365"/>
              <a:ext cx="101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200" b="1">
                  <a:solidFill>
                    <a:schemeClr val="tx2"/>
                  </a:solidFill>
                </a:rPr>
                <a:t>Fibre Channel</a:t>
              </a:r>
            </a:p>
          </p:txBody>
        </p:sp>
        <p:sp>
          <p:nvSpPr>
            <p:cNvPr id="24591" name="Freeform 15"/>
            <p:cNvSpPr>
              <a:spLocks/>
            </p:cNvSpPr>
            <p:nvPr/>
          </p:nvSpPr>
          <p:spPr bwMode="auto">
            <a:xfrm>
              <a:off x="2575" y="2702"/>
              <a:ext cx="1045" cy="466"/>
            </a:xfrm>
            <a:custGeom>
              <a:avLst/>
              <a:gdLst/>
              <a:ahLst/>
              <a:cxnLst>
                <a:cxn ang="0">
                  <a:pos x="0" y="129"/>
                </a:cxn>
                <a:cxn ang="0">
                  <a:pos x="0" y="48"/>
                </a:cxn>
                <a:cxn ang="0">
                  <a:pos x="6" y="27"/>
                </a:cxn>
                <a:cxn ang="0">
                  <a:pos x="21" y="12"/>
                </a:cxn>
                <a:cxn ang="0">
                  <a:pos x="41" y="0"/>
                </a:cxn>
                <a:cxn ang="0">
                  <a:pos x="75" y="0"/>
                </a:cxn>
                <a:cxn ang="0">
                  <a:pos x="1119" y="0"/>
                </a:cxn>
                <a:cxn ang="0">
                  <a:pos x="1152" y="9"/>
                </a:cxn>
                <a:cxn ang="0">
                  <a:pos x="1164" y="24"/>
                </a:cxn>
                <a:cxn ang="0">
                  <a:pos x="1173" y="45"/>
                </a:cxn>
                <a:cxn ang="0">
                  <a:pos x="1173" y="426"/>
                </a:cxn>
                <a:cxn ang="0">
                  <a:pos x="1164" y="447"/>
                </a:cxn>
                <a:cxn ang="0">
                  <a:pos x="1146" y="468"/>
                </a:cxn>
                <a:cxn ang="0">
                  <a:pos x="1125" y="477"/>
                </a:cxn>
                <a:cxn ang="0">
                  <a:pos x="441" y="477"/>
                </a:cxn>
                <a:cxn ang="0">
                  <a:pos x="414" y="462"/>
                </a:cxn>
                <a:cxn ang="0">
                  <a:pos x="402" y="447"/>
                </a:cxn>
                <a:cxn ang="0">
                  <a:pos x="390" y="432"/>
                </a:cxn>
                <a:cxn ang="0">
                  <a:pos x="390" y="300"/>
                </a:cxn>
                <a:cxn ang="0">
                  <a:pos x="384" y="276"/>
                </a:cxn>
                <a:cxn ang="0">
                  <a:pos x="369" y="261"/>
                </a:cxn>
                <a:cxn ang="0">
                  <a:pos x="342" y="246"/>
                </a:cxn>
                <a:cxn ang="0">
                  <a:pos x="318" y="243"/>
                </a:cxn>
                <a:cxn ang="0">
                  <a:pos x="78" y="243"/>
                </a:cxn>
                <a:cxn ang="0">
                  <a:pos x="45" y="240"/>
                </a:cxn>
                <a:cxn ang="0">
                  <a:pos x="24" y="228"/>
                </a:cxn>
                <a:cxn ang="0">
                  <a:pos x="9" y="210"/>
                </a:cxn>
                <a:cxn ang="0">
                  <a:pos x="0" y="180"/>
                </a:cxn>
                <a:cxn ang="0">
                  <a:pos x="0" y="129"/>
                </a:cxn>
              </a:cxnLst>
              <a:rect l="0" t="0" r="r" b="b"/>
              <a:pathLst>
                <a:path w="1173" h="477">
                  <a:moveTo>
                    <a:pt x="0" y="129"/>
                  </a:moveTo>
                  <a:lnTo>
                    <a:pt x="0" y="48"/>
                  </a:lnTo>
                  <a:lnTo>
                    <a:pt x="6" y="27"/>
                  </a:lnTo>
                  <a:lnTo>
                    <a:pt x="21" y="12"/>
                  </a:lnTo>
                  <a:lnTo>
                    <a:pt x="41" y="0"/>
                  </a:lnTo>
                  <a:lnTo>
                    <a:pt x="75" y="0"/>
                  </a:lnTo>
                  <a:lnTo>
                    <a:pt x="1119" y="0"/>
                  </a:lnTo>
                  <a:lnTo>
                    <a:pt x="1152" y="9"/>
                  </a:lnTo>
                  <a:lnTo>
                    <a:pt x="1164" y="24"/>
                  </a:lnTo>
                  <a:lnTo>
                    <a:pt x="1173" y="45"/>
                  </a:lnTo>
                  <a:lnTo>
                    <a:pt x="1173" y="426"/>
                  </a:lnTo>
                  <a:lnTo>
                    <a:pt x="1164" y="447"/>
                  </a:lnTo>
                  <a:lnTo>
                    <a:pt x="1146" y="468"/>
                  </a:lnTo>
                  <a:lnTo>
                    <a:pt x="1125" y="477"/>
                  </a:lnTo>
                  <a:lnTo>
                    <a:pt x="441" y="477"/>
                  </a:lnTo>
                  <a:lnTo>
                    <a:pt x="414" y="462"/>
                  </a:lnTo>
                  <a:lnTo>
                    <a:pt x="402" y="447"/>
                  </a:lnTo>
                  <a:lnTo>
                    <a:pt x="390" y="432"/>
                  </a:lnTo>
                  <a:lnTo>
                    <a:pt x="390" y="300"/>
                  </a:lnTo>
                  <a:lnTo>
                    <a:pt x="384" y="276"/>
                  </a:lnTo>
                  <a:lnTo>
                    <a:pt x="369" y="261"/>
                  </a:lnTo>
                  <a:lnTo>
                    <a:pt x="342" y="246"/>
                  </a:lnTo>
                  <a:lnTo>
                    <a:pt x="318" y="243"/>
                  </a:lnTo>
                  <a:lnTo>
                    <a:pt x="78" y="243"/>
                  </a:lnTo>
                  <a:lnTo>
                    <a:pt x="45" y="240"/>
                  </a:lnTo>
                  <a:lnTo>
                    <a:pt x="24" y="228"/>
                  </a:lnTo>
                  <a:lnTo>
                    <a:pt x="9" y="210"/>
                  </a:lnTo>
                  <a:lnTo>
                    <a:pt x="0" y="180"/>
                  </a:lnTo>
                  <a:lnTo>
                    <a:pt x="0" y="129"/>
                  </a:lnTo>
                  <a:close/>
                </a:path>
              </a:pathLst>
            </a:custGeom>
            <a:gradFill rotWithShape="0">
              <a:gsLst>
                <a:gs pos="0">
                  <a:srgbClr val="9999FF"/>
                </a:gs>
                <a:gs pos="100000">
                  <a:srgbClr val="9999FF">
                    <a:gamma/>
                    <a:tint val="39216"/>
                    <a:invGamma/>
                  </a:srgbClr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04" name="Rectangle 16"/>
            <p:cNvSpPr>
              <a:spLocks noChangeArrowheads="1"/>
            </p:cNvSpPr>
            <p:nvPr/>
          </p:nvSpPr>
          <p:spPr bwMode="auto">
            <a:xfrm>
              <a:off x="2657" y="2766"/>
              <a:ext cx="93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20000"/>
                </a:spcBef>
              </a:pPr>
              <a:r>
                <a:rPr lang="en-US" sz="1050">
                  <a:solidFill>
                    <a:schemeClr val="tx2"/>
                  </a:solidFill>
                </a:rPr>
                <a:t>SCSI • IP • VI • </a:t>
              </a:r>
              <a:br>
                <a:rPr lang="en-US" sz="1050">
                  <a:solidFill>
                    <a:schemeClr val="tx2"/>
                  </a:solidFill>
                </a:rPr>
              </a:br>
              <a:r>
                <a:rPr lang="en-US" sz="1050">
                  <a:solidFill>
                    <a:schemeClr val="tx2"/>
                  </a:solidFill>
                </a:rPr>
                <a:t>HiPPI • 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82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208860" y="2687241"/>
            <a:ext cx="1246584" cy="1854994"/>
            <a:chOff x="2575" y="2257"/>
            <a:chExt cx="1047" cy="1558"/>
          </a:xfrm>
        </p:grpSpPr>
        <p:sp>
          <p:nvSpPr>
            <p:cNvPr id="26627" name="Freeform 3"/>
            <p:cNvSpPr>
              <a:spLocks/>
            </p:cNvSpPr>
            <p:nvPr/>
          </p:nvSpPr>
          <p:spPr bwMode="auto">
            <a:xfrm>
              <a:off x="2575" y="3008"/>
              <a:ext cx="1047" cy="807"/>
            </a:xfrm>
            <a:custGeom>
              <a:avLst/>
              <a:gdLst/>
              <a:ahLst/>
              <a:cxnLst>
                <a:cxn ang="0">
                  <a:pos x="156" y="903"/>
                </a:cxn>
                <a:cxn ang="0">
                  <a:pos x="93" y="903"/>
                </a:cxn>
                <a:cxn ang="0">
                  <a:pos x="60" y="891"/>
                </a:cxn>
                <a:cxn ang="0">
                  <a:pos x="33" y="867"/>
                </a:cxn>
                <a:cxn ang="0">
                  <a:pos x="18" y="855"/>
                </a:cxn>
                <a:cxn ang="0">
                  <a:pos x="9" y="837"/>
                </a:cxn>
                <a:cxn ang="0">
                  <a:pos x="0" y="813"/>
                </a:cxn>
                <a:cxn ang="0">
                  <a:pos x="0" y="87"/>
                </a:cxn>
                <a:cxn ang="0">
                  <a:pos x="12" y="60"/>
                </a:cxn>
                <a:cxn ang="0">
                  <a:pos x="30" y="33"/>
                </a:cxn>
                <a:cxn ang="0">
                  <a:pos x="54" y="12"/>
                </a:cxn>
                <a:cxn ang="0">
                  <a:pos x="96" y="0"/>
                </a:cxn>
                <a:cxn ang="0">
                  <a:pos x="255" y="0"/>
                </a:cxn>
                <a:cxn ang="0">
                  <a:pos x="285" y="12"/>
                </a:cxn>
                <a:cxn ang="0">
                  <a:pos x="312" y="33"/>
                </a:cxn>
                <a:cxn ang="0">
                  <a:pos x="324" y="51"/>
                </a:cxn>
                <a:cxn ang="0">
                  <a:pos x="333" y="75"/>
                </a:cxn>
                <a:cxn ang="0">
                  <a:pos x="333" y="192"/>
                </a:cxn>
                <a:cxn ang="0">
                  <a:pos x="339" y="216"/>
                </a:cxn>
                <a:cxn ang="0">
                  <a:pos x="354" y="234"/>
                </a:cxn>
                <a:cxn ang="0">
                  <a:pos x="378" y="243"/>
                </a:cxn>
                <a:cxn ang="0">
                  <a:pos x="1110" y="243"/>
                </a:cxn>
                <a:cxn ang="0">
                  <a:pos x="1128" y="249"/>
                </a:cxn>
                <a:cxn ang="0">
                  <a:pos x="1152" y="267"/>
                </a:cxn>
                <a:cxn ang="0">
                  <a:pos x="1167" y="282"/>
                </a:cxn>
                <a:cxn ang="0">
                  <a:pos x="1176" y="315"/>
                </a:cxn>
                <a:cxn ang="0">
                  <a:pos x="1176" y="825"/>
                </a:cxn>
                <a:cxn ang="0">
                  <a:pos x="1161" y="855"/>
                </a:cxn>
                <a:cxn ang="0">
                  <a:pos x="1134" y="882"/>
                </a:cxn>
                <a:cxn ang="0">
                  <a:pos x="1104" y="897"/>
                </a:cxn>
                <a:cxn ang="0">
                  <a:pos x="1069" y="906"/>
                </a:cxn>
                <a:cxn ang="0">
                  <a:pos x="156" y="903"/>
                </a:cxn>
              </a:cxnLst>
              <a:rect l="0" t="0" r="r" b="b"/>
              <a:pathLst>
                <a:path w="1176" h="906">
                  <a:moveTo>
                    <a:pt x="156" y="903"/>
                  </a:moveTo>
                  <a:lnTo>
                    <a:pt x="93" y="903"/>
                  </a:lnTo>
                  <a:lnTo>
                    <a:pt x="60" y="891"/>
                  </a:lnTo>
                  <a:lnTo>
                    <a:pt x="33" y="867"/>
                  </a:lnTo>
                  <a:lnTo>
                    <a:pt x="18" y="855"/>
                  </a:lnTo>
                  <a:lnTo>
                    <a:pt x="9" y="837"/>
                  </a:lnTo>
                  <a:lnTo>
                    <a:pt x="0" y="813"/>
                  </a:lnTo>
                  <a:lnTo>
                    <a:pt x="0" y="87"/>
                  </a:lnTo>
                  <a:lnTo>
                    <a:pt x="12" y="60"/>
                  </a:lnTo>
                  <a:lnTo>
                    <a:pt x="30" y="33"/>
                  </a:lnTo>
                  <a:lnTo>
                    <a:pt x="54" y="12"/>
                  </a:lnTo>
                  <a:lnTo>
                    <a:pt x="96" y="0"/>
                  </a:lnTo>
                  <a:lnTo>
                    <a:pt x="255" y="0"/>
                  </a:lnTo>
                  <a:lnTo>
                    <a:pt x="285" y="12"/>
                  </a:lnTo>
                  <a:lnTo>
                    <a:pt x="312" y="33"/>
                  </a:lnTo>
                  <a:lnTo>
                    <a:pt x="324" y="51"/>
                  </a:lnTo>
                  <a:lnTo>
                    <a:pt x="333" y="75"/>
                  </a:lnTo>
                  <a:lnTo>
                    <a:pt x="333" y="192"/>
                  </a:lnTo>
                  <a:lnTo>
                    <a:pt x="339" y="216"/>
                  </a:lnTo>
                  <a:lnTo>
                    <a:pt x="354" y="234"/>
                  </a:lnTo>
                  <a:lnTo>
                    <a:pt x="378" y="243"/>
                  </a:lnTo>
                  <a:lnTo>
                    <a:pt x="1110" y="243"/>
                  </a:lnTo>
                  <a:lnTo>
                    <a:pt x="1128" y="249"/>
                  </a:lnTo>
                  <a:lnTo>
                    <a:pt x="1152" y="267"/>
                  </a:lnTo>
                  <a:lnTo>
                    <a:pt x="1167" y="282"/>
                  </a:lnTo>
                  <a:lnTo>
                    <a:pt x="1176" y="315"/>
                  </a:lnTo>
                  <a:lnTo>
                    <a:pt x="1176" y="825"/>
                  </a:lnTo>
                  <a:lnTo>
                    <a:pt x="1161" y="855"/>
                  </a:lnTo>
                  <a:lnTo>
                    <a:pt x="1134" y="882"/>
                  </a:lnTo>
                  <a:lnTo>
                    <a:pt x="1104" y="897"/>
                  </a:lnTo>
                  <a:lnTo>
                    <a:pt x="1069" y="906"/>
                  </a:lnTo>
                  <a:lnTo>
                    <a:pt x="156" y="903"/>
                  </a:lnTo>
                  <a:close/>
                </a:path>
              </a:pathLst>
            </a:custGeom>
            <a:gradFill rotWithShape="0">
              <a:gsLst>
                <a:gs pos="0">
                  <a:srgbClr val="FF9900"/>
                </a:gs>
                <a:gs pos="100000">
                  <a:srgbClr val="FF99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285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41" name="Rectangle 4"/>
            <p:cNvSpPr>
              <a:spLocks noChangeArrowheads="1"/>
            </p:cNvSpPr>
            <p:nvPr/>
          </p:nvSpPr>
          <p:spPr bwMode="auto">
            <a:xfrm>
              <a:off x="2599" y="3365"/>
              <a:ext cx="101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200" b="1">
                  <a:solidFill>
                    <a:schemeClr val="tx2"/>
                  </a:solidFill>
                </a:rPr>
                <a:t>Fibre Channel</a:t>
              </a:r>
            </a:p>
          </p:txBody>
        </p:sp>
        <p:sp>
          <p:nvSpPr>
            <p:cNvPr id="26629" name="Freeform 5"/>
            <p:cNvSpPr>
              <a:spLocks/>
            </p:cNvSpPr>
            <p:nvPr/>
          </p:nvSpPr>
          <p:spPr bwMode="auto">
            <a:xfrm>
              <a:off x="2575" y="2702"/>
              <a:ext cx="1045" cy="466"/>
            </a:xfrm>
            <a:custGeom>
              <a:avLst/>
              <a:gdLst/>
              <a:ahLst/>
              <a:cxnLst>
                <a:cxn ang="0">
                  <a:pos x="0" y="129"/>
                </a:cxn>
                <a:cxn ang="0">
                  <a:pos x="0" y="48"/>
                </a:cxn>
                <a:cxn ang="0">
                  <a:pos x="6" y="27"/>
                </a:cxn>
                <a:cxn ang="0">
                  <a:pos x="21" y="12"/>
                </a:cxn>
                <a:cxn ang="0">
                  <a:pos x="41" y="0"/>
                </a:cxn>
                <a:cxn ang="0">
                  <a:pos x="75" y="0"/>
                </a:cxn>
                <a:cxn ang="0">
                  <a:pos x="1119" y="0"/>
                </a:cxn>
                <a:cxn ang="0">
                  <a:pos x="1152" y="9"/>
                </a:cxn>
                <a:cxn ang="0">
                  <a:pos x="1164" y="24"/>
                </a:cxn>
                <a:cxn ang="0">
                  <a:pos x="1173" y="45"/>
                </a:cxn>
                <a:cxn ang="0">
                  <a:pos x="1173" y="426"/>
                </a:cxn>
                <a:cxn ang="0">
                  <a:pos x="1164" y="447"/>
                </a:cxn>
                <a:cxn ang="0">
                  <a:pos x="1146" y="468"/>
                </a:cxn>
                <a:cxn ang="0">
                  <a:pos x="1125" y="477"/>
                </a:cxn>
                <a:cxn ang="0">
                  <a:pos x="441" y="477"/>
                </a:cxn>
                <a:cxn ang="0">
                  <a:pos x="414" y="462"/>
                </a:cxn>
                <a:cxn ang="0">
                  <a:pos x="402" y="447"/>
                </a:cxn>
                <a:cxn ang="0">
                  <a:pos x="390" y="432"/>
                </a:cxn>
                <a:cxn ang="0">
                  <a:pos x="390" y="300"/>
                </a:cxn>
                <a:cxn ang="0">
                  <a:pos x="384" y="276"/>
                </a:cxn>
                <a:cxn ang="0">
                  <a:pos x="369" y="261"/>
                </a:cxn>
                <a:cxn ang="0">
                  <a:pos x="342" y="246"/>
                </a:cxn>
                <a:cxn ang="0">
                  <a:pos x="318" y="243"/>
                </a:cxn>
                <a:cxn ang="0">
                  <a:pos x="78" y="243"/>
                </a:cxn>
                <a:cxn ang="0">
                  <a:pos x="45" y="240"/>
                </a:cxn>
                <a:cxn ang="0">
                  <a:pos x="24" y="228"/>
                </a:cxn>
                <a:cxn ang="0">
                  <a:pos x="9" y="210"/>
                </a:cxn>
                <a:cxn ang="0">
                  <a:pos x="0" y="180"/>
                </a:cxn>
                <a:cxn ang="0">
                  <a:pos x="0" y="129"/>
                </a:cxn>
              </a:cxnLst>
              <a:rect l="0" t="0" r="r" b="b"/>
              <a:pathLst>
                <a:path w="1173" h="477">
                  <a:moveTo>
                    <a:pt x="0" y="129"/>
                  </a:moveTo>
                  <a:lnTo>
                    <a:pt x="0" y="48"/>
                  </a:lnTo>
                  <a:lnTo>
                    <a:pt x="6" y="27"/>
                  </a:lnTo>
                  <a:lnTo>
                    <a:pt x="21" y="12"/>
                  </a:lnTo>
                  <a:lnTo>
                    <a:pt x="41" y="0"/>
                  </a:lnTo>
                  <a:lnTo>
                    <a:pt x="75" y="0"/>
                  </a:lnTo>
                  <a:lnTo>
                    <a:pt x="1119" y="0"/>
                  </a:lnTo>
                  <a:lnTo>
                    <a:pt x="1152" y="9"/>
                  </a:lnTo>
                  <a:lnTo>
                    <a:pt x="1164" y="24"/>
                  </a:lnTo>
                  <a:lnTo>
                    <a:pt x="1173" y="45"/>
                  </a:lnTo>
                  <a:lnTo>
                    <a:pt x="1173" y="426"/>
                  </a:lnTo>
                  <a:lnTo>
                    <a:pt x="1164" y="447"/>
                  </a:lnTo>
                  <a:lnTo>
                    <a:pt x="1146" y="468"/>
                  </a:lnTo>
                  <a:lnTo>
                    <a:pt x="1125" y="477"/>
                  </a:lnTo>
                  <a:lnTo>
                    <a:pt x="441" y="477"/>
                  </a:lnTo>
                  <a:lnTo>
                    <a:pt x="414" y="462"/>
                  </a:lnTo>
                  <a:lnTo>
                    <a:pt x="402" y="447"/>
                  </a:lnTo>
                  <a:lnTo>
                    <a:pt x="390" y="432"/>
                  </a:lnTo>
                  <a:lnTo>
                    <a:pt x="390" y="300"/>
                  </a:lnTo>
                  <a:lnTo>
                    <a:pt x="384" y="276"/>
                  </a:lnTo>
                  <a:lnTo>
                    <a:pt x="369" y="261"/>
                  </a:lnTo>
                  <a:lnTo>
                    <a:pt x="342" y="246"/>
                  </a:lnTo>
                  <a:lnTo>
                    <a:pt x="318" y="243"/>
                  </a:lnTo>
                  <a:lnTo>
                    <a:pt x="78" y="243"/>
                  </a:lnTo>
                  <a:lnTo>
                    <a:pt x="45" y="240"/>
                  </a:lnTo>
                  <a:lnTo>
                    <a:pt x="24" y="228"/>
                  </a:lnTo>
                  <a:lnTo>
                    <a:pt x="9" y="210"/>
                  </a:lnTo>
                  <a:lnTo>
                    <a:pt x="0" y="180"/>
                  </a:lnTo>
                  <a:lnTo>
                    <a:pt x="0" y="129"/>
                  </a:lnTo>
                  <a:close/>
                </a:path>
              </a:pathLst>
            </a:custGeom>
            <a:gradFill rotWithShape="0">
              <a:gsLst>
                <a:gs pos="0">
                  <a:srgbClr val="9999FF"/>
                </a:gs>
                <a:gs pos="100000">
                  <a:srgbClr val="9999FF">
                    <a:gamma/>
                    <a:tint val="39216"/>
                    <a:invGamma/>
                  </a:srgbClr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43" name="Rectangle 6"/>
            <p:cNvSpPr>
              <a:spLocks noChangeArrowheads="1"/>
            </p:cNvSpPr>
            <p:nvPr/>
          </p:nvSpPr>
          <p:spPr bwMode="auto">
            <a:xfrm>
              <a:off x="2657" y="2766"/>
              <a:ext cx="93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20000"/>
                </a:spcBef>
              </a:pPr>
              <a:r>
                <a:rPr lang="en-US" sz="1050">
                  <a:solidFill>
                    <a:schemeClr val="tx2"/>
                  </a:solidFill>
                </a:rPr>
                <a:t>SCSI • IP • VI • </a:t>
              </a:r>
              <a:br>
                <a:rPr lang="en-US" sz="1050">
                  <a:solidFill>
                    <a:schemeClr val="tx2"/>
                  </a:solidFill>
                </a:rPr>
              </a:br>
              <a:r>
                <a:rPr lang="en-US" sz="1050">
                  <a:solidFill>
                    <a:schemeClr val="tx2"/>
                  </a:solidFill>
                </a:rPr>
                <a:t>HiPPI • ...</a:t>
              </a:r>
            </a:p>
          </p:txBody>
        </p:sp>
        <p:sp>
          <p:nvSpPr>
            <p:cNvPr id="26631" name="AutoShape 7"/>
            <p:cNvSpPr>
              <a:spLocks noChangeArrowheads="1"/>
            </p:cNvSpPr>
            <p:nvPr/>
          </p:nvSpPr>
          <p:spPr bwMode="auto">
            <a:xfrm>
              <a:off x="2575" y="2257"/>
              <a:ext cx="1047" cy="38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00CC99"/>
                </a:gs>
                <a:gs pos="100000">
                  <a:srgbClr val="00CC99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2857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105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Fat32 • CIFS • </a:t>
              </a:r>
              <a:br>
                <a:rPr lang="en-US" sz="105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05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NFS • DAFS • ...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038600" y="2343150"/>
            <a:ext cx="3143250" cy="2457450"/>
            <a:chOff x="2432" y="1968"/>
            <a:chExt cx="2640" cy="2064"/>
          </a:xfrm>
        </p:grpSpPr>
        <p:sp>
          <p:nvSpPr>
            <p:cNvPr id="38933" name="Rectangle 9"/>
            <p:cNvSpPr>
              <a:spLocks noChangeArrowheads="1"/>
            </p:cNvSpPr>
            <p:nvPr/>
          </p:nvSpPr>
          <p:spPr bwMode="gray">
            <a:xfrm>
              <a:off x="2432" y="1968"/>
              <a:ext cx="2640" cy="206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4125" y="2784"/>
              <a:ext cx="801" cy="1174"/>
              <a:chOff x="4223" y="1680"/>
              <a:chExt cx="801" cy="1174"/>
            </a:xfrm>
          </p:grpSpPr>
          <p:sp>
            <p:nvSpPr>
              <p:cNvPr id="26635" name="AutoShape 11"/>
              <p:cNvSpPr>
                <a:spLocks noChangeArrowheads="1"/>
              </p:cNvSpPr>
              <p:nvPr/>
            </p:nvSpPr>
            <p:spPr bwMode="gray">
              <a:xfrm>
                <a:off x="4224" y="1680"/>
                <a:ext cx="788" cy="32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00CC99"/>
                  </a:gs>
                  <a:gs pos="100000">
                    <a:srgbClr val="00CC99">
                      <a:gamma/>
                      <a:tint val="30196"/>
                      <a:invGamma/>
                    </a:srgbClr>
                  </a:gs>
                </a:gsLst>
                <a:lin ang="2700000" scaled="1"/>
              </a:gradFill>
              <a:ln w="28575">
                <a:noFill/>
                <a:round/>
                <a:headEnd/>
                <a:tailEnd/>
              </a:ln>
              <a:effectLst>
                <a:outerShdw dist="35921" dir="2700000" algn="ctr" rotWithShape="0">
                  <a:srgbClr val="C0C0C0"/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r>
                  <a:rPr lang="en-US" sz="75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Fat32 • CIFS • </a:t>
                </a:r>
                <a:br>
                  <a:rPr lang="en-US" sz="75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US" sz="75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NFS • DAFS • ...</a:t>
                </a:r>
              </a:p>
            </p:txBody>
          </p:sp>
          <p:sp>
            <p:nvSpPr>
              <p:cNvPr id="26636" name="Freeform 12"/>
              <p:cNvSpPr>
                <a:spLocks/>
              </p:cNvSpPr>
              <p:nvPr/>
            </p:nvSpPr>
            <p:spPr bwMode="gray">
              <a:xfrm>
                <a:off x="4224" y="2246"/>
                <a:ext cx="788" cy="608"/>
              </a:xfrm>
              <a:custGeom>
                <a:avLst/>
                <a:gdLst/>
                <a:ahLst/>
                <a:cxnLst>
                  <a:cxn ang="0">
                    <a:pos x="156" y="903"/>
                  </a:cxn>
                  <a:cxn ang="0">
                    <a:pos x="93" y="903"/>
                  </a:cxn>
                  <a:cxn ang="0">
                    <a:pos x="60" y="891"/>
                  </a:cxn>
                  <a:cxn ang="0">
                    <a:pos x="33" y="867"/>
                  </a:cxn>
                  <a:cxn ang="0">
                    <a:pos x="18" y="855"/>
                  </a:cxn>
                  <a:cxn ang="0">
                    <a:pos x="9" y="837"/>
                  </a:cxn>
                  <a:cxn ang="0">
                    <a:pos x="0" y="813"/>
                  </a:cxn>
                  <a:cxn ang="0">
                    <a:pos x="0" y="87"/>
                  </a:cxn>
                  <a:cxn ang="0">
                    <a:pos x="12" y="60"/>
                  </a:cxn>
                  <a:cxn ang="0">
                    <a:pos x="30" y="33"/>
                  </a:cxn>
                  <a:cxn ang="0">
                    <a:pos x="54" y="12"/>
                  </a:cxn>
                  <a:cxn ang="0">
                    <a:pos x="96" y="0"/>
                  </a:cxn>
                  <a:cxn ang="0">
                    <a:pos x="255" y="0"/>
                  </a:cxn>
                  <a:cxn ang="0">
                    <a:pos x="285" y="12"/>
                  </a:cxn>
                  <a:cxn ang="0">
                    <a:pos x="312" y="33"/>
                  </a:cxn>
                  <a:cxn ang="0">
                    <a:pos x="324" y="51"/>
                  </a:cxn>
                  <a:cxn ang="0">
                    <a:pos x="333" y="75"/>
                  </a:cxn>
                  <a:cxn ang="0">
                    <a:pos x="333" y="192"/>
                  </a:cxn>
                  <a:cxn ang="0">
                    <a:pos x="339" y="216"/>
                  </a:cxn>
                  <a:cxn ang="0">
                    <a:pos x="354" y="234"/>
                  </a:cxn>
                  <a:cxn ang="0">
                    <a:pos x="378" y="243"/>
                  </a:cxn>
                  <a:cxn ang="0">
                    <a:pos x="1110" y="243"/>
                  </a:cxn>
                  <a:cxn ang="0">
                    <a:pos x="1128" y="249"/>
                  </a:cxn>
                  <a:cxn ang="0">
                    <a:pos x="1152" y="267"/>
                  </a:cxn>
                  <a:cxn ang="0">
                    <a:pos x="1167" y="282"/>
                  </a:cxn>
                  <a:cxn ang="0">
                    <a:pos x="1176" y="315"/>
                  </a:cxn>
                  <a:cxn ang="0">
                    <a:pos x="1176" y="825"/>
                  </a:cxn>
                  <a:cxn ang="0">
                    <a:pos x="1161" y="855"/>
                  </a:cxn>
                  <a:cxn ang="0">
                    <a:pos x="1134" y="882"/>
                  </a:cxn>
                  <a:cxn ang="0">
                    <a:pos x="1104" y="897"/>
                  </a:cxn>
                  <a:cxn ang="0">
                    <a:pos x="1069" y="906"/>
                  </a:cxn>
                  <a:cxn ang="0">
                    <a:pos x="156" y="903"/>
                  </a:cxn>
                </a:cxnLst>
                <a:rect l="0" t="0" r="r" b="b"/>
                <a:pathLst>
                  <a:path w="1176" h="906">
                    <a:moveTo>
                      <a:pt x="156" y="903"/>
                    </a:moveTo>
                    <a:lnTo>
                      <a:pt x="93" y="903"/>
                    </a:lnTo>
                    <a:lnTo>
                      <a:pt x="60" y="891"/>
                    </a:lnTo>
                    <a:lnTo>
                      <a:pt x="33" y="867"/>
                    </a:lnTo>
                    <a:lnTo>
                      <a:pt x="18" y="855"/>
                    </a:lnTo>
                    <a:lnTo>
                      <a:pt x="9" y="837"/>
                    </a:lnTo>
                    <a:lnTo>
                      <a:pt x="0" y="813"/>
                    </a:lnTo>
                    <a:lnTo>
                      <a:pt x="0" y="87"/>
                    </a:lnTo>
                    <a:lnTo>
                      <a:pt x="12" y="60"/>
                    </a:lnTo>
                    <a:lnTo>
                      <a:pt x="30" y="33"/>
                    </a:lnTo>
                    <a:lnTo>
                      <a:pt x="54" y="12"/>
                    </a:lnTo>
                    <a:lnTo>
                      <a:pt x="96" y="0"/>
                    </a:lnTo>
                    <a:lnTo>
                      <a:pt x="255" y="0"/>
                    </a:lnTo>
                    <a:lnTo>
                      <a:pt x="285" y="12"/>
                    </a:lnTo>
                    <a:lnTo>
                      <a:pt x="312" y="33"/>
                    </a:lnTo>
                    <a:lnTo>
                      <a:pt x="324" y="51"/>
                    </a:lnTo>
                    <a:lnTo>
                      <a:pt x="333" y="75"/>
                    </a:lnTo>
                    <a:lnTo>
                      <a:pt x="333" y="192"/>
                    </a:lnTo>
                    <a:lnTo>
                      <a:pt x="339" y="216"/>
                    </a:lnTo>
                    <a:lnTo>
                      <a:pt x="354" y="234"/>
                    </a:lnTo>
                    <a:lnTo>
                      <a:pt x="378" y="243"/>
                    </a:lnTo>
                    <a:lnTo>
                      <a:pt x="1110" y="243"/>
                    </a:lnTo>
                    <a:lnTo>
                      <a:pt x="1128" y="249"/>
                    </a:lnTo>
                    <a:lnTo>
                      <a:pt x="1152" y="267"/>
                    </a:lnTo>
                    <a:lnTo>
                      <a:pt x="1167" y="282"/>
                    </a:lnTo>
                    <a:lnTo>
                      <a:pt x="1176" y="315"/>
                    </a:lnTo>
                    <a:lnTo>
                      <a:pt x="1176" y="825"/>
                    </a:lnTo>
                    <a:lnTo>
                      <a:pt x="1161" y="855"/>
                    </a:lnTo>
                    <a:lnTo>
                      <a:pt x="1134" y="882"/>
                    </a:lnTo>
                    <a:lnTo>
                      <a:pt x="1104" y="897"/>
                    </a:lnTo>
                    <a:lnTo>
                      <a:pt x="1069" y="906"/>
                    </a:lnTo>
                    <a:lnTo>
                      <a:pt x="156" y="9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tint val="30196"/>
                      <a:invGamma/>
                    </a:srgbClr>
                  </a:gs>
                </a:gsLst>
                <a:lin ang="2700000" scaled="1"/>
              </a:gradFill>
              <a:ln w="285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C0C0C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de-DE" sz="105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937" name="Rectangle 13"/>
              <p:cNvSpPr>
                <a:spLocks noChangeArrowheads="1"/>
              </p:cNvSpPr>
              <p:nvPr/>
            </p:nvSpPr>
            <p:spPr bwMode="gray">
              <a:xfrm>
                <a:off x="4223" y="2549"/>
                <a:ext cx="801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en-US" sz="900" b="1">
                    <a:solidFill>
                      <a:schemeClr val="tx2"/>
                    </a:solidFill>
                  </a:rPr>
                  <a:t>Fibre Channel</a:t>
                </a:r>
              </a:p>
            </p:txBody>
          </p:sp>
          <p:sp>
            <p:nvSpPr>
              <p:cNvPr id="26638" name="Freeform 14"/>
              <p:cNvSpPr>
                <a:spLocks/>
              </p:cNvSpPr>
              <p:nvPr/>
            </p:nvSpPr>
            <p:spPr bwMode="gray">
              <a:xfrm>
                <a:off x="4224" y="2046"/>
                <a:ext cx="786" cy="320"/>
              </a:xfrm>
              <a:custGeom>
                <a:avLst/>
                <a:gdLst/>
                <a:ahLst/>
                <a:cxnLst>
                  <a:cxn ang="0">
                    <a:pos x="0" y="129"/>
                  </a:cxn>
                  <a:cxn ang="0">
                    <a:pos x="0" y="48"/>
                  </a:cxn>
                  <a:cxn ang="0">
                    <a:pos x="6" y="27"/>
                  </a:cxn>
                  <a:cxn ang="0">
                    <a:pos x="21" y="12"/>
                  </a:cxn>
                  <a:cxn ang="0">
                    <a:pos x="41" y="0"/>
                  </a:cxn>
                  <a:cxn ang="0">
                    <a:pos x="75" y="0"/>
                  </a:cxn>
                  <a:cxn ang="0">
                    <a:pos x="1119" y="0"/>
                  </a:cxn>
                  <a:cxn ang="0">
                    <a:pos x="1152" y="9"/>
                  </a:cxn>
                  <a:cxn ang="0">
                    <a:pos x="1164" y="24"/>
                  </a:cxn>
                  <a:cxn ang="0">
                    <a:pos x="1173" y="45"/>
                  </a:cxn>
                  <a:cxn ang="0">
                    <a:pos x="1173" y="426"/>
                  </a:cxn>
                  <a:cxn ang="0">
                    <a:pos x="1164" y="447"/>
                  </a:cxn>
                  <a:cxn ang="0">
                    <a:pos x="1146" y="468"/>
                  </a:cxn>
                  <a:cxn ang="0">
                    <a:pos x="1125" y="477"/>
                  </a:cxn>
                  <a:cxn ang="0">
                    <a:pos x="441" y="477"/>
                  </a:cxn>
                  <a:cxn ang="0">
                    <a:pos x="414" y="462"/>
                  </a:cxn>
                  <a:cxn ang="0">
                    <a:pos x="402" y="447"/>
                  </a:cxn>
                  <a:cxn ang="0">
                    <a:pos x="390" y="432"/>
                  </a:cxn>
                  <a:cxn ang="0">
                    <a:pos x="390" y="300"/>
                  </a:cxn>
                  <a:cxn ang="0">
                    <a:pos x="384" y="276"/>
                  </a:cxn>
                  <a:cxn ang="0">
                    <a:pos x="369" y="261"/>
                  </a:cxn>
                  <a:cxn ang="0">
                    <a:pos x="342" y="246"/>
                  </a:cxn>
                  <a:cxn ang="0">
                    <a:pos x="318" y="243"/>
                  </a:cxn>
                  <a:cxn ang="0">
                    <a:pos x="78" y="243"/>
                  </a:cxn>
                  <a:cxn ang="0">
                    <a:pos x="45" y="240"/>
                  </a:cxn>
                  <a:cxn ang="0">
                    <a:pos x="24" y="228"/>
                  </a:cxn>
                  <a:cxn ang="0">
                    <a:pos x="9" y="210"/>
                  </a:cxn>
                  <a:cxn ang="0">
                    <a:pos x="0" y="180"/>
                  </a:cxn>
                  <a:cxn ang="0">
                    <a:pos x="0" y="129"/>
                  </a:cxn>
                </a:cxnLst>
                <a:rect l="0" t="0" r="r" b="b"/>
                <a:pathLst>
                  <a:path w="1173" h="477">
                    <a:moveTo>
                      <a:pt x="0" y="129"/>
                    </a:moveTo>
                    <a:lnTo>
                      <a:pt x="0" y="48"/>
                    </a:lnTo>
                    <a:lnTo>
                      <a:pt x="6" y="27"/>
                    </a:lnTo>
                    <a:lnTo>
                      <a:pt x="21" y="12"/>
                    </a:lnTo>
                    <a:lnTo>
                      <a:pt x="41" y="0"/>
                    </a:lnTo>
                    <a:lnTo>
                      <a:pt x="75" y="0"/>
                    </a:lnTo>
                    <a:lnTo>
                      <a:pt x="1119" y="0"/>
                    </a:lnTo>
                    <a:lnTo>
                      <a:pt x="1152" y="9"/>
                    </a:lnTo>
                    <a:lnTo>
                      <a:pt x="1164" y="24"/>
                    </a:lnTo>
                    <a:lnTo>
                      <a:pt x="1173" y="45"/>
                    </a:lnTo>
                    <a:lnTo>
                      <a:pt x="1173" y="426"/>
                    </a:lnTo>
                    <a:lnTo>
                      <a:pt x="1164" y="447"/>
                    </a:lnTo>
                    <a:lnTo>
                      <a:pt x="1146" y="468"/>
                    </a:lnTo>
                    <a:lnTo>
                      <a:pt x="1125" y="477"/>
                    </a:lnTo>
                    <a:lnTo>
                      <a:pt x="441" y="477"/>
                    </a:lnTo>
                    <a:lnTo>
                      <a:pt x="414" y="462"/>
                    </a:lnTo>
                    <a:lnTo>
                      <a:pt x="402" y="447"/>
                    </a:lnTo>
                    <a:lnTo>
                      <a:pt x="390" y="432"/>
                    </a:lnTo>
                    <a:lnTo>
                      <a:pt x="390" y="300"/>
                    </a:lnTo>
                    <a:lnTo>
                      <a:pt x="384" y="276"/>
                    </a:lnTo>
                    <a:lnTo>
                      <a:pt x="369" y="261"/>
                    </a:lnTo>
                    <a:lnTo>
                      <a:pt x="342" y="246"/>
                    </a:lnTo>
                    <a:lnTo>
                      <a:pt x="318" y="243"/>
                    </a:lnTo>
                    <a:lnTo>
                      <a:pt x="78" y="243"/>
                    </a:lnTo>
                    <a:lnTo>
                      <a:pt x="45" y="240"/>
                    </a:lnTo>
                    <a:lnTo>
                      <a:pt x="24" y="228"/>
                    </a:lnTo>
                    <a:lnTo>
                      <a:pt x="9" y="210"/>
                    </a:lnTo>
                    <a:lnTo>
                      <a:pt x="0" y="180"/>
                    </a:lnTo>
                    <a:lnTo>
                      <a:pt x="0" y="129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99FF"/>
                  </a:gs>
                  <a:gs pos="100000">
                    <a:srgbClr val="9999FF">
                      <a:gamma/>
                      <a:tint val="39216"/>
                      <a:invGamma/>
                    </a:srgbClr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C0C0C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de-DE" sz="105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939" name="Rectangle 15"/>
              <p:cNvSpPr>
                <a:spLocks noChangeArrowheads="1"/>
              </p:cNvSpPr>
              <p:nvPr/>
            </p:nvSpPr>
            <p:spPr bwMode="gray">
              <a:xfrm>
                <a:off x="4270" y="2096"/>
                <a:ext cx="719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en-US" sz="750">
                    <a:solidFill>
                      <a:schemeClr val="tx2"/>
                    </a:solidFill>
                  </a:rPr>
                  <a:t>SCSI • IP • VI • </a:t>
                </a:r>
                <a:br>
                  <a:rPr lang="en-US" sz="750">
                    <a:solidFill>
                      <a:schemeClr val="tx2"/>
                    </a:solidFill>
                  </a:rPr>
                </a:br>
                <a:r>
                  <a:rPr lang="en-US" sz="750">
                    <a:solidFill>
                      <a:schemeClr val="tx2"/>
                    </a:solidFill>
                  </a:rPr>
                  <a:t>HiPPI • ...</a:t>
                </a:r>
              </a:p>
            </p:txBody>
          </p:sp>
        </p:grpSp>
      </p:grpSp>
      <p:sp>
        <p:nvSpPr>
          <p:cNvPr id="26640" name="Freeform 16"/>
          <p:cNvSpPr>
            <a:spLocks/>
          </p:cNvSpPr>
          <p:nvPr/>
        </p:nvSpPr>
        <p:spPr bwMode="auto">
          <a:xfrm>
            <a:off x="4474369" y="2558654"/>
            <a:ext cx="1579960" cy="2075259"/>
          </a:xfrm>
          <a:custGeom>
            <a:avLst/>
            <a:gdLst>
              <a:gd name="T0" fmla="*/ 1327 w 1327"/>
              <a:gd name="T1" fmla="*/ 1268 h 1743"/>
              <a:gd name="T2" fmla="*/ 57 w 1327"/>
              <a:gd name="T3" fmla="*/ 0 h 1743"/>
              <a:gd name="T4" fmla="*/ 0 w 1327"/>
              <a:gd name="T5" fmla="*/ 1282 h 1743"/>
              <a:gd name="T6" fmla="*/ 1327 w 1327"/>
              <a:gd name="T7" fmla="*/ 1743 h 1743"/>
              <a:gd name="T8" fmla="*/ 1327 w 1327"/>
              <a:gd name="T9" fmla="*/ 1268 h 1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27"/>
              <a:gd name="T16" fmla="*/ 0 h 1743"/>
              <a:gd name="T17" fmla="*/ 1327 w 1327"/>
              <a:gd name="T18" fmla="*/ 1743 h 17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27" h="1743">
                <a:moveTo>
                  <a:pt x="1327" y="1268"/>
                </a:moveTo>
                <a:lnTo>
                  <a:pt x="57" y="0"/>
                </a:lnTo>
                <a:lnTo>
                  <a:pt x="0" y="1282"/>
                </a:lnTo>
                <a:lnTo>
                  <a:pt x="1327" y="1743"/>
                </a:lnTo>
                <a:lnTo>
                  <a:pt x="1327" y="1268"/>
                </a:lnTo>
                <a:close/>
              </a:path>
            </a:pathLst>
          </a:custGeom>
          <a:gradFill rotWithShape="0">
            <a:gsLst>
              <a:gs pos="0">
                <a:srgbClr val="CCCCFF"/>
              </a:gs>
              <a:gs pos="100000">
                <a:srgbClr val="FAFAFF"/>
              </a:gs>
            </a:gsLst>
            <a:path path="rect">
              <a:fillToRect l="100000" t="100000"/>
            </a:path>
          </a:gradFill>
          <a:ln w="9525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38917" name="Rectangle 1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Fibre Channel Layers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1943100" y="1395413"/>
            <a:ext cx="3086100" cy="2688431"/>
            <a:chOff x="672" y="1172"/>
            <a:chExt cx="2592" cy="2258"/>
          </a:xfrm>
        </p:grpSpPr>
        <p:sp>
          <p:nvSpPr>
            <p:cNvPr id="26643" name="Freeform 19"/>
            <p:cNvSpPr>
              <a:spLocks/>
            </p:cNvSpPr>
            <p:nvPr/>
          </p:nvSpPr>
          <p:spPr bwMode="auto">
            <a:xfrm>
              <a:off x="693" y="1172"/>
              <a:ext cx="2180" cy="886"/>
            </a:xfrm>
            <a:custGeom>
              <a:avLst/>
              <a:gdLst/>
              <a:ahLst/>
              <a:cxnLst>
                <a:cxn ang="0">
                  <a:pos x="0" y="129"/>
                </a:cxn>
                <a:cxn ang="0">
                  <a:pos x="0" y="48"/>
                </a:cxn>
                <a:cxn ang="0">
                  <a:pos x="6" y="27"/>
                </a:cxn>
                <a:cxn ang="0">
                  <a:pos x="21" y="12"/>
                </a:cxn>
                <a:cxn ang="0">
                  <a:pos x="41" y="0"/>
                </a:cxn>
                <a:cxn ang="0">
                  <a:pos x="75" y="0"/>
                </a:cxn>
                <a:cxn ang="0">
                  <a:pos x="1119" y="0"/>
                </a:cxn>
                <a:cxn ang="0">
                  <a:pos x="1152" y="9"/>
                </a:cxn>
                <a:cxn ang="0">
                  <a:pos x="1164" y="24"/>
                </a:cxn>
                <a:cxn ang="0">
                  <a:pos x="1173" y="45"/>
                </a:cxn>
                <a:cxn ang="0">
                  <a:pos x="1173" y="426"/>
                </a:cxn>
                <a:cxn ang="0">
                  <a:pos x="1164" y="447"/>
                </a:cxn>
                <a:cxn ang="0">
                  <a:pos x="1146" y="468"/>
                </a:cxn>
                <a:cxn ang="0">
                  <a:pos x="1125" y="477"/>
                </a:cxn>
                <a:cxn ang="0">
                  <a:pos x="441" y="477"/>
                </a:cxn>
                <a:cxn ang="0">
                  <a:pos x="414" y="462"/>
                </a:cxn>
                <a:cxn ang="0">
                  <a:pos x="402" y="447"/>
                </a:cxn>
                <a:cxn ang="0">
                  <a:pos x="390" y="432"/>
                </a:cxn>
                <a:cxn ang="0">
                  <a:pos x="390" y="300"/>
                </a:cxn>
                <a:cxn ang="0">
                  <a:pos x="384" y="276"/>
                </a:cxn>
                <a:cxn ang="0">
                  <a:pos x="369" y="261"/>
                </a:cxn>
                <a:cxn ang="0">
                  <a:pos x="342" y="246"/>
                </a:cxn>
                <a:cxn ang="0">
                  <a:pos x="318" y="243"/>
                </a:cxn>
                <a:cxn ang="0">
                  <a:pos x="78" y="243"/>
                </a:cxn>
                <a:cxn ang="0">
                  <a:pos x="45" y="240"/>
                </a:cxn>
                <a:cxn ang="0">
                  <a:pos x="24" y="228"/>
                </a:cxn>
                <a:cxn ang="0">
                  <a:pos x="9" y="210"/>
                </a:cxn>
                <a:cxn ang="0">
                  <a:pos x="0" y="180"/>
                </a:cxn>
                <a:cxn ang="0">
                  <a:pos x="0" y="129"/>
                </a:cxn>
              </a:cxnLst>
              <a:rect l="0" t="0" r="r" b="b"/>
              <a:pathLst>
                <a:path w="1173" h="477">
                  <a:moveTo>
                    <a:pt x="0" y="129"/>
                  </a:moveTo>
                  <a:lnTo>
                    <a:pt x="0" y="48"/>
                  </a:lnTo>
                  <a:lnTo>
                    <a:pt x="6" y="27"/>
                  </a:lnTo>
                  <a:lnTo>
                    <a:pt x="21" y="12"/>
                  </a:lnTo>
                  <a:lnTo>
                    <a:pt x="41" y="0"/>
                  </a:lnTo>
                  <a:lnTo>
                    <a:pt x="75" y="0"/>
                  </a:lnTo>
                  <a:lnTo>
                    <a:pt x="1119" y="0"/>
                  </a:lnTo>
                  <a:lnTo>
                    <a:pt x="1152" y="9"/>
                  </a:lnTo>
                  <a:lnTo>
                    <a:pt x="1164" y="24"/>
                  </a:lnTo>
                  <a:lnTo>
                    <a:pt x="1173" y="45"/>
                  </a:lnTo>
                  <a:lnTo>
                    <a:pt x="1173" y="426"/>
                  </a:lnTo>
                  <a:lnTo>
                    <a:pt x="1164" y="447"/>
                  </a:lnTo>
                  <a:lnTo>
                    <a:pt x="1146" y="468"/>
                  </a:lnTo>
                  <a:lnTo>
                    <a:pt x="1125" y="477"/>
                  </a:lnTo>
                  <a:lnTo>
                    <a:pt x="441" y="477"/>
                  </a:lnTo>
                  <a:lnTo>
                    <a:pt x="414" y="462"/>
                  </a:lnTo>
                  <a:lnTo>
                    <a:pt x="402" y="447"/>
                  </a:lnTo>
                  <a:lnTo>
                    <a:pt x="390" y="432"/>
                  </a:lnTo>
                  <a:lnTo>
                    <a:pt x="390" y="300"/>
                  </a:lnTo>
                  <a:lnTo>
                    <a:pt x="384" y="276"/>
                  </a:lnTo>
                  <a:lnTo>
                    <a:pt x="369" y="261"/>
                  </a:lnTo>
                  <a:lnTo>
                    <a:pt x="342" y="246"/>
                  </a:lnTo>
                  <a:lnTo>
                    <a:pt x="318" y="243"/>
                  </a:lnTo>
                  <a:lnTo>
                    <a:pt x="78" y="243"/>
                  </a:lnTo>
                  <a:lnTo>
                    <a:pt x="45" y="240"/>
                  </a:lnTo>
                  <a:lnTo>
                    <a:pt x="24" y="228"/>
                  </a:lnTo>
                  <a:lnTo>
                    <a:pt x="9" y="210"/>
                  </a:lnTo>
                  <a:lnTo>
                    <a:pt x="0" y="180"/>
                  </a:lnTo>
                  <a:lnTo>
                    <a:pt x="0" y="129"/>
                  </a:lnTo>
                  <a:close/>
                </a:path>
              </a:pathLst>
            </a:custGeom>
            <a:gradFill rotWithShape="0">
              <a:gsLst>
                <a:gs pos="0">
                  <a:srgbClr val="A4A4F4"/>
                </a:gs>
                <a:gs pos="100000">
                  <a:srgbClr val="A4A4F4">
                    <a:gamma/>
                    <a:tint val="20000"/>
                    <a:invGamma/>
                  </a:srgbClr>
                </a:gs>
              </a:gsLst>
              <a:lin ang="0" scaled="1"/>
            </a:gradFill>
            <a:ln w="285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644" name="AutoShape 20"/>
            <p:cNvSpPr>
              <a:spLocks noChangeArrowheads="1"/>
            </p:cNvSpPr>
            <p:nvPr/>
          </p:nvSpPr>
          <p:spPr bwMode="auto">
            <a:xfrm>
              <a:off x="673" y="2500"/>
              <a:ext cx="2206" cy="27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9900"/>
                </a:gs>
                <a:gs pos="100000">
                  <a:srgbClr val="FF9900">
                    <a:gamma/>
                    <a:tint val="30196"/>
                    <a:invGamma/>
                  </a:srgbClr>
                </a:gs>
              </a:gsLst>
              <a:lin ang="0" scaled="1"/>
            </a:gradFill>
            <a:ln w="2857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645" name="AutoShape 21"/>
            <p:cNvSpPr>
              <a:spLocks noChangeArrowheads="1"/>
            </p:cNvSpPr>
            <p:nvPr/>
          </p:nvSpPr>
          <p:spPr bwMode="auto">
            <a:xfrm>
              <a:off x="673" y="2827"/>
              <a:ext cx="2206" cy="27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9900"/>
                </a:gs>
                <a:gs pos="100000">
                  <a:srgbClr val="FF9900">
                    <a:gamma/>
                    <a:tint val="30196"/>
                    <a:invGamma/>
                  </a:srgbClr>
                </a:gs>
              </a:gsLst>
              <a:lin ang="0" scaled="1"/>
            </a:gradFill>
            <a:ln w="2857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646" name="AutoShape 22"/>
            <p:cNvSpPr>
              <a:spLocks noChangeArrowheads="1"/>
            </p:cNvSpPr>
            <p:nvPr/>
          </p:nvSpPr>
          <p:spPr bwMode="auto">
            <a:xfrm>
              <a:off x="673" y="3155"/>
              <a:ext cx="2206" cy="27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9900"/>
                </a:gs>
                <a:gs pos="100000">
                  <a:srgbClr val="FF9900">
                    <a:gamma/>
                    <a:tint val="30196"/>
                    <a:invGamma/>
                  </a:srgbClr>
                </a:gs>
              </a:gsLst>
              <a:lin ang="0" scaled="1"/>
            </a:gradFill>
            <a:ln w="2857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23" name="Rectangle 23"/>
            <p:cNvSpPr>
              <a:spLocks noChangeArrowheads="1"/>
            </p:cNvSpPr>
            <p:nvPr/>
          </p:nvSpPr>
          <p:spPr bwMode="auto">
            <a:xfrm>
              <a:off x="724" y="3168"/>
              <a:ext cx="135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1050">
                  <a:solidFill>
                    <a:srgbClr val="FFFFFF"/>
                  </a:solidFill>
                </a:rPr>
                <a:t>FC-0</a:t>
              </a:r>
              <a:r>
                <a:rPr lang="en-US" sz="1050">
                  <a:solidFill>
                    <a:srgbClr val="DDDDDD"/>
                  </a:solidFill>
                </a:rPr>
                <a:t> </a:t>
              </a:r>
              <a:r>
                <a:rPr lang="en-US" sz="1050">
                  <a:solidFill>
                    <a:schemeClr val="tx2"/>
                  </a:solidFill>
                </a:rPr>
                <a:t> Physical interface</a:t>
              </a:r>
            </a:p>
          </p:txBody>
        </p:sp>
        <p:sp>
          <p:nvSpPr>
            <p:cNvPr id="38924" name="Rectangle 24"/>
            <p:cNvSpPr>
              <a:spLocks noChangeArrowheads="1"/>
            </p:cNvSpPr>
            <p:nvPr/>
          </p:nvSpPr>
          <p:spPr bwMode="auto">
            <a:xfrm>
              <a:off x="724" y="2848"/>
              <a:ext cx="943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1050">
                  <a:solidFill>
                    <a:srgbClr val="FFFFFF"/>
                  </a:solidFill>
                </a:rPr>
                <a:t>FC-1</a:t>
              </a:r>
              <a:r>
                <a:rPr lang="en-US" sz="1050">
                  <a:solidFill>
                    <a:schemeClr val="tx2"/>
                  </a:solidFill>
                </a:rPr>
                <a:t>  Encoding</a:t>
              </a:r>
            </a:p>
          </p:txBody>
        </p:sp>
        <p:sp>
          <p:nvSpPr>
            <p:cNvPr id="38925" name="Rectangle 25"/>
            <p:cNvSpPr>
              <a:spLocks noChangeArrowheads="1"/>
            </p:cNvSpPr>
            <p:nvPr/>
          </p:nvSpPr>
          <p:spPr bwMode="auto">
            <a:xfrm>
              <a:off x="724" y="2521"/>
              <a:ext cx="159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1050">
                  <a:solidFill>
                    <a:srgbClr val="FFFFFF"/>
                  </a:solidFill>
                </a:rPr>
                <a:t>FC-2</a:t>
              </a:r>
              <a:r>
                <a:rPr lang="en-US" sz="1050">
                  <a:solidFill>
                    <a:schemeClr val="tx2"/>
                  </a:solidFill>
                </a:rPr>
                <a:t>  Framing &amp; flow control</a:t>
              </a:r>
            </a:p>
          </p:txBody>
        </p:sp>
        <p:sp>
          <p:nvSpPr>
            <p:cNvPr id="38926" name="Freeform 26"/>
            <p:cNvSpPr>
              <a:spLocks/>
            </p:cNvSpPr>
            <p:nvPr/>
          </p:nvSpPr>
          <p:spPr bwMode="auto">
            <a:xfrm flipH="1">
              <a:off x="2880" y="2537"/>
              <a:ext cx="241" cy="863"/>
            </a:xfrm>
            <a:custGeom>
              <a:avLst/>
              <a:gdLst>
                <a:gd name="T0" fmla="*/ 274 w 274"/>
                <a:gd name="T1" fmla="*/ 0 h 657"/>
                <a:gd name="T2" fmla="*/ 0 w 274"/>
                <a:gd name="T3" fmla="*/ 0 h 657"/>
                <a:gd name="T4" fmla="*/ 0 w 274"/>
                <a:gd name="T5" fmla="*/ 657 h 657"/>
                <a:gd name="T6" fmla="*/ 273 w 274"/>
                <a:gd name="T7" fmla="*/ 657 h 6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4"/>
                <a:gd name="T13" fmla="*/ 0 h 657"/>
                <a:gd name="T14" fmla="*/ 274 w 274"/>
                <a:gd name="T15" fmla="*/ 657 h 6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4" h="657">
                  <a:moveTo>
                    <a:pt x="274" y="0"/>
                  </a:moveTo>
                  <a:lnTo>
                    <a:pt x="0" y="0"/>
                  </a:lnTo>
                  <a:lnTo>
                    <a:pt x="0" y="657"/>
                  </a:lnTo>
                  <a:lnTo>
                    <a:pt x="273" y="657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38927" name="Text Box 27"/>
            <p:cNvSpPr txBox="1">
              <a:spLocks noChangeArrowheads="1"/>
            </p:cNvSpPr>
            <p:nvPr/>
          </p:nvSpPr>
          <p:spPr bwMode="auto">
            <a:xfrm rot="5400000" flipH="1">
              <a:off x="2790" y="2839"/>
              <a:ext cx="686" cy="263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en-US" sz="1500">
                  <a:solidFill>
                    <a:srgbClr val="FFFFFF"/>
                  </a:solidFill>
                </a:rPr>
                <a:t>FC - PH</a:t>
              </a:r>
            </a:p>
          </p:txBody>
        </p:sp>
        <p:sp>
          <p:nvSpPr>
            <p:cNvPr id="26652" name="AutoShape 28"/>
            <p:cNvSpPr>
              <a:spLocks noChangeArrowheads="1"/>
            </p:cNvSpPr>
            <p:nvPr/>
          </p:nvSpPr>
          <p:spPr bwMode="auto">
            <a:xfrm>
              <a:off x="672" y="2133"/>
              <a:ext cx="2207" cy="3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9900"/>
                </a:gs>
                <a:gs pos="100000">
                  <a:srgbClr val="FF9900">
                    <a:gamma/>
                    <a:tint val="30196"/>
                    <a:invGamma/>
                  </a:srgbClr>
                </a:gs>
              </a:gsLst>
              <a:lin ang="0" scaled="1"/>
            </a:gradFill>
            <a:ln w="2857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653" name="AutoShape 29"/>
            <p:cNvSpPr>
              <a:spLocks noChangeArrowheads="1"/>
            </p:cNvSpPr>
            <p:nvPr/>
          </p:nvSpPr>
          <p:spPr bwMode="auto">
            <a:xfrm>
              <a:off x="672" y="1728"/>
              <a:ext cx="668" cy="344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2857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de-DE" sz="15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30" name="Rectangle 30"/>
            <p:cNvSpPr>
              <a:spLocks noChangeArrowheads="1"/>
            </p:cNvSpPr>
            <p:nvPr/>
          </p:nvSpPr>
          <p:spPr bwMode="auto">
            <a:xfrm>
              <a:off x="724" y="2171"/>
              <a:ext cx="139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1050">
                  <a:solidFill>
                    <a:srgbClr val="FFFFFF"/>
                  </a:solidFill>
                </a:rPr>
                <a:t>FC-3</a:t>
              </a:r>
              <a:r>
                <a:rPr lang="en-US" sz="1050">
                  <a:solidFill>
                    <a:schemeClr val="tx2"/>
                  </a:solidFill>
                </a:rPr>
                <a:t>  Common Services</a:t>
              </a:r>
            </a:p>
          </p:txBody>
        </p:sp>
        <p:sp>
          <p:nvSpPr>
            <p:cNvPr id="38931" name="Rectangle 31"/>
            <p:cNvSpPr>
              <a:spLocks noChangeArrowheads="1"/>
            </p:cNvSpPr>
            <p:nvPr/>
          </p:nvSpPr>
          <p:spPr bwMode="auto">
            <a:xfrm>
              <a:off x="1698" y="1425"/>
              <a:ext cx="74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050">
                  <a:solidFill>
                    <a:schemeClr val="tx2"/>
                  </a:solidFill>
                </a:rPr>
                <a:t>Upper-layer</a:t>
              </a:r>
              <a:br>
                <a:rPr lang="en-US" sz="1050">
                  <a:solidFill>
                    <a:schemeClr val="tx2"/>
                  </a:solidFill>
                </a:rPr>
              </a:br>
              <a:r>
                <a:rPr lang="en-US" sz="1050">
                  <a:solidFill>
                    <a:schemeClr val="tx2"/>
                  </a:solidFill>
                </a:rPr>
                <a:t>protocols</a:t>
              </a:r>
            </a:p>
          </p:txBody>
        </p:sp>
        <p:sp>
          <p:nvSpPr>
            <p:cNvPr id="38932" name="Rectangle 32"/>
            <p:cNvSpPr>
              <a:spLocks noChangeArrowheads="1"/>
            </p:cNvSpPr>
            <p:nvPr/>
          </p:nvSpPr>
          <p:spPr bwMode="auto">
            <a:xfrm>
              <a:off x="724" y="1792"/>
              <a:ext cx="4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1050">
                  <a:solidFill>
                    <a:srgbClr val="FFFFFF"/>
                  </a:solidFill>
                </a:rPr>
                <a:t>FC-4</a:t>
              </a:r>
              <a:endParaRPr lang="en-US" sz="1050">
                <a:solidFill>
                  <a:srgbClr val="DDDDD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6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313260" y="942975"/>
            <a:ext cx="5659040" cy="2057400"/>
            <a:chOff x="143" y="864"/>
            <a:chExt cx="4753" cy="1728"/>
          </a:xfrm>
        </p:grpSpPr>
        <p:sp>
          <p:nvSpPr>
            <p:cNvPr id="39957" name="Freeform 3"/>
            <p:cNvSpPr>
              <a:spLocks/>
            </p:cNvSpPr>
            <p:nvPr/>
          </p:nvSpPr>
          <p:spPr bwMode="gray">
            <a:xfrm>
              <a:off x="144" y="1968"/>
              <a:ext cx="4752" cy="624"/>
            </a:xfrm>
            <a:custGeom>
              <a:avLst/>
              <a:gdLst>
                <a:gd name="T0" fmla="*/ 2832 w 4752"/>
                <a:gd name="T1" fmla="*/ 624 h 624"/>
                <a:gd name="T2" fmla="*/ 0 w 4752"/>
                <a:gd name="T3" fmla="*/ 192 h 624"/>
                <a:gd name="T4" fmla="*/ 0 w 4752"/>
                <a:gd name="T5" fmla="*/ 0 h 624"/>
                <a:gd name="T6" fmla="*/ 4752 w 4752"/>
                <a:gd name="T7" fmla="*/ 0 h 624"/>
                <a:gd name="T8" fmla="*/ 4752 w 4752"/>
                <a:gd name="T9" fmla="*/ 192 h 624"/>
                <a:gd name="T10" fmla="*/ 4512 w 4752"/>
                <a:gd name="T11" fmla="*/ 624 h 6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52"/>
                <a:gd name="T19" fmla="*/ 0 h 624"/>
                <a:gd name="T20" fmla="*/ 4752 w 4752"/>
                <a:gd name="T21" fmla="*/ 624 h 6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52" h="624">
                  <a:moveTo>
                    <a:pt x="2832" y="624"/>
                  </a:moveTo>
                  <a:lnTo>
                    <a:pt x="0" y="192"/>
                  </a:lnTo>
                  <a:lnTo>
                    <a:pt x="0" y="0"/>
                  </a:lnTo>
                  <a:lnTo>
                    <a:pt x="4752" y="0"/>
                  </a:lnTo>
                  <a:lnTo>
                    <a:pt x="4752" y="192"/>
                  </a:lnTo>
                  <a:lnTo>
                    <a:pt x="4512" y="624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de-DE" sz="1050"/>
            </a:p>
          </p:txBody>
        </p:sp>
        <p:sp>
          <p:nvSpPr>
            <p:cNvPr id="39958" name="Text Box 4"/>
            <p:cNvSpPr txBox="1">
              <a:spLocks noChangeArrowheads="1"/>
            </p:cNvSpPr>
            <p:nvPr/>
          </p:nvSpPr>
          <p:spPr bwMode="gray">
            <a:xfrm>
              <a:off x="551" y="1931"/>
              <a:ext cx="2067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de-DE" sz="1800">
                <a:solidFill>
                  <a:srgbClr val="FFFFFF"/>
                </a:solidFill>
              </a:endParaRPr>
            </a:p>
          </p:txBody>
        </p:sp>
        <p:sp>
          <p:nvSpPr>
            <p:cNvPr id="73733" name="AutoShape 5"/>
            <p:cNvSpPr>
              <a:spLocks noChangeArrowheads="1"/>
            </p:cNvSpPr>
            <p:nvPr/>
          </p:nvSpPr>
          <p:spPr bwMode="gray">
            <a:xfrm>
              <a:off x="875" y="864"/>
              <a:ext cx="349" cy="816"/>
            </a:xfrm>
            <a:prstGeom prst="roundRect">
              <a:avLst>
                <a:gd name="adj" fmla="val 13468"/>
              </a:avLst>
            </a:prstGeom>
            <a:solidFill>
              <a:srgbClr val="A50021"/>
            </a:solidFill>
            <a:ln w="25400">
              <a:noFill/>
              <a:round/>
              <a:headEnd/>
              <a:tailEnd/>
            </a:ln>
            <a:effectLst>
              <a:outerShdw dist="81320" dir="2319588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0" name="AutoShape 6"/>
            <p:cNvSpPr>
              <a:spLocks noChangeArrowheads="1"/>
            </p:cNvSpPr>
            <p:nvPr/>
          </p:nvSpPr>
          <p:spPr bwMode="gray">
            <a:xfrm rot="-5369924">
              <a:off x="697" y="1121"/>
              <a:ext cx="714" cy="286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algn="ctr" defTabSz="342900" eaLnBrk="0" hangingPunct="0"/>
              <a:r>
                <a:rPr lang="en-US" sz="1050">
                  <a:solidFill>
                    <a:srgbClr val="FFFFFF"/>
                  </a:solidFill>
                </a:rPr>
                <a:t>Configuration</a:t>
              </a:r>
            </a:p>
            <a:p>
              <a:pPr algn="ctr" defTabSz="342900" eaLnBrk="0" hangingPunct="0"/>
              <a:r>
                <a:rPr lang="en-US" sz="1050">
                  <a:solidFill>
                    <a:srgbClr val="FFFFFF"/>
                  </a:solidFill>
                </a:rPr>
                <a:t>Service</a:t>
              </a:r>
            </a:p>
          </p:txBody>
        </p:sp>
        <p:sp>
          <p:nvSpPr>
            <p:cNvPr id="73735" name="AutoShape 7"/>
            <p:cNvSpPr>
              <a:spLocks noChangeArrowheads="1"/>
            </p:cNvSpPr>
            <p:nvPr/>
          </p:nvSpPr>
          <p:spPr bwMode="gray">
            <a:xfrm>
              <a:off x="2177" y="864"/>
              <a:ext cx="407" cy="815"/>
            </a:xfrm>
            <a:prstGeom prst="roundRect">
              <a:avLst>
                <a:gd name="adj" fmla="val 14005"/>
              </a:avLst>
            </a:prstGeom>
            <a:solidFill>
              <a:srgbClr val="A50021"/>
            </a:solidFill>
            <a:ln w="25400">
              <a:noFill/>
              <a:round/>
              <a:headEnd/>
              <a:tailEnd/>
            </a:ln>
            <a:effectLst>
              <a:outerShdw dist="81320" dir="2319588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736" name="AutoShape 8"/>
            <p:cNvSpPr>
              <a:spLocks noChangeArrowheads="1"/>
            </p:cNvSpPr>
            <p:nvPr/>
          </p:nvSpPr>
          <p:spPr bwMode="gray">
            <a:xfrm>
              <a:off x="1743" y="864"/>
              <a:ext cx="350" cy="815"/>
            </a:xfrm>
            <a:prstGeom prst="roundRect">
              <a:avLst>
                <a:gd name="adj" fmla="val 13431"/>
              </a:avLst>
            </a:prstGeom>
            <a:solidFill>
              <a:srgbClr val="A50021"/>
            </a:solidFill>
            <a:ln w="25400">
              <a:noFill/>
              <a:round/>
              <a:headEnd/>
              <a:tailEnd/>
            </a:ln>
            <a:effectLst>
              <a:outerShdw dist="81320" dir="2319588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737" name="AutoShape 9"/>
            <p:cNvSpPr>
              <a:spLocks noChangeArrowheads="1"/>
            </p:cNvSpPr>
            <p:nvPr/>
          </p:nvSpPr>
          <p:spPr bwMode="gray">
            <a:xfrm>
              <a:off x="143" y="1727"/>
              <a:ext cx="633" cy="469"/>
            </a:xfrm>
            <a:prstGeom prst="roundRect">
              <a:avLst>
                <a:gd name="adj" fmla="val 12153"/>
              </a:avLst>
            </a:prstGeom>
            <a:solidFill>
              <a:srgbClr val="A50021"/>
            </a:solidFill>
            <a:ln w="25400">
              <a:noFill/>
              <a:round/>
              <a:headEnd/>
              <a:tailEnd/>
            </a:ln>
            <a:effectLst>
              <a:outerShdw dist="81320" dir="2319588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4" name="Rectangle 10"/>
            <p:cNvSpPr>
              <a:spLocks noChangeArrowheads="1"/>
            </p:cNvSpPr>
            <p:nvPr/>
          </p:nvSpPr>
          <p:spPr bwMode="gray">
            <a:xfrm>
              <a:off x="192" y="1827"/>
              <a:ext cx="538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342900" eaLnBrk="0" hangingPunct="0"/>
              <a:r>
                <a:rPr lang="en-US" sz="1050">
                  <a:solidFill>
                    <a:srgbClr val="FFFFFF"/>
                  </a:solidFill>
                </a:rPr>
                <a:t>Name</a:t>
              </a:r>
              <a:br>
                <a:rPr lang="en-US" sz="1050">
                  <a:solidFill>
                    <a:srgbClr val="FFFFFF"/>
                  </a:solidFill>
                </a:rPr>
              </a:br>
              <a:r>
                <a:rPr lang="en-US" sz="1050">
                  <a:solidFill>
                    <a:srgbClr val="FFFFFF"/>
                  </a:solidFill>
                </a:rPr>
                <a:t>Service</a:t>
              </a:r>
              <a:endParaRPr lang="en-US" sz="900">
                <a:solidFill>
                  <a:srgbClr val="FFFFFF"/>
                </a:solidFill>
              </a:endParaRPr>
            </a:p>
          </p:txBody>
        </p:sp>
        <p:sp>
          <p:nvSpPr>
            <p:cNvPr id="73739" name="AutoShape 11"/>
            <p:cNvSpPr>
              <a:spLocks noChangeArrowheads="1"/>
            </p:cNvSpPr>
            <p:nvPr/>
          </p:nvSpPr>
          <p:spPr bwMode="gray">
            <a:xfrm>
              <a:off x="1311" y="864"/>
              <a:ext cx="351" cy="815"/>
            </a:xfrm>
            <a:prstGeom prst="roundRect">
              <a:avLst>
                <a:gd name="adj" fmla="val 16241"/>
              </a:avLst>
            </a:prstGeom>
            <a:solidFill>
              <a:srgbClr val="A50021"/>
            </a:solidFill>
            <a:ln w="25400">
              <a:noFill/>
              <a:round/>
              <a:headEnd/>
              <a:tailEnd/>
            </a:ln>
            <a:effectLst>
              <a:outerShdw dist="81320" dir="2319588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740" name="AutoShape 12"/>
            <p:cNvSpPr>
              <a:spLocks noChangeArrowheads="1"/>
            </p:cNvSpPr>
            <p:nvPr/>
          </p:nvSpPr>
          <p:spPr bwMode="gray">
            <a:xfrm>
              <a:off x="866" y="1727"/>
              <a:ext cx="1718" cy="469"/>
            </a:xfrm>
            <a:prstGeom prst="roundRect">
              <a:avLst>
                <a:gd name="adj" fmla="val 17912"/>
              </a:avLst>
            </a:prstGeom>
            <a:solidFill>
              <a:srgbClr val="A50021"/>
            </a:solidFill>
            <a:ln w="25400">
              <a:noFill/>
              <a:round/>
              <a:headEnd/>
              <a:tailEnd/>
            </a:ln>
            <a:effectLst>
              <a:outerShdw dist="81320" dir="2319588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7" name="Rectangle 13"/>
            <p:cNvSpPr>
              <a:spLocks noChangeArrowheads="1"/>
            </p:cNvSpPr>
            <p:nvPr/>
          </p:nvSpPr>
          <p:spPr bwMode="gray">
            <a:xfrm>
              <a:off x="1185" y="1774"/>
              <a:ext cx="992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342900" eaLnBrk="0" hangingPunct="0"/>
              <a:r>
                <a:rPr lang="en-US" sz="1500">
                  <a:solidFill>
                    <a:srgbClr val="FFFFFF"/>
                  </a:solidFill>
                </a:rPr>
                <a:t>Management Service</a:t>
              </a:r>
            </a:p>
          </p:txBody>
        </p:sp>
        <p:sp>
          <p:nvSpPr>
            <p:cNvPr id="73742" name="AutoShape 14"/>
            <p:cNvSpPr>
              <a:spLocks noChangeArrowheads="1"/>
            </p:cNvSpPr>
            <p:nvPr/>
          </p:nvSpPr>
          <p:spPr bwMode="gray">
            <a:xfrm>
              <a:off x="2674" y="1727"/>
              <a:ext cx="497" cy="469"/>
            </a:xfrm>
            <a:prstGeom prst="roundRect">
              <a:avLst>
                <a:gd name="adj" fmla="val 14074"/>
              </a:avLst>
            </a:prstGeom>
            <a:solidFill>
              <a:srgbClr val="A50021"/>
            </a:solidFill>
            <a:ln w="25400">
              <a:noFill/>
              <a:round/>
              <a:headEnd/>
              <a:tailEnd/>
            </a:ln>
            <a:effectLst>
              <a:outerShdw dist="81320" dir="2319588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9" name="Rectangle 15"/>
            <p:cNvSpPr>
              <a:spLocks noChangeArrowheads="1"/>
            </p:cNvSpPr>
            <p:nvPr/>
          </p:nvSpPr>
          <p:spPr bwMode="gray">
            <a:xfrm>
              <a:off x="2717" y="1746"/>
              <a:ext cx="426" cy="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342900" eaLnBrk="0" hangingPunct="0"/>
              <a:r>
                <a:rPr lang="en-US" sz="1050">
                  <a:solidFill>
                    <a:srgbClr val="FFFFFF"/>
                  </a:solidFill>
                </a:rPr>
                <a:t>Authent-ication Service</a:t>
              </a:r>
            </a:p>
          </p:txBody>
        </p:sp>
        <p:sp>
          <p:nvSpPr>
            <p:cNvPr id="73744" name="AutoShape 16"/>
            <p:cNvSpPr>
              <a:spLocks noChangeArrowheads="1"/>
            </p:cNvSpPr>
            <p:nvPr/>
          </p:nvSpPr>
          <p:spPr bwMode="gray">
            <a:xfrm>
              <a:off x="3262" y="1727"/>
              <a:ext cx="497" cy="469"/>
            </a:xfrm>
            <a:prstGeom prst="roundRect">
              <a:avLst>
                <a:gd name="adj" fmla="val 10023"/>
              </a:avLst>
            </a:prstGeom>
            <a:solidFill>
              <a:srgbClr val="A50021"/>
            </a:solidFill>
            <a:ln w="25400">
              <a:noFill/>
              <a:round/>
              <a:headEnd/>
              <a:tailEnd/>
            </a:ln>
            <a:effectLst>
              <a:outerShdw dist="81320" dir="2319588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1" name="Rectangle 17"/>
            <p:cNvSpPr>
              <a:spLocks noChangeArrowheads="1"/>
            </p:cNvSpPr>
            <p:nvPr/>
          </p:nvSpPr>
          <p:spPr bwMode="gray">
            <a:xfrm>
              <a:off x="3293" y="1827"/>
              <a:ext cx="427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342900" eaLnBrk="0" hangingPunct="0"/>
              <a:r>
                <a:rPr lang="en-US" sz="1050">
                  <a:solidFill>
                    <a:srgbClr val="FFFFFF"/>
                  </a:solidFill>
                </a:rPr>
                <a:t>Key Dist Service</a:t>
              </a:r>
              <a:endParaRPr lang="en-US" sz="900">
                <a:solidFill>
                  <a:srgbClr val="FFFFFF"/>
                </a:solidFill>
              </a:endParaRPr>
            </a:p>
          </p:txBody>
        </p:sp>
        <p:sp>
          <p:nvSpPr>
            <p:cNvPr id="73746" name="AutoShape 18"/>
            <p:cNvSpPr>
              <a:spLocks noChangeArrowheads="1"/>
            </p:cNvSpPr>
            <p:nvPr/>
          </p:nvSpPr>
          <p:spPr bwMode="gray">
            <a:xfrm>
              <a:off x="3849" y="1727"/>
              <a:ext cx="498" cy="469"/>
            </a:xfrm>
            <a:prstGeom prst="roundRect">
              <a:avLst>
                <a:gd name="adj" fmla="val 11940"/>
              </a:avLst>
            </a:prstGeom>
            <a:solidFill>
              <a:srgbClr val="A50021"/>
            </a:solidFill>
            <a:ln w="25400">
              <a:noFill/>
              <a:round/>
              <a:headEnd/>
              <a:tailEnd/>
            </a:ln>
            <a:effectLst>
              <a:outerShdw dist="81320" dir="2319588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3" name="Rectangle 19"/>
            <p:cNvSpPr>
              <a:spLocks noChangeArrowheads="1"/>
            </p:cNvSpPr>
            <p:nvPr/>
          </p:nvSpPr>
          <p:spPr bwMode="gray">
            <a:xfrm>
              <a:off x="3917" y="1827"/>
              <a:ext cx="426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342900" eaLnBrk="0" hangingPunct="0"/>
              <a:r>
                <a:rPr lang="en-US" sz="1050">
                  <a:solidFill>
                    <a:srgbClr val="FFFFFF"/>
                  </a:solidFill>
                </a:rPr>
                <a:t>Event Service</a:t>
              </a:r>
            </a:p>
          </p:txBody>
        </p:sp>
        <p:sp>
          <p:nvSpPr>
            <p:cNvPr id="73748" name="AutoShape 20"/>
            <p:cNvSpPr>
              <a:spLocks noChangeArrowheads="1"/>
            </p:cNvSpPr>
            <p:nvPr/>
          </p:nvSpPr>
          <p:spPr bwMode="gray">
            <a:xfrm>
              <a:off x="4437" y="1727"/>
              <a:ext cx="452" cy="469"/>
            </a:xfrm>
            <a:prstGeom prst="roundRect">
              <a:avLst>
                <a:gd name="adj" fmla="val 8407"/>
              </a:avLst>
            </a:prstGeom>
            <a:solidFill>
              <a:srgbClr val="A50021"/>
            </a:solidFill>
            <a:ln w="25400">
              <a:noFill/>
              <a:round/>
              <a:headEnd/>
              <a:tailEnd/>
            </a:ln>
            <a:effectLst>
              <a:outerShdw dist="81320" dir="2319588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5" name="Rectangle 21"/>
            <p:cNvSpPr>
              <a:spLocks noChangeArrowheads="1"/>
            </p:cNvSpPr>
            <p:nvPr/>
          </p:nvSpPr>
          <p:spPr bwMode="gray">
            <a:xfrm>
              <a:off x="4445" y="1827"/>
              <a:ext cx="427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342900" eaLnBrk="0" hangingPunct="0"/>
              <a:r>
                <a:rPr lang="en-US" sz="1050">
                  <a:solidFill>
                    <a:srgbClr val="FFFFFF"/>
                  </a:solidFill>
                </a:rPr>
                <a:t>Time</a:t>
              </a:r>
              <a:br>
                <a:rPr lang="en-US" sz="1050">
                  <a:solidFill>
                    <a:srgbClr val="FFFFFF"/>
                  </a:solidFill>
                </a:rPr>
              </a:br>
              <a:r>
                <a:rPr lang="en-US" sz="1050">
                  <a:solidFill>
                    <a:srgbClr val="FFFFFF"/>
                  </a:solidFill>
                </a:rPr>
                <a:t>Service</a:t>
              </a:r>
              <a:endParaRPr lang="en-US" sz="900">
                <a:solidFill>
                  <a:srgbClr val="FFFFFF"/>
                </a:solidFill>
              </a:endParaRPr>
            </a:p>
          </p:txBody>
        </p:sp>
        <p:sp>
          <p:nvSpPr>
            <p:cNvPr id="39976" name="AutoShape 22"/>
            <p:cNvSpPr>
              <a:spLocks noChangeArrowheads="1"/>
            </p:cNvSpPr>
            <p:nvPr/>
          </p:nvSpPr>
          <p:spPr bwMode="gray">
            <a:xfrm rot="-5369924">
              <a:off x="1111" y="1132"/>
              <a:ext cx="749" cy="286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algn="ctr" defTabSz="342900" eaLnBrk="0" hangingPunct="0"/>
              <a:r>
                <a:rPr lang="en-US" sz="1050">
                  <a:solidFill>
                    <a:srgbClr val="FFFFFF"/>
                  </a:solidFill>
                </a:rPr>
                <a:t>Zone </a:t>
              </a:r>
              <a:br>
                <a:rPr lang="en-US" sz="1050">
                  <a:solidFill>
                    <a:srgbClr val="FFFFFF"/>
                  </a:solidFill>
                </a:rPr>
              </a:br>
              <a:r>
                <a:rPr lang="en-US" sz="1050">
                  <a:solidFill>
                    <a:srgbClr val="FFFFFF"/>
                  </a:solidFill>
                </a:rPr>
                <a:t>Service</a:t>
              </a:r>
            </a:p>
          </p:txBody>
        </p:sp>
        <p:sp>
          <p:nvSpPr>
            <p:cNvPr id="39977" name="Rectangle 23"/>
            <p:cNvSpPr>
              <a:spLocks noChangeArrowheads="1"/>
            </p:cNvSpPr>
            <p:nvPr/>
          </p:nvSpPr>
          <p:spPr bwMode="gray">
            <a:xfrm rot="-5369924">
              <a:off x="1543" y="1131"/>
              <a:ext cx="749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342900" eaLnBrk="0" hangingPunct="0"/>
              <a:r>
                <a:rPr lang="en-US" sz="1050">
                  <a:solidFill>
                    <a:srgbClr val="FFFFFF"/>
                  </a:solidFill>
                </a:rPr>
                <a:t>Lock </a:t>
              </a:r>
              <a:br>
                <a:rPr lang="en-US" sz="1050">
                  <a:solidFill>
                    <a:srgbClr val="FFFFFF"/>
                  </a:solidFill>
                </a:rPr>
              </a:br>
              <a:r>
                <a:rPr lang="en-US" sz="1050">
                  <a:solidFill>
                    <a:srgbClr val="FFFFFF"/>
                  </a:solidFill>
                </a:rPr>
                <a:t>Service</a:t>
              </a:r>
            </a:p>
          </p:txBody>
        </p:sp>
        <p:sp>
          <p:nvSpPr>
            <p:cNvPr id="39978" name="Rectangle 24"/>
            <p:cNvSpPr>
              <a:spLocks noChangeArrowheads="1"/>
            </p:cNvSpPr>
            <p:nvPr/>
          </p:nvSpPr>
          <p:spPr bwMode="gray">
            <a:xfrm rot="-5369924">
              <a:off x="2000" y="1132"/>
              <a:ext cx="749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342900" eaLnBrk="0" hangingPunct="0">
                <a:lnSpc>
                  <a:spcPct val="80000"/>
                </a:lnSpc>
              </a:pPr>
              <a:r>
                <a:rPr lang="en-US" sz="1050">
                  <a:solidFill>
                    <a:srgbClr val="FFFFFF"/>
                  </a:solidFill>
                </a:rPr>
                <a:t>Performance Mgmt</a:t>
              </a:r>
            </a:p>
            <a:p>
              <a:pPr algn="ctr" defTabSz="342900" eaLnBrk="0" hangingPunct="0">
                <a:lnSpc>
                  <a:spcPct val="80000"/>
                </a:lnSpc>
              </a:pPr>
              <a:r>
                <a:rPr lang="en-US" sz="1050">
                  <a:solidFill>
                    <a:srgbClr val="FFFFFF"/>
                  </a:solidFill>
                </a:rPr>
                <a:t>Service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943100" y="2914651"/>
            <a:ext cx="1026319" cy="364331"/>
            <a:chOff x="672" y="2376"/>
            <a:chExt cx="2207" cy="306"/>
          </a:xfrm>
        </p:grpSpPr>
        <p:sp>
          <p:nvSpPr>
            <p:cNvPr id="73754" name="AutoShape 26"/>
            <p:cNvSpPr>
              <a:spLocks noChangeArrowheads="1"/>
            </p:cNvSpPr>
            <p:nvPr/>
          </p:nvSpPr>
          <p:spPr bwMode="auto">
            <a:xfrm>
              <a:off x="672" y="2376"/>
              <a:ext cx="2207" cy="3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9900"/>
                </a:gs>
                <a:gs pos="100000">
                  <a:srgbClr val="FF9900">
                    <a:gamma/>
                    <a:tint val="30196"/>
                    <a:invGamma/>
                  </a:srgbClr>
                </a:gs>
              </a:gsLst>
              <a:lin ang="0" scaled="1"/>
            </a:gradFill>
            <a:ln w="28575">
              <a:noFill/>
              <a:round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6" name="Rectangle 27"/>
            <p:cNvSpPr>
              <a:spLocks noChangeArrowheads="1"/>
            </p:cNvSpPr>
            <p:nvPr/>
          </p:nvSpPr>
          <p:spPr bwMode="auto">
            <a:xfrm>
              <a:off x="723" y="2414"/>
              <a:ext cx="104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1050">
                  <a:solidFill>
                    <a:srgbClr val="FFFFFF"/>
                  </a:solidFill>
                </a:rPr>
                <a:t>FC-4</a:t>
              </a:r>
              <a:endParaRPr lang="en-US" sz="1050">
                <a:solidFill>
                  <a:schemeClr val="tx2"/>
                </a:solidFill>
              </a:endParaRPr>
            </a:p>
          </p:txBody>
        </p:sp>
      </p:grpSp>
      <p:sp>
        <p:nvSpPr>
          <p:cNvPr id="39940" name="Rectangle 28"/>
          <p:cNvSpPr>
            <a:spLocks noGrp="1" noChangeArrowheads="1"/>
          </p:cNvSpPr>
          <p:nvPr>
            <p:ph type="title"/>
          </p:nvPr>
        </p:nvSpPr>
        <p:spPr>
          <a:xfrm>
            <a:off x="1545431" y="335756"/>
            <a:ext cx="5105400" cy="434579"/>
          </a:xfrm>
        </p:spPr>
        <p:txBody>
          <a:bodyPr/>
          <a:lstStyle/>
          <a:p>
            <a:r>
              <a:rPr lang="en-GB" smtClean="0"/>
              <a:t>Fabric Services</a:t>
            </a:r>
          </a:p>
        </p:txBody>
      </p:sp>
      <p:sp>
        <p:nvSpPr>
          <p:cNvPr id="73757" name="AutoShape 29"/>
          <p:cNvSpPr>
            <a:spLocks noChangeArrowheads="1"/>
          </p:cNvSpPr>
          <p:nvPr/>
        </p:nvSpPr>
        <p:spPr bwMode="auto">
          <a:xfrm>
            <a:off x="1944291" y="3779044"/>
            <a:ext cx="2626519" cy="32742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tint val="30196"/>
                  <a:invGamma/>
                </a:srgbClr>
              </a:gs>
            </a:gsLst>
            <a:lin ang="0" scaled="1"/>
          </a:gradFill>
          <a:ln w="28575">
            <a:noFill/>
            <a:round/>
            <a:headEnd/>
            <a:tailEnd/>
          </a:ln>
          <a:effectLst>
            <a:outerShdw dist="71842" dir="2700000" algn="ctr" rotWithShape="0">
              <a:srgbClr val="C0C0C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de-DE" sz="1050">
              <a:latin typeface="Arial" pitchFamily="34" charset="0"/>
              <a:cs typeface="Arial" pitchFamily="34" charset="0"/>
            </a:endParaRPr>
          </a:p>
        </p:txBody>
      </p:sp>
      <p:sp>
        <p:nvSpPr>
          <p:cNvPr id="73758" name="AutoShape 30"/>
          <p:cNvSpPr>
            <a:spLocks noChangeArrowheads="1"/>
          </p:cNvSpPr>
          <p:nvPr/>
        </p:nvSpPr>
        <p:spPr bwMode="auto">
          <a:xfrm>
            <a:off x="1944291" y="4168378"/>
            <a:ext cx="2627709" cy="3286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tint val="30196"/>
                  <a:invGamma/>
                </a:srgbClr>
              </a:gs>
            </a:gsLst>
            <a:lin ang="0" scaled="1"/>
          </a:gradFill>
          <a:ln w="28575">
            <a:noFill/>
            <a:round/>
            <a:headEnd/>
            <a:tailEnd/>
          </a:ln>
          <a:effectLst>
            <a:outerShdw dist="71842" dir="2700000" algn="ctr" rotWithShape="0">
              <a:srgbClr val="C0C0C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de-DE" sz="1050">
              <a:latin typeface="Arial" pitchFamily="34" charset="0"/>
              <a:cs typeface="Arial" pitchFamily="34" charset="0"/>
            </a:endParaRPr>
          </a:p>
        </p:txBody>
      </p:sp>
      <p:sp>
        <p:nvSpPr>
          <p:cNvPr id="73759" name="AutoShape 31"/>
          <p:cNvSpPr>
            <a:spLocks noChangeArrowheads="1"/>
          </p:cNvSpPr>
          <p:nvPr/>
        </p:nvSpPr>
        <p:spPr bwMode="auto">
          <a:xfrm>
            <a:off x="1944291" y="4558903"/>
            <a:ext cx="2627709" cy="32742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tint val="30196"/>
                  <a:invGamma/>
                </a:srgbClr>
              </a:gs>
            </a:gsLst>
            <a:lin ang="0" scaled="1"/>
          </a:gradFill>
          <a:ln w="28575">
            <a:noFill/>
            <a:round/>
            <a:headEnd/>
            <a:tailEnd/>
          </a:ln>
          <a:effectLst>
            <a:outerShdw dist="71842" dir="2700000" algn="ctr" rotWithShape="0">
              <a:srgbClr val="C0C0C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de-DE" sz="1050">
              <a:latin typeface="Arial" pitchFamily="34" charset="0"/>
              <a:cs typeface="Arial" pitchFamily="34" charset="0"/>
            </a:endParaRPr>
          </a:p>
        </p:txBody>
      </p:sp>
      <p:sp>
        <p:nvSpPr>
          <p:cNvPr id="39944" name="Rectangle 32"/>
          <p:cNvSpPr>
            <a:spLocks noChangeArrowheads="1"/>
          </p:cNvSpPr>
          <p:nvPr/>
        </p:nvSpPr>
        <p:spPr bwMode="auto">
          <a:xfrm>
            <a:off x="2005013" y="4574381"/>
            <a:ext cx="161614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050">
                <a:solidFill>
                  <a:srgbClr val="FFFFFF"/>
                </a:solidFill>
              </a:rPr>
              <a:t>FC-0</a:t>
            </a:r>
            <a:r>
              <a:rPr lang="en-US" sz="1050">
                <a:solidFill>
                  <a:srgbClr val="DDDDDD"/>
                </a:solidFill>
              </a:rPr>
              <a:t> </a:t>
            </a:r>
            <a:r>
              <a:rPr lang="en-US" sz="1050">
                <a:solidFill>
                  <a:schemeClr val="tx2"/>
                </a:solidFill>
              </a:rPr>
              <a:t> Physical interface</a:t>
            </a:r>
          </a:p>
        </p:txBody>
      </p:sp>
      <p:sp>
        <p:nvSpPr>
          <p:cNvPr id="39945" name="Rectangle 33"/>
          <p:cNvSpPr>
            <a:spLocks noChangeArrowheads="1"/>
          </p:cNvSpPr>
          <p:nvPr/>
        </p:nvSpPr>
        <p:spPr bwMode="auto">
          <a:xfrm>
            <a:off x="2005013" y="4193381"/>
            <a:ext cx="112242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050">
                <a:solidFill>
                  <a:srgbClr val="FFFFFF"/>
                </a:solidFill>
              </a:rPr>
              <a:t>FC-1</a:t>
            </a:r>
            <a:r>
              <a:rPr lang="en-US" sz="1050">
                <a:solidFill>
                  <a:schemeClr val="tx2"/>
                </a:solidFill>
              </a:rPr>
              <a:t>  Encoding</a:t>
            </a:r>
          </a:p>
        </p:txBody>
      </p:sp>
      <p:sp>
        <p:nvSpPr>
          <p:cNvPr id="39946" name="Rectangle 34"/>
          <p:cNvSpPr>
            <a:spLocks noChangeArrowheads="1"/>
          </p:cNvSpPr>
          <p:nvPr/>
        </p:nvSpPr>
        <p:spPr bwMode="auto">
          <a:xfrm>
            <a:off x="2005013" y="3804047"/>
            <a:ext cx="1899879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050">
                <a:solidFill>
                  <a:srgbClr val="FFFFFF"/>
                </a:solidFill>
              </a:rPr>
              <a:t>FC-2</a:t>
            </a:r>
            <a:r>
              <a:rPr lang="en-US" sz="1050">
                <a:solidFill>
                  <a:schemeClr val="tx2"/>
                </a:solidFill>
              </a:rPr>
              <a:t>  Framing &amp; flow control</a:t>
            </a:r>
          </a:p>
        </p:txBody>
      </p:sp>
      <p:sp>
        <p:nvSpPr>
          <p:cNvPr id="73763" name="AutoShape 35"/>
          <p:cNvSpPr>
            <a:spLocks noChangeArrowheads="1"/>
          </p:cNvSpPr>
          <p:nvPr/>
        </p:nvSpPr>
        <p:spPr bwMode="auto">
          <a:xfrm>
            <a:off x="1943100" y="3342085"/>
            <a:ext cx="2627710" cy="36433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tint val="30196"/>
                  <a:invGamma/>
                </a:srgbClr>
              </a:gs>
            </a:gsLst>
            <a:lin ang="0" scaled="1"/>
          </a:gradFill>
          <a:ln w="28575">
            <a:noFill/>
            <a:round/>
            <a:headEnd/>
            <a:tailEnd/>
          </a:ln>
          <a:effectLst>
            <a:outerShdw dist="71842" dir="2700000" algn="ctr" rotWithShape="0">
              <a:srgbClr val="C0C0C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de-DE" sz="1050">
              <a:latin typeface="Arial" pitchFamily="34" charset="0"/>
              <a:cs typeface="Arial" pitchFamily="34" charset="0"/>
            </a:endParaRPr>
          </a:p>
        </p:txBody>
      </p:sp>
      <p:sp>
        <p:nvSpPr>
          <p:cNvPr id="39948" name="Rectangle 36"/>
          <p:cNvSpPr>
            <a:spLocks noChangeArrowheads="1"/>
          </p:cNvSpPr>
          <p:nvPr/>
        </p:nvSpPr>
        <p:spPr bwMode="auto">
          <a:xfrm>
            <a:off x="2005013" y="3387329"/>
            <a:ext cx="166103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050">
                <a:solidFill>
                  <a:srgbClr val="FFFFFF"/>
                </a:solidFill>
              </a:rPr>
              <a:t>FC-3</a:t>
            </a:r>
            <a:r>
              <a:rPr lang="en-US" sz="1050">
                <a:solidFill>
                  <a:schemeClr val="tx2"/>
                </a:solidFill>
              </a:rPr>
              <a:t>  Common Services</a:t>
            </a:r>
          </a:p>
        </p:txBody>
      </p:sp>
      <p:sp>
        <p:nvSpPr>
          <p:cNvPr id="73765" name="AutoShape 37"/>
          <p:cNvSpPr>
            <a:spLocks noChangeArrowheads="1"/>
          </p:cNvSpPr>
          <p:nvPr/>
        </p:nvSpPr>
        <p:spPr bwMode="auto">
          <a:xfrm>
            <a:off x="4686300" y="3342085"/>
            <a:ext cx="2000250" cy="36433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80026"/>
              </a:gs>
              <a:gs pos="100000">
                <a:srgbClr val="C80026">
                  <a:gamma/>
                  <a:tint val="43922"/>
                  <a:invGamma/>
                </a:srgbClr>
              </a:gs>
            </a:gsLst>
            <a:lin ang="0" scaled="1"/>
          </a:gradFill>
          <a:ln w="28575">
            <a:noFill/>
            <a:round/>
            <a:headEnd/>
            <a:tailEnd/>
          </a:ln>
          <a:effectLst>
            <a:outerShdw dist="71842" dir="2700000" algn="ctr" rotWithShape="0">
              <a:srgbClr val="C0C0C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de-DE" sz="1050">
              <a:latin typeface="Arial" pitchFamily="34" charset="0"/>
              <a:cs typeface="Arial" pitchFamily="34" charset="0"/>
            </a:endParaRPr>
          </a:p>
        </p:txBody>
      </p:sp>
      <p:sp>
        <p:nvSpPr>
          <p:cNvPr id="39950" name="Rectangle 38"/>
          <p:cNvSpPr>
            <a:spLocks noChangeArrowheads="1"/>
          </p:cNvSpPr>
          <p:nvPr/>
        </p:nvSpPr>
        <p:spPr bwMode="gray">
          <a:xfrm>
            <a:off x="4724400" y="3387329"/>
            <a:ext cx="134684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050">
                <a:solidFill>
                  <a:srgbClr val="FFFFFF"/>
                </a:solidFill>
              </a:rPr>
              <a:t>Common Transport</a:t>
            </a:r>
          </a:p>
        </p:txBody>
      </p:sp>
      <p:sp>
        <p:nvSpPr>
          <p:cNvPr id="73767" name="AutoShape 39"/>
          <p:cNvSpPr>
            <a:spLocks noChangeArrowheads="1"/>
          </p:cNvSpPr>
          <p:nvPr/>
        </p:nvSpPr>
        <p:spPr bwMode="auto">
          <a:xfrm>
            <a:off x="4686300" y="3779044"/>
            <a:ext cx="1999060" cy="32742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80026"/>
              </a:gs>
              <a:gs pos="100000">
                <a:srgbClr val="C80026">
                  <a:gamma/>
                  <a:tint val="43922"/>
                  <a:invGamma/>
                </a:srgbClr>
              </a:gs>
            </a:gsLst>
            <a:lin ang="0" scaled="1"/>
          </a:gradFill>
          <a:ln w="28575">
            <a:noFill/>
            <a:round/>
            <a:headEnd/>
            <a:tailEnd/>
          </a:ln>
          <a:effectLst>
            <a:outerShdw dist="71842" dir="2700000" algn="ctr" rotWithShape="0">
              <a:srgbClr val="C0C0C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de-DE" sz="1050">
              <a:latin typeface="Arial" pitchFamily="34" charset="0"/>
              <a:cs typeface="Arial" pitchFamily="34" charset="0"/>
            </a:endParaRPr>
          </a:p>
        </p:txBody>
      </p:sp>
      <p:sp>
        <p:nvSpPr>
          <p:cNvPr id="39952" name="Rectangle 40"/>
          <p:cNvSpPr>
            <a:spLocks noChangeArrowheads="1"/>
          </p:cNvSpPr>
          <p:nvPr/>
        </p:nvSpPr>
        <p:spPr bwMode="gray">
          <a:xfrm>
            <a:off x="4727973" y="3804047"/>
            <a:ext cx="98777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050">
                <a:solidFill>
                  <a:srgbClr val="FFFFFF"/>
                </a:solidFill>
              </a:rPr>
              <a:t>Link Services</a:t>
            </a:r>
          </a:p>
        </p:txBody>
      </p:sp>
      <p:sp>
        <p:nvSpPr>
          <p:cNvPr id="73769" name="AutoShape 41"/>
          <p:cNvSpPr>
            <a:spLocks noChangeArrowheads="1"/>
          </p:cNvSpPr>
          <p:nvPr/>
        </p:nvSpPr>
        <p:spPr bwMode="auto">
          <a:xfrm>
            <a:off x="4686300" y="2914651"/>
            <a:ext cx="2000250" cy="36433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80026"/>
              </a:gs>
              <a:gs pos="100000">
                <a:srgbClr val="C80026">
                  <a:gamma/>
                  <a:tint val="43922"/>
                  <a:invGamma/>
                </a:srgbClr>
              </a:gs>
            </a:gsLst>
            <a:lin ang="0" scaled="1"/>
          </a:gradFill>
          <a:ln w="28575">
            <a:noFill/>
            <a:round/>
            <a:headEnd/>
            <a:tailEnd/>
          </a:ln>
          <a:effectLst>
            <a:outerShdw dist="71842" dir="2700000" algn="ctr" rotWithShape="0">
              <a:srgbClr val="C0C0C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de-DE" sz="1050">
              <a:latin typeface="Arial" pitchFamily="34" charset="0"/>
              <a:cs typeface="Arial" pitchFamily="34" charset="0"/>
            </a:endParaRPr>
          </a:p>
        </p:txBody>
      </p:sp>
      <p:sp>
        <p:nvSpPr>
          <p:cNvPr id="39954" name="Rectangle 42"/>
          <p:cNvSpPr>
            <a:spLocks noChangeArrowheads="1"/>
          </p:cNvSpPr>
          <p:nvPr/>
        </p:nvSpPr>
        <p:spPr bwMode="gray">
          <a:xfrm>
            <a:off x="4724401" y="2959894"/>
            <a:ext cx="162416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050">
                <a:solidFill>
                  <a:srgbClr val="FFFFFF"/>
                </a:solidFill>
              </a:rPr>
              <a:t>Generic Fabric Services</a:t>
            </a:r>
          </a:p>
        </p:txBody>
      </p:sp>
    </p:spTree>
    <p:extLst>
      <p:ext uri="{BB962C8B-B14F-4D97-AF65-F5344CB8AC3E}">
        <p14:creationId xmlns:p14="http://schemas.microsoft.com/office/powerpoint/2010/main" val="60112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6851" y="139304"/>
            <a:ext cx="5185172" cy="731044"/>
          </a:xfrm>
        </p:spPr>
        <p:txBody>
          <a:bodyPr/>
          <a:lstStyle/>
          <a:p>
            <a:r>
              <a:rPr lang="de-DE" smtClean="0"/>
              <a:t>Fibre Channel Topologies</a:t>
            </a:r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037035"/>
            <a:ext cx="6619875" cy="370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882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 Topology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1485900" y="1085850"/>
            <a:ext cx="44577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00025" indent="-200025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Fabric environment:</a:t>
            </a:r>
          </a:p>
          <a:p>
            <a:pPr marL="408385" lvl="1" indent="-207169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Appears as a single entity to nodes</a:t>
            </a:r>
          </a:p>
          <a:p>
            <a:pPr marL="408385" lvl="1" indent="-207169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Consists of one or more fabric elements</a:t>
            </a:r>
          </a:p>
          <a:p>
            <a:pPr marL="408385" lvl="1" indent="-207169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Provides a homogenous addressing space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743450" y="2571750"/>
            <a:ext cx="29146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00025" indent="-200025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Transparency to nodes:</a:t>
            </a:r>
          </a:p>
          <a:p>
            <a:pPr marL="408385" lvl="1" indent="-207169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Fabric topology</a:t>
            </a:r>
          </a:p>
          <a:p>
            <a:pPr marL="408385" lvl="1" indent="-207169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Routing path selection</a:t>
            </a:r>
          </a:p>
          <a:p>
            <a:pPr marL="408385" lvl="1" indent="-207169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Internal structure</a:t>
            </a:r>
          </a:p>
          <a:p>
            <a:pPr marL="408385" lvl="1" indent="-207169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Port addressing</a:t>
            </a:r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 flipH="1">
            <a:off x="3143251" y="2907506"/>
            <a:ext cx="21431" cy="40005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de-DE" sz="1050"/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2969419" y="2628900"/>
            <a:ext cx="371475" cy="272654"/>
          </a:xfrm>
          <a:prstGeom prst="rect">
            <a:avLst/>
          </a:prstGeom>
          <a:solidFill>
            <a:srgbClr val="99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endParaRPr lang="de-DE" sz="1500">
              <a:solidFill>
                <a:srgbClr val="00CC00"/>
              </a:solidFill>
            </a:endParaRPr>
          </a:p>
        </p:txBody>
      </p:sp>
      <p:sp>
        <p:nvSpPr>
          <p:cNvPr id="63495" name="Cloud"/>
          <p:cNvSpPr>
            <a:spLocks noChangeAspect="1" noEditPoints="1" noChangeArrowheads="1"/>
          </p:cNvSpPr>
          <p:nvPr/>
        </p:nvSpPr>
        <p:spPr bwMode="auto">
          <a:xfrm>
            <a:off x="2509837" y="3275410"/>
            <a:ext cx="1319213" cy="8834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ctr">
              <a:defRPr/>
            </a:pPr>
            <a:endParaRPr lang="de-DE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2857501" y="3536156"/>
            <a:ext cx="58862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50" b="1"/>
              <a:t>Fabric</a:t>
            </a: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2055019" y="2800350"/>
            <a:ext cx="371475" cy="272654"/>
          </a:xfrm>
          <a:prstGeom prst="rect">
            <a:avLst/>
          </a:prstGeom>
          <a:solidFill>
            <a:srgbClr val="99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endParaRPr lang="de-DE" sz="1500">
              <a:solidFill>
                <a:srgbClr val="00CC00"/>
              </a:solidFill>
            </a:endParaRP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1597819" y="3486150"/>
            <a:ext cx="371475" cy="272654"/>
          </a:xfrm>
          <a:prstGeom prst="rect">
            <a:avLst/>
          </a:prstGeom>
          <a:solidFill>
            <a:srgbClr val="99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endParaRPr lang="de-DE" sz="1500">
              <a:solidFill>
                <a:srgbClr val="00CC00"/>
              </a:solidFill>
            </a:endParaRP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1940719" y="4171950"/>
            <a:ext cx="371475" cy="272654"/>
          </a:xfrm>
          <a:prstGeom prst="rect">
            <a:avLst/>
          </a:prstGeom>
          <a:solidFill>
            <a:srgbClr val="99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endParaRPr lang="de-DE" sz="1500">
              <a:solidFill>
                <a:srgbClr val="00CC00"/>
              </a:solidFill>
            </a:endParaRP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2626519" y="4514850"/>
            <a:ext cx="371475" cy="272654"/>
          </a:xfrm>
          <a:prstGeom prst="rect">
            <a:avLst/>
          </a:prstGeom>
          <a:solidFill>
            <a:srgbClr val="99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endParaRPr lang="de-DE" sz="1500">
              <a:solidFill>
                <a:srgbClr val="00CC00"/>
              </a:solidFill>
            </a:endParaRP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3598069" y="4400550"/>
            <a:ext cx="371475" cy="272654"/>
          </a:xfrm>
          <a:prstGeom prst="rect">
            <a:avLst/>
          </a:prstGeom>
          <a:solidFill>
            <a:srgbClr val="99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endParaRPr lang="de-DE" sz="1500">
              <a:solidFill>
                <a:srgbClr val="00CC00"/>
              </a:solidFill>
            </a:endParaRPr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4169569" y="3771900"/>
            <a:ext cx="371475" cy="272654"/>
          </a:xfrm>
          <a:prstGeom prst="rect">
            <a:avLst/>
          </a:prstGeom>
          <a:solidFill>
            <a:srgbClr val="99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endParaRPr lang="de-DE" sz="1500">
              <a:solidFill>
                <a:srgbClr val="00CC00"/>
              </a:solidFill>
            </a:endParaRPr>
          </a:p>
        </p:txBody>
      </p:sp>
      <p:sp>
        <p:nvSpPr>
          <p:cNvPr id="41999" name="Text Box 15"/>
          <p:cNvSpPr txBox="1">
            <a:spLocks noChangeArrowheads="1"/>
          </p:cNvSpPr>
          <p:nvPr/>
        </p:nvSpPr>
        <p:spPr bwMode="auto">
          <a:xfrm>
            <a:off x="4272467" y="3764757"/>
            <a:ext cx="184731" cy="276999"/>
          </a:xfrm>
          <a:prstGeom prst="rect">
            <a:avLst/>
          </a:prstGeom>
          <a:noFill/>
          <a:ln w="28575">
            <a:noFill/>
            <a:miter lim="800000"/>
            <a:headEnd type="none" w="sm" len="lg"/>
            <a:tailEnd type="none" w="sm" len="lg"/>
          </a:ln>
        </p:spPr>
        <p:txBody>
          <a:bodyPr wrap="none">
            <a:spAutoFit/>
          </a:bodyPr>
          <a:lstStyle/>
          <a:p>
            <a:pPr algn="ctr" eaLnBrk="0" hangingPunct="0"/>
            <a:endParaRPr lang="de-DE" sz="120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3883819" y="2800350"/>
            <a:ext cx="371475" cy="272654"/>
          </a:xfrm>
          <a:prstGeom prst="rect">
            <a:avLst/>
          </a:prstGeom>
          <a:solidFill>
            <a:srgbClr val="99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endParaRPr lang="de-DE" sz="1500">
              <a:solidFill>
                <a:srgbClr val="00CC00"/>
              </a:solidFill>
            </a:endParaRPr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 flipH="1">
            <a:off x="2857500" y="4107656"/>
            <a:ext cx="114300" cy="40005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de-DE" sz="1050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3600450" y="4050506"/>
            <a:ext cx="171450" cy="3429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de-DE" sz="1050"/>
          </a:p>
        </p:txBody>
      </p:sp>
      <p:sp>
        <p:nvSpPr>
          <p:cNvPr id="42003" name="Line 19"/>
          <p:cNvSpPr>
            <a:spLocks noChangeShapeType="1"/>
          </p:cNvSpPr>
          <p:nvPr/>
        </p:nvSpPr>
        <p:spPr bwMode="auto">
          <a:xfrm flipH="1">
            <a:off x="2171700" y="3879056"/>
            <a:ext cx="342900" cy="28575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de-DE" sz="1050"/>
          </a:p>
        </p:txBody>
      </p:sp>
      <p:sp>
        <p:nvSpPr>
          <p:cNvPr id="42004" name="Line 20"/>
          <p:cNvSpPr>
            <a:spLocks noChangeShapeType="1"/>
          </p:cNvSpPr>
          <p:nvPr/>
        </p:nvSpPr>
        <p:spPr bwMode="auto">
          <a:xfrm flipH="1">
            <a:off x="2000250" y="3650456"/>
            <a:ext cx="51435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de-DE" sz="1050"/>
          </a:p>
        </p:txBody>
      </p:sp>
      <p:sp>
        <p:nvSpPr>
          <p:cNvPr id="42005" name="Line 21"/>
          <p:cNvSpPr>
            <a:spLocks noChangeShapeType="1"/>
          </p:cNvSpPr>
          <p:nvPr/>
        </p:nvSpPr>
        <p:spPr bwMode="auto">
          <a:xfrm flipH="1" flipV="1">
            <a:off x="2457450" y="3021806"/>
            <a:ext cx="285750" cy="3429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de-DE" sz="1050"/>
          </a:p>
        </p:txBody>
      </p:sp>
      <p:sp>
        <p:nvSpPr>
          <p:cNvPr id="42006" name="Line 22"/>
          <p:cNvSpPr>
            <a:spLocks noChangeShapeType="1"/>
          </p:cNvSpPr>
          <p:nvPr/>
        </p:nvSpPr>
        <p:spPr bwMode="auto">
          <a:xfrm flipV="1">
            <a:off x="3657600" y="3078956"/>
            <a:ext cx="400050" cy="228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de-DE" sz="1050"/>
          </a:p>
        </p:txBody>
      </p:sp>
      <p:sp>
        <p:nvSpPr>
          <p:cNvPr id="42007" name="Line 23"/>
          <p:cNvSpPr>
            <a:spLocks noChangeShapeType="1"/>
          </p:cNvSpPr>
          <p:nvPr/>
        </p:nvSpPr>
        <p:spPr bwMode="auto">
          <a:xfrm flipH="1" flipV="1">
            <a:off x="3829050" y="3821906"/>
            <a:ext cx="342900" cy="5715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de-DE" sz="1050"/>
          </a:p>
        </p:txBody>
      </p:sp>
      <p:sp>
        <p:nvSpPr>
          <p:cNvPr id="42008" name="Oval 24"/>
          <p:cNvSpPr>
            <a:spLocks noChangeArrowheads="1"/>
          </p:cNvSpPr>
          <p:nvPr/>
        </p:nvSpPr>
        <p:spPr bwMode="auto">
          <a:xfrm>
            <a:off x="3662363" y="3707606"/>
            <a:ext cx="114300" cy="1143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42009" name="Oval 25"/>
          <p:cNvSpPr>
            <a:spLocks noChangeArrowheads="1"/>
          </p:cNvSpPr>
          <p:nvPr/>
        </p:nvSpPr>
        <p:spPr bwMode="auto">
          <a:xfrm>
            <a:off x="3523060" y="3327797"/>
            <a:ext cx="114300" cy="1143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42010" name="Oval 26"/>
          <p:cNvSpPr>
            <a:spLocks noChangeArrowheads="1"/>
          </p:cNvSpPr>
          <p:nvPr/>
        </p:nvSpPr>
        <p:spPr bwMode="auto">
          <a:xfrm>
            <a:off x="3077766" y="3364706"/>
            <a:ext cx="114300" cy="1143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42011" name="Oval 27"/>
          <p:cNvSpPr>
            <a:spLocks noChangeArrowheads="1"/>
          </p:cNvSpPr>
          <p:nvPr/>
        </p:nvSpPr>
        <p:spPr bwMode="auto">
          <a:xfrm>
            <a:off x="2752725" y="3382566"/>
            <a:ext cx="114300" cy="1143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42012" name="Oval 28"/>
          <p:cNvSpPr>
            <a:spLocks noChangeArrowheads="1"/>
          </p:cNvSpPr>
          <p:nvPr/>
        </p:nvSpPr>
        <p:spPr bwMode="auto">
          <a:xfrm>
            <a:off x="2547938" y="3614738"/>
            <a:ext cx="114300" cy="1143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42013" name="Oval 29"/>
          <p:cNvSpPr>
            <a:spLocks noChangeArrowheads="1"/>
          </p:cNvSpPr>
          <p:nvPr/>
        </p:nvSpPr>
        <p:spPr bwMode="auto">
          <a:xfrm>
            <a:off x="2565797" y="3800475"/>
            <a:ext cx="114300" cy="1143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42014" name="Oval 30"/>
          <p:cNvSpPr>
            <a:spLocks noChangeArrowheads="1"/>
          </p:cNvSpPr>
          <p:nvPr/>
        </p:nvSpPr>
        <p:spPr bwMode="auto">
          <a:xfrm>
            <a:off x="2917031" y="3939779"/>
            <a:ext cx="114300" cy="1143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42015" name="Oval 31"/>
          <p:cNvSpPr>
            <a:spLocks noChangeArrowheads="1"/>
          </p:cNvSpPr>
          <p:nvPr/>
        </p:nvSpPr>
        <p:spPr bwMode="auto">
          <a:xfrm>
            <a:off x="3490913" y="3883819"/>
            <a:ext cx="114300" cy="1143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286250" y="4221956"/>
            <a:ext cx="1181100" cy="742950"/>
            <a:chOff x="3072" y="3504"/>
            <a:chExt cx="992" cy="624"/>
          </a:xfrm>
        </p:grpSpPr>
        <p:sp>
          <p:nvSpPr>
            <p:cNvPr id="63521" name="Rectangle 33"/>
            <p:cNvSpPr>
              <a:spLocks noChangeArrowheads="1"/>
            </p:cNvSpPr>
            <p:nvPr/>
          </p:nvSpPr>
          <p:spPr bwMode="auto">
            <a:xfrm>
              <a:off x="3072" y="3504"/>
              <a:ext cx="960" cy="624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DE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018" name="Oval 34"/>
            <p:cNvSpPr>
              <a:spLocks noChangeArrowheads="1"/>
            </p:cNvSpPr>
            <p:nvPr/>
          </p:nvSpPr>
          <p:spPr bwMode="auto">
            <a:xfrm>
              <a:off x="3344" y="393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42019" name="Text Box 35"/>
            <p:cNvSpPr txBox="1">
              <a:spLocks noChangeArrowheads="1"/>
            </p:cNvSpPr>
            <p:nvPr/>
          </p:nvSpPr>
          <p:spPr bwMode="auto">
            <a:xfrm>
              <a:off x="3602" y="3888"/>
              <a:ext cx="3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Port</a:t>
              </a:r>
            </a:p>
          </p:txBody>
        </p:sp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3216" y="3600"/>
              <a:ext cx="312" cy="235"/>
              <a:chOff x="2173" y="3893"/>
              <a:chExt cx="312" cy="235"/>
            </a:xfrm>
          </p:grpSpPr>
          <p:sp>
            <p:nvSpPr>
              <p:cNvPr id="42022" name="Rectangle 37"/>
              <p:cNvSpPr>
                <a:spLocks noChangeArrowheads="1"/>
              </p:cNvSpPr>
              <p:nvPr/>
            </p:nvSpPr>
            <p:spPr bwMode="auto">
              <a:xfrm>
                <a:off x="2173" y="3899"/>
                <a:ext cx="312" cy="229"/>
              </a:xfrm>
              <a:prstGeom prst="rect">
                <a:avLst/>
              </a:prstGeom>
              <a:solidFill>
                <a:srgbClr val="99FFCC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99FFCC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de-DE" sz="1500">
                  <a:solidFill>
                    <a:srgbClr val="00CC00"/>
                  </a:solidFill>
                </a:endParaRPr>
              </a:p>
            </p:txBody>
          </p:sp>
          <p:sp>
            <p:nvSpPr>
              <p:cNvPr id="42023" name="Text Box 38"/>
              <p:cNvSpPr txBox="1">
                <a:spLocks noChangeArrowheads="1"/>
              </p:cNvSpPr>
              <p:nvPr/>
            </p:nvSpPr>
            <p:spPr bwMode="auto">
              <a:xfrm>
                <a:off x="2259" y="3893"/>
                <a:ext cx="155" cy="233"/>
              </a:xfrm>
              <a:prstGeom prst="rect">
                <a:avLst/>
              </a:prstGeom>
              <a:noFill/>
              <a:ln w="28575">
                <a:noFill/>
                <a:miter lim="800000"/>
                <a:headEnd type="none" w="sm" len="lg"/>
                <a:tailEnd type="none" w="sm" len="lg"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endParaRPr lang="de-DE" sz="1200"/>
              </a:p>
            </p:txBody>
          </p:sp>
        </p:grpSp>
        <p:sp>
          <p:nvSpPr>
            <p:cNvPr id="42021" name="Text Box 39"/>
            <p:cNvSpPr txBox="1">
              <a:spLocks noChangeArrowheads="1"/>
            </p:cNvSpPr>
            <p:nvPr/>
          </p:nvSpPr>
          <p:spPr bwMode="auto">
            <a:xfrm>
              <a:off x="3602" y="3600"/>
              <a:ext cx="46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1848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2" descr="SANbox_16R"/>
          <p:cNvPicPr>
            <a:picLocks noChangeAspect="1" noChangeArrowheads="1"/>
          </p:cNvPicPr>
          <p:nvPr/>
        </p:nvPicPr>
        <p:blipFill>
          <a:blip r:embed="rId4" cstate="print">
            <a:lum bright="18000"/>
          </a:blip>
          <a:srcRect/>
          <a:stretch>
            <a:fillRect/>
          </a:stretch>
        </p:blipFill>
        <p:spPr bwMode="auto">
          <a:xfrm>
            <a:off x="1314450" y="1828800"/>
            <a:ext cx="2219325" cy="113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Freeform 3"/>
          <p:cNvSpPr>
            <a:spLocks/>
          </p:cNvSpPr>
          <p:nvPr/>
        </p:nvSpPr>
        <p:spPr bwMode="auto">
          <a:xfrm>
            <a:off x="2487216" y="2297907"/>
            <a:ext cx="1371600" cy="1603772"/>
          </a:xfrm>
          <a:custGeom>
            <a:avLst/>
            <a:gdLst>
              <a:gd name="T0" fmla="*/ 1152 w 1152"/>
              <a:gd name="T1" fmla="*/ 1347 h 1347"/>
              <a:gd name="T2" fmla="*/ 0 w 1152"/>
              <a:gd name="T3" fmla="*/ 0 h 1347"/>
              <a:gd name="T4" fmla="*/ 1152 w 1152"/>
              <a:gd name="T5" fmla="*/ 140 h 1347"/>
              <a:gd name="T6" fmla="*/ 1152 w 1152"/>
              <a:gd name="T7" fmla="*/ 1347 h 1347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1347"/>
              <a:gd name="T14" fmla="*/ 1152 w 1152"/>
              <a:gd name="T15" fmla="*/ 1347 h 13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1347">
                <a:moveTo>
                  <a:pt x="1152" y="1347"/>
                </a:moveTo>
                <a:lnTo>
                  <a:pt x="0" y="0"/>
                </a:lnTo>
                <a:lnTo>
                  <a:pt x="1152" y="140"/>
                </a:lnTo>
                <a:lnTo>
                  <a:pt x="1152" y="1347"/>
                </a:lnTo>
                <a:close/>
              </a:path>
            </a:pathLst>
          </a:custGeom>
          <a:solidFill>
            <a:srgbClr val="DDDDDD">
              <a:alpha val="50195"/>
            </a:srgbClr>
          </a:solidFill>
          <a:ln w="9525" cap="flat">
            <a:solidFill>
              <a:srgbClr val="B2B2B2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6151" name="Rectangle 4"/>
          <p:cNvSpPr>
            <a:spLocks noChangeArrowheads="1"/>
          </p:cNvSpPr>
          <p:nvPr/>
        </p:nvSpPr>
        <p:spPr bwMode="auto">
          <a:xfrm>
            <a:off x="1600200" y="4057650"/>
            <a:ext cx="56007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00025" indent="-200025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Fixed resources (concurrent access)</a:t>
            </a:r>
          </a:p>
          <a:p>
            <a:pPr marL="200025" indent="-200025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Non blocking 1/2/4/8 Gbps Ports</a:t>
            </a:r>
          </a:p>
          <a:p>
            <a:pPr marL="200025" indent="-200025" eaLnBrk="0" hangingPunct="0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US" sz="1500"/>
              <a:t>Up to 80 Ports is switch class, above director class</a:t>
            </a:r>
          </a:p>
        </p:txBody>
      </p:sp>
      <p:sp>
        <p:nvSpPr>
          <p:cNvPr id="6152" name="Line 5"/>
          <p:cNvSpPr>
            <a:spLocks noChangeShapeType="1"/>
          </p:cNvSpPr>
          <p:nvPr/>
        </p:nvSpPr>
        <p:spPr bwMode="auto">
          <a:xfrm>
            <a:off x="4025504" y="2590800"/>
            <a:ext cx="2457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6153" name="Rectangle 6"/>
          <p:cNvSpPr>
            <a:spLocks noChangeArrowheads="1"/>
          </p:cNvSpPr>
          <p:nvPr/>
        </p:nvSpPr>
        <p:spPr bwMode="auto">
          <a:xfrm>
            <a:off x="3854054" y="2476500"/>
            <a:ext cx="1543050" cy="1428750"/>
          </a:xfrm>
          <a:prstGeom prst="rect">
            <a:avLst/>
          </a:prstGeom>
          <a:gradFill rotWithShape="0">
            <a:gsLst>
              <a:gs pos="0">
                <a:srgbClr val="9999FF"/>
              </a:gs>
              <a:gs pos="50000">
                <a:srgbClr val="C0C0C0"/>
              </a:gs>
              <a:gs pos="100000">
                <a:srgbClr val="9999FF"/>
              </a:gs>
            </a:gsLst>
            <a:lin ang="18900000" scaled="1"/>
          </a:gra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de-DE" sz="2100" b="1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025504" y="1390650"/>
            <a:ext cx="2457450" cy="2400300"/>
            <a:chOff x="2421" y="1168"/>
            <a:chExt cx="2064" cy="2016"/>
          </a:xfrm>
        </p:grpSpPr>
        <p:sp>
          <p:nvSpPr>
            <p:cNvPr id="6166" name="Line 8"/>
            <p:cNvSpPr>
              <a:spLocks noChangeShapeType="1"/>
            </p:cNvSpPr>
            <p:nvPr/>
          </p:nvSpPr>
          <p:spPr bwMode="auto">
            <a:xfrm>
              <a:off x="2421" y="2896"/>
              <a:ext cx="19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67" name="Line 9"/>
            <p:cNvSpPr>
              <a:spLocks noChangeShapeType="1"/>
            </p:cNvSpPr>
            <p:nvPr/>
          </p:nvSpPr>
          <p:spPr bwMode="auto">
            <a:xfrm>
              <a:off x="2421" y="1648"/>
              <a:ext cx="0" cy="15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68" name="Line 10"/>
            <p:cNvSpPr>
              <a:spLocks noChangeShapeType="1"/>
            </p:cNvSpPr>
            <p:nvPr/>
          </p:nvSpPr>
          <p:spPr bwMode="auto">
            <a:xfrm>
              <a:off x="2853" y="1168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69" name="Line 11"/>
            <p:cNvSpPr>
              <a:spLocks noChangeShapeType="1"/>
            </p:cNvSpPr>
            <p:nvPr/>
          </p:nvSpPr>
          <p:spPr bwMode="auto">
            <a:xfrm>
              <a:off x="3141" y="1648"/>
              <a:ext cx="0" cy="15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70" name="Line 12"/>
            <p:cNvSpPr>
              <a:spLocks noChangeShapeType="1"/>
            </p:cNvSpPr>
            <p:nvPr/>
          </p:nvSpPr>
          <p:spPr bwMode="auto">
            <a:xfrm>
              <a:off x="2421" y="2608"/>
              <a:ext cx="20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71" name="Line 13"/>
            <p:cNvSpPr>
              <a:spLocks noChangeShapeType="1"/>
            </p:cNvSpPr>
            <p:nvPr/>
          </p:nvSpPr>
          <p:spPr bwMode="auto">
            <a:xfrm>
              <a:off x="2565" y="1888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72" name="Line 14"/>
            <p:cNvSpPr>
              <a:spLocks noChangeShapeType="1"/>
            </p:cNvSpPr>
            <p:nvPr/>
          </p:nvSpPr>
          <p:spPr bwMode="auto">
            <a:xfrm>
              <a:off x="2709" y="1888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73" name="Line 15"/>
            <p:cNvSpPr>
              <a:spLocks noChangeShapeType="1"/>
            </p:cNvSpPr>
            <p:nvPr/>
          </p:nvSpPr>
          <p:spPr bwMode="auto">
            <a:xfrm>
              <a:off x="2997" y="1888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74" name="Line 16"/>
            <p:cNvSpPr>
              <a:spLocks noChangeShapeType="1"/>
            </p:cNvSpPr>
            <p:nvPr/>
          </p:nvSpPr>
          <p:spPr bwMode="auto">
            <a:xfrm>
              <a:off x="3285" y="1888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75" name="Line 17"/>
            <p:cNvSpPr>
              <a:spLocks noChangeShapeType="1"/>
            </p:cNvSpPr>
            <p:nvPr/>
          </p:nvSpPr>
          <p:spPr bwMode="auto">
            <a:xfrm>
              <a:off x="3429" y="1888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76" name="Line 18"/>
            <p:cNvSpPr>
              <a:spLocks noChangeShapeType="1"/>
            </p:cNvSpPr>
            <p:nvPr/>
          </p:nvSpPr>
          <p:spPr bwMode="auto">
            <a:xfrm>
              <a:off x="2421" y="2320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77" name="Line 19"/>
            <p:cNvSpPr>
              <a:spLocks noChangeShapeType="1"/>
            </p:cNvSpPr>
            <p:nvPr/>
          </p:nvSpPr>
          <p:spPr bwMode="auto">
            <a:xfrm>
              <a:off x="2421" y="2464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78" name="Line 20"/>
            <p:cNvSpPr>
              <a:spLocks noChangeShapeType="1"/>
            </p:cNvSpPr>
            <p:nvPr/>
          </p:nvSpPr>
          <p:spPr bwMode="auto">
            <a:xfrm>
              <a:off x="2421" y="2752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79" name="Line 21"/>
            <p:cNvSpPr>
              <a:spLocks noChangeShapeType="1"/>
            </p:cNvSpPr>
            <p:nvPr/>
          </p:nvSpPr>
          <p:spPr bwMode="auto">
            <a:xfrm>
              <a:off x="2421" y="3040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6180" name="Line 22"/>
            <p:cNvSpPr>
              <a:spLocks noChangeShapeType="1"/>
            </p:cNvSpPr>
            <p:nvPr/>
          </p:nvSpPr>
          <p:spPr bwMode="auto">
            <a:xfrm>
              <a:off x="2421" y="3184"/>
              <a:ext cx="19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 sz="1050"/>
            </a:p>
          </p:txBody>
        </p:sp>
      </p:grpSp>
      <p:sp>
        <p:nvSpPr>
          <p:cNvPr id="6155" name="Freeform 23"/>
          <p:cNvSpPr>
            <a:spLocks/>
          </p:cNvSpPr>
          <p:nvPr/>
        </p:nvSpPr>
        <p:spPr bwMode="auto">
          <a:xfrm>
            <a:off x="4025504" y="1905000"/>
            <a:ext cx="2514600" cy="685800"/>
          </a:xfrm>
          <a:custGeom>
            <a:avLst/>
            <a:gdLst>
              <a:gd name="T0" fmla="*/ 0 w 2112"/>
              <a:gd name="T1" fmla="*/ 0 h 576"/>
              <a:gd name="T2" fmla="*/ 0 w 2112"/>
              <a:gd name="T3" fmla="*/ 576 h 576"/>
              <a:gd name="T4" fmla="*/ 2112 w 2112"/>
              <a:gd name="T5" fmla="*/ 576 h 576"/>
              <a:gd name="T6" fmla="*/ 0 60000 65536"/>
              <a:gd name="T7" fmla="*/ 0 60000 65536"/>
              <a:gd name="T8" fmla="*/ 0 60000 65536"/>
              <a:gd name="T9" fmla="*/ 0 w 2112"/>
              <a:gd name="T10" fmla="*/ 0 h 576"/>
              <a:gd name="T11" fmla="*/ 2112 w 211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12" h="576">
                <a:moveTo>
                  <a:pt x="0" y="0"/>
                </a:moveTo>
                <a:lnTo>
                  <a:pt x="0" y="576"/>
                </a:lnTo>
                <a:lnTo>
                  <a:pt x="2112" y="576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6156" name="Freeform 24"/>
          <p:cNvSpPr>
            <a:spLocks/>
          </p:cNvSpPr>
          <p:nvPr/>
        </p:nvSpPr>
        <p:spPr bwMode="auto">
          <a:xfrm>
            <a:off x="4882754" y="1962150"/>
            <a:ext cx="1657350" cy="1485900"/>
          </a:xfrm>
          <a:custGeom>
            <a:avLst/>
            <a:gdLst>
              <a:gd name="T0" fmla="*/ 0 w 1248"/>
              <a:gd name="T1" fmla="*/ 0 h 1248"/>
              <a:gd name="T2" fmla="*/ 0 w 1248"/>
              <a:gd name="T3" fmla="*/ 1248 h 1248"/>
              <a:gd name="T4" fmla="*/ 1248 w 1248"/>
              <a:gd name="T5" fmla="*/ 1248 h 1248"/>
              <a:gd name="T6" fmla="*/ 0 60000 65536"/>
              <a:gd name="T7" fmla="*/ 0 60000 65536"/>
              <a:gd name="T8" fmla="*/ 0 60000 65536"/>
              <a:gd name="T9" fmla="*/ 0 w 1248"/>
              <a:gd name="T10" fmla="*/ 0 h 1248"/>
              <a:gd name="T11" fmla="*/ 1248 w 1248"/>
              <a:gd name="T12" fmla="*/ 1248 h 12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48" h="1248">
                <a:moveTo>
                  <a:pt x="0" y="0"/>
                </a:moveTo>
                <a:lnTo>
                  <a:pt x="0" y="1248"/>
                </a:lnTo>
                <a:lnTo>
                  <a:pt x="1248" y="1248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6157" name="Freeform 25"/>
          <p:cNvSpPr>
            <a:spLocks/>
          </p:cNvSpPr>
          <p:nvPr/>
        </p:nvSpPr>
        <p:spPr bwMode="auto">
          <a:xfrm>
            <a:off x="4539854" y="1447800"/>
            <a:ext cx="2057400" cy="2343150"/>
          </a:xfrm>
          <a:custGeom>
            <a:avLst/>
            <a:gdLst>
              <a:gd name="T0" fmla="*/ 0 w 1536"/>
              <a:gd name="T1" fmla="*/ 0 h 1968"/>
              <a:gd name="T2" fmla="*/ 0 w 1536"/>
              <a:gd name="T3" fmla="*/ 1968 h 1968"/>
              <a:gd name="T4" fmla="*/ 1536 w 1536"/>
              <a:gd name="T5" fmla="*/ 1968 h 1968"/>
              <a:gd name="T6" fmla="*/ 0 60000 65536"/>
              <a:gd name="T7" fmla="*/ 0 60000 65536"/>
              <a:gd name="T8" fmla="*/ 0 60000 65536"/>
              <a:gd name="T9" fmla="*/ 0 w 1536"/>
              <a:gd name="T10" fmla="*/ 0 h 1968"/>
              <a:gd name="T11" fmla="*/ 1536 w 1536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36" h="1968">
                <a:moveTo>
                  <a:pt x="0" y="0"/>
                </a:moveTo>
                <a:lnTo>
                  <a:pt x="0" y="1968"/>
                </a:lnTo>
                <a:lnTo>
                  <a:pt x="1536" y="1968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6158" name="Text Box 26"/>
          <p:cNvSpPr txBox="1">
            <a:spLocks noChangeArrowheads="1"/>
          </p:cNvSpPr>
          <p:nvPr/>
        </p:nvSpPr>
        <p:spPr bwMode="auto">
          <a:xfrm>
            <a:off x="5168503" y="1562101"/>
            <a:ext cx="603050" cy="276999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/>
              <a:t>Active</a:t>
            </a:r>
          </a:p>
        </p:txBody>
      </p:sp>
      <p:sp>
        <p:nvSpPr>
          <p:cNvPr id="6159" name="Text Box 27"/>
          <p:cNvSpPr txBox="1">
            <a:spLocks noChangeArrowheads="1"/>
          </p:cNvSpPr>
          <p:nvPr/>
        </p:nvSpPr>
        <p:spPr bwMode="auto">
          <a:xfrm>
            <a:off x="4711303" y="990601"/>
            <a:ext cx="603050" cy="276999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/>
              <a:t>Active</a:t>
            </a:r>
          </a:p>
        </p:txBody>
      </p:sp>
      <p:sp>
        <p:nvSpPr>
          <p:cNvPr id="6160" name="Text Box 28"/>
          <p:cNvSpPr txBox="1">
            <a:spLocks noChangeArrowheads="1"/>
          </p:cNvSpPr>
          <p:nvPr/>
        </p:nvSpPr>
        <p:spPr bwMode="auto">
          <a:xfrm>
            <a:off x="3511153" y="1995488"/>
            <a:ext cx="603050" cy="276999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/>
              <a:t>Active</a:t>
            </a:r>
          </a:p>
        </p:txBody>
      </p:sp>
      <p:graphicFrame>
        <p:nvGraphicFramePr>
          <p:cNvPr id="6146" name="Object 29"/>
          <p:cNvGraphicFramePr>
            <a:graphicFrameLocks noChangeAspect="1"/>
          </p:cNvGraphicFramePr>
          <p:nvPr/>
        </p:nvGraphicFramePr>
        <p:xfrm>
          <a:off x="3758804" y="1371600"/>
          <a:ext cx="535781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0" name="Bitmap Image" r:id="rId5" imgW="714286" imgH="914286" progId="PBrush">
                  <p:embed/>
                </p:oleObj>
              </mc:Choice>
              <mc:Fallback>
                <p:oleObj name="Bitmap Image" r:id="rId5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8804" y="1371600"/>
                        <a:ext cx="535781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0"/>
          <p:cNvGraphicFramePr>
            <a:graphicFrameLocks noChangeAspect="1"/>
          </p:cNvGraphicFramePr>
          <p:nvPr/>
        </p:nvGraphicFramePr>
        <p:xfrm>
          <a:off x="4286251" y="914400"/>
          <a:ext cx="535781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1" name="Bitmap Image" r:id="rId7" imgW="714286" imgH="914286" progId="PBrush">
                  <p:embed/>
                </p:oleObj>
              </mc:Choice>
              <mc:Fallback>
                <p:oleObj name="Bitmap Image" r:id="rId7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1" y="914400"/>
                        <a:ext cx="535781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31"/>
          <p:cNvGraphicFramePr>
            <a:graphicFrameLocks noChangeAspect="1"/>
          </p:cNvGraphicFramePr>
          <p:nvPr/>
        </p:nvGraphicFramePr>
        <p:xfrm>
          <a:off x="4629151" y="1485900"/>
          <a:ext cx="535781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2" name="Bitmap Image" r:id="rId8" imgW="714286" imgH="914286" progId="PBrush">
                  <p:embed/>
                </p:oleObj>
              </mc:Choice>
              <mc:Fallback>
                <p:oleObj name="Bitmap Image" r:id="rId8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1" y="1485900"/>
                        <a:ext cx="535781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1" name="AutoShape 32"/>
          <p:cNvSpPr>
            <a:spLocks noChangeArrowheads="1"/>
          </p:cNvSpPr>
          <p:nvPr/>
        </p:nvSpPr>
        <p:spPr bwMode="auto">
          <a:xfrm>
            <a:off x="6457950" y="3657600"/>
            <a:ext cx="514350" cy="3429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25252"/>
              </a:gs>
              <a:gs pos="50000">
                <a:srgbClr val="B2B2B2"/>
              </a:gs>
              <a:gs pos="100000">
                <a:srgbClr val="52525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6162" name="AutoShape 33"/>
          <p:cNvSpPr>
            <a:spLocks noChangeArrowheads="1"/>
          </p:cNvSpPr>
          <p:nvPr/>
        </p:nvSpPr>
        <p:spPr bwMode="auto">
          <a:xfrm>
            <a:off x="6457950" y="3257550"/>
            <a:ext cx="514350" cy="3429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25252"/>
              </a:gs>
              <a:gs pos="50000">
                <a:srgbClr val="B2B2B2"/>
              </a:gs>
              <a:gs pos="100000">
                <a:srgbClr val="52525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6163" name="AutoShape 34"/>
          <p:cNvSpPr>
            <a:spLocks noChangeArrowheads="1"/>
          </p:cNvSpPr>
          <p:nvPr/>
        </p:nvSpPr>
        <p:spPr bwMode="auto">
          <a:xfrm>
            <a:off x="6457950" y="2400300"/>
            <a:ext cx="514350" cy="3429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25252"/>
              </a:gs>
              <a:gs pos="50000">
                <a:srgbClr val="B2B2B2"/>
              </a:gs>
              <a:gs pos="100000">
                <a:srgbClr val="52525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6164" name="AutoShape 35"/>
          <p:cNvSpPr>
            <a:spLocks noChangeArrowheads="1"/>
          </p:cNvSpPr>
          <p:nvPr/>
        </p:nvSpPr>
        <p:spPr bwMode="auto">
          <a:xfrm>
            <a:off x="6457950" y="2914650"/>
            <a:ext cx="514350" cy="3429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25252"/>
              </a:gs>
              <a:gs pos="50000">
                <a:srgbClr val="B2B2B2"/>
              </a:gs>
              <a:gs pos="100000">
                <a:srgbClr val="52525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6165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Fabric Switches</a:t>
            </a:r>
          </a:p>
        </p:txBody>
      </p:sp>
    </p:spTree>
    <p:extLst>
      <p:ext uri="{BB962C8B-B14F-4D97-AF65-F5344CB8AC3E}">
        <p14:creationId xmlns:p14="http://schemas.microsoft.com/office/powerpoint/2010/main" val="589813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 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Dienstag: Enterprise IT</a:t>
            </a:r>
          </a:p>
          <a:p>
            <a:r>
              <a:rPr lang="de-DE" dirty="0" smtClean="0"/>
              <a:t>Mittwoch: Enterprise IT-Security</a:t>
            </a:r>
          </a:p>
          <a:p>
            <a:r>
              <a:rPr lang="de-DE" dirty="0" smtClean="0"/>
              <a:t>Donnerstag: Security Management, </a:t>
            </a:r>
            <a:r>
              <a:rPr lang="de-DE" dirty="0" err="1" smtClean="0"/>
              <a:t>Cyber</a:t>
            </a:r>
            <a:r>
              <a:rPr lang="de-DE" dirty="0" smtClean="0"/>
              <a:t> Defense +  Beginn Notebook-</a:t>
            </a:r>
            <a:r>
              <a:rPr lang="de-DE" dirty="0" err="1" smtClean="0"/>
              <a:t>Prep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[Freitag off </a:t>
            </a:r>
            <a:r>
              <a:rPr lang="de-DE" dirty="0" err="1" smtClean="0"/>
              <a:t>classroom</a:t>
            </a:r>
            <a:r>
              <a:rPr lang="de-DE" dirty="0" smtClean="0"/>
              <a:t>: Notebook-</a:t>
            </a:r>
            <a:r>
              <a:rPr lang="de-DE" dirty="0" err="1" smtClean="0"/>
              <a:t>Prep</a:t>
            </a:r>
            <a:r>
              <a:rPr lang="de-DE" dirty="0" smtClean="0"/>
              <a:t>, etc.]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93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Redundant Fabrics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715816" y="1982391"/>
            <a:ext cx="3187303" cy="932259"/>
            <a:chOff x="1680" y="2742"/>
            <a:chExt cx="1970" cy="576"/>
          </a:xfrm>
        </p:grpSpPr>
        <p:sp>
          <p:nvSpPr>
            <p:cNvPr id="7189" name="Line 4"/>
            <p:cNvSpPr>
              <a:spLocks noChangeShapeType="1"/>
            </p:cNvSpPr>
            <p:nvPr/>
          </p:nvSpPr>
          <p:spPr bwMode="auto">
            <a:xfrm rot="19800000" flipV="1">
              <a:off x="1680" y="2784"/>
              <a:ext cx="48" cy="48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7190" name="Line 5"/>
            <p:cNvSpPr>
              <a:spLocks noChangeShapeType="1"/>
            </p:cNvSpPr>
            <p:nvPr/>
          </p:nvSpPr>
          <p:spPr bwMode="auto">
            <a:xfrm rot="19800000" flipV="1">
              <a:off x="1732" y="2979"/>
              <a:ext cx="615" cy="11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7191" name="Line 6"/>
            <p:cNvSpPr>
              <a:spLocks noChangeShapeType="1"/>
            </p:cNvSpPr>
            <p:nvPr/>
          </p:nvSpPr>
          <p:spPr bwMode="auto">
            <a:xfrm rot="-1800000">
              <a:off x="1769" y="2913"/>
              <a:ext cx="1248" cy="21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7192" name="Line 7"/>
            <p:cNvSpPr>
              <a:spLocks noChangeShapeType="1"/>
            </p:cNvSpPr>
            <p:nvPr/>
          </p:nvSpPr>
          <p:spPr bwMode="auto">
            <a:xfrm rot="-1800000">
              <a:off x="1826" y="2742"/>
              <a:ext cx="1824" cy="576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</p:grpSp>
      <p:sp>
        <p:nvSpPr>
          <p:cNvPr id="7176" name="Line 8"/>
          <p:cNvSpPr>
            <a:spLocks noChangeShapeType="1"/>
          </p:cNvSpPr>
          <p:nvPr/>
        </p:nvSpPr>
        <p:spPr bwMode="auto">
          <a:xfrm rot="19800000" flipH="1">
            <a:off x="4745832" y="2989660"/>
            <a:ext cx="994172" cy="191690"/>
          </a:xfrm>
          <a:prstGeom prst="line">
            <a:avLst/>
          </a:prstGeom>
          <a:noFill/>
          <a:ln w="28575">
            <a:solidFill>
              <a:srgbClr val="FF99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 rot="-1800000" flipH="1" flipV="1">
            <a:off x="3661172" y="2934892"/>
            <a:ext cx="2019300" cy="353615"/>
          </a:xfrm>
          <a:prstGeom prst="line">
            <a:avLst/>
          </a:prstGeom>
          <a:noFill/>
          <a:ln w="28575">
            <a:solidFill>
              <a:srgbClr val="FF99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7178" name="Line 10"/>
          <p:cNvSpPr>
            <a:spLocks noChangeShapeType="1"/>
          </p:cNvSpPr>
          <p:nvPr/>
        </p:nvSpPr>
        <p:spPr bwMode="auto">
          <a:xfrm rot="1800000">
            <a:off x="2847976" y="3015854"/>
            <a:ext cx="994172" cy="19169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7179" name="Line 11"/>
          <p:cNvSpPr>
            <a:spLocks noChangeShapeType="1"/>
          </p:cNvSpPr>
          <p:nvPr/>
        </p:nvSpPr>
        <p:spPr bwMode="auto">
          <a:xfrm rot="1800000" flipV="1">
            <a:off x="2907506" y="2961085"/>
            <a:ext cx="2019300" cy="353615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pic>
        <p:nvPicPr>
          <p:cNvPr id="7180" name="Picture 12" descr="switc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3632" y="2671762"/>
            <a:ext cx="1108472" cy="406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1" name="Picture 13" descr="RAIDarray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8410" y="3338512"/>
            <a:ext cx="684609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2" name="Picture 14" descr="RAIDarray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4460" y="3338512"/>
            <a:ext cx="682228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5"/>
          <p:cNvGrpSpPr>
            <a:grpSpLocks/>
          </p:cNvGrpSpPr>
          <p:nvPr/>
        </p:nvGrpSpPr>
        <p:grpSpPr bwMode="auto">
          <a:xfrm flipH="1">
            <a:off x="2589610" y="1956197"/>
            <a:ext cx="3187303" cy="932259"/>
            <a:chOff x="1680" y="2742"/>
            <a:chExt cx="1970" cy="576"/>
          </a:xfrm>
        </p:grpSpPr>
        <p:sp>
          <p:nvSpPr>
            <p:cNvPr id="7185" name="Line 16"/>
            <p:cNvSpPr>
              <a:spLocks noChangeShapeType="1"/>
            </p:cNvSpPr>
            <p:nvPr/>
          </p:nvSpPr>
          <p:spPr bwMode="auto">
            <a:xfrm rot="19800000" flipV="1">
              <a:off x="1680" y="2784"/>
              <a:ext cx="48" cy="48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7186" name="Line 17"/>
            <p:cNvSpPr>
              <a:spLocks noChangeShapeType="1"/>
            </p:cNvSpPr>
            <p:nvPr/>
          </p:nvSpPr>
          <p:spPr bwMode="auto">
            <a:xfrm rot="19800000" flipV="1">
              <a:off x="1732" y="2979"/>
              <a:ext cx="615" cy="11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7187" name="Line 18"/>
            <p:cNvSpPr>
              <a:spLocks noChangeShapeType="1"/>
            </p:cNvSpPr>
            <p:nvPr/>
          </p:nvSpPr>
          <p:spPr bwMode="auto">
            <a:xfrm rot="-1800000">
              <a:off x="1769" y="2913"/>
              <a:ext cx="1248" cy="21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7188" name="Line 19"/>
            <p:cNvSpPr>
              <a:spLocks noChangeShapeType="1"/>
            </p:cNvSpPr>
            <p:nvPr/>
          </p:nvSpPr>
          <p:spPr bwMode="auto">
            <a:xfrm rot="-1800000">
              <a:off x="1826" y="2742"/>
              <a:ext cx="1824" cy="576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</p:grpSp>
      <p:pic>
        <p:nvPicPr>
          <p:cNvPr id="7184" name="Picture 20" descr="switch"/>
          <p:cNvPicPr>
            <a:picLocks noChangeAspect="1" noChangeArrowheads="1"/>
          </p:cNvPicPr>
          <p:nvPr/>
        </p:nvPicPr>
        <p:blipFill>
          <a:blip r:embed="rId4" cstate="print">
            <a:lum bright="42000" contrast="-18000"/>
          </a:blip>
          <a:srcRect/>
          <a:stretch>
            <a:fillRect/>
          </a:stretch>
        </p:blipFill>
        <p:spPr bwMode="auto">
          <a:xfrm>
            <a:off x="4857751" y="2671762"/>
            <a:ext cx="1108472" cy="406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170" name="Object 21"/>
          <p:cNvGraphicFramePr>
            <a:graphicFrameLocks noChangeAspect="1"/>
          </p:cNvGraphicFramePr>
          <p:nvPr/>
        </p:nvGraphicFramePr>
        <p:xfrm>
          <a:off x="2256235" y="1314450"/>
          <a:ext cx="71556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4" name="Bitmap Image" r:id="rId6" imgW="714286" imgH="914286" progId="PBrush">
                  <p:embed/>
                </p:oleObj>
              </mc:Choice>
              <mc:Fallback>
                <p:oleObj name="Bitmap Image" r:id="rId6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6235" y="1314450"/>
                        <a:ext cx="71556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22"/>
          <p:cNvGraphicFramePr>
            <a:graphicFrameLocks noChangeAspect="1"/>
          </p:cNvGraphicFramePr>
          <p:nvPr/>
        </p:nvGraphicFramePr>
        <p:xfrm>
          <a:off x="3342085" y="1314450"/>
          <a:ext cx="71556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5" name="Bitmap Image" r:id="rId8" imgW="714286" imgH="914286" progId="PBrush">
                  <p:embed/>
                </p:oleObj>
              </mc:Choice>
              <mc:Fallback>
                <p:oleObj name="Bitmap Image" r:id="rId8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2085" y="1314450"/>
                        <a:ext cx="71556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23"/>
          <p:cNvGraphicFramePr>
            <a:graphicFrameLocks noChangeAspect="1"/>
          </p:cNvGraphicFramePr>
          <p:nvPr/>
        </p:nvGraphicFramePr>
        <p:xfrm>
          <a:off x="4457700" y="1314450"/>
          <a:ext cx="715566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6" name="Bitmap Image" r:id="rId9" imgW="714286" imgH="914286" progId="PBrush">
                  <p:embed/>
                </p:oleObj>
              </mc:Choice>
              <mc:Fallback>
                <p:oleObj name="Bitmap Image" r:id="rId9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1314450"/>
                        <a:ext cx="715566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24"/>
          <p:cNvGraphicFramePr>
            <a:graphicFrameLocks noChangeAspect="1"/>
          </p:cNvGraphicFramePr>
          <p:nvPr/>
        </p:nvGraphicFramePr>
        <p:xfrm>
          <a:off x="5543550" y="1314450"/>
          <a:ext cx="715566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7" name="Bitmap Image" r:id="rId10" imgW="714286" imgH="914286" progId="PBrush">
                  <p:embed/>
                </p:oleObj>
              </mc:Choice>
              <mc:Fallback>
                <p:oleObj name="Bitmap Image" r:id="rId10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0" y="1314450"/>
                        <a:ext cx="715566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9168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Rectangle 2"/>
          <p:cNvSpPr>
            <a:spLocks noChangeArrowheads="1"/>
          </p:cNvSpPr>
          <p:nvPr/>
        </p:nvSpPr>
        <p:spPr bwMode="auto">
          <a:xfrm>
            <a:off x="1770358" y="2355057"/>
            <a:ext cx="1055097" cy="205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Monotype Sorts" pitchFamily="2" charset="2"/>
              <a:buNone/>
            </a:pPr>
            <a:r>
              <a:rPr lang="en-US" sz="1050">
                <a:solidFill>
                  <a:schemeClr val="tx2"/>
                </a:solidFill>
              </a:rPr>
              <a:t>Edge switches</a:t>
            </a:r>
          </a:p>
        </p:txBody>
      </p:sp>
      <p:sp>
        <p:nvSpPr>
          <p:cNvPr id="8207" name="Rectangle 3"/>
          <p:cNvSpPr>
            <a:spLocks noChangeArrowheads="1"/>
          </p:cNvSpPr>
          <p:nvPr/>
        </p:nvSpPr>
        <p:spPr bwMode="auto">
          <a:xfrm>
            <a:off x="1770358" y="3201591"/>
            <a:ext cx="1055097" cy="205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Monotype Sorts" pitchFamily="2" charset="2"/>
              <a:buNone/>
            </a:pPr>
            <a:r>
              <a:rPr lang="en-US" sz="1050">
                <a:solidFill>
                  <a:schemeClr val="tx2"/>
                </a:solidFill>
              </a:rPr>
              <a:t>Edge switches</a:t>
            </a:r>
          </a:p>
        </p:txBody>
      </p:sp>
      <p:sp>
        <p:nvSpPr>
          <p:cNvPr id="8208" name="Rectangle 4"/>
          <p:cNvSpPr>
            <a:spLocks noChangeArrowheads="1"/>
          </p:cNvSpPr>
          <p:nvPr/>
        </p:nvSpPr>
        <p:spPr bwMode="auto">
          <a:xfrm>
            <a:off x="1620477" y="2668191"/>
            <a:ext cx="1354859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1050">
                <a:solidFill>
                  <a:schemeClr val="tx2"/>
                </a:solidFill>
              </a:rPr>
              <a:t>Core cross-connect</a:t>
            </a:r>
            <a:br>
              <a:rPr lang="en-US" sz="1050">
                <a:solidFill>
                  <a:schemeClr val="tx2"/>
                </a:solidFill>
              </a:rPr>
            </a:br>
            <a:r>
              <a:rPr lang="en-US" sz="1050">
                <a:solidFill>
                  <a:schemeClr val="tx2"/>
                </a:solidFill>
              </a:rPr>
              <a:t>switches</a:t>
            </a:r>
          </a:p>
        </p:txBody>
      </p:sp>
      <p:sp>
        <p:nvSpPr>
          <p:cNvPr id="8209" name="Rectangle 5"/>
          <p:cNvSpPr>
            <a:spLocks noGrp="1" noChangeArrowheads="1"/>
          </p:cNvSpPr>
          <p:nvPr>
            <p:ph type="title"/>
          </p:nvPr>
        </p:nvSpPr>
        <p:spPr>
          <a:xfrm>
            <a:off x="1943100" y="57150"/>
            <a:ext cx="4572000" cy="800100"/>
          </a:xfrm>
        </p:spPr>
        <p:txBody>
          <a:bodyPr/>
          <a:lstStyle/>
          <a:p>
            <a:r>
              <a:rPr lang="en-US" smtClean="0"/>
              <a:t>Multistage</a:t>
            </a:r>
            <a:br>
              <a:rPr lang="en-US" smtClean="0"/>
            </a:br>
            <a:r>
              <a:rPr lang="en-US" smtClean="0"/>
              <a:t>Core-Edge Architecture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525442" y="2912269"/>
            <a:ext cx="2145506" cy="317897"/>
            <a:chOff x="3353" y="1968"/>
            <a:chExt cx="1411" cy="190"/>
          </a:xfrm>
        </p:grpSpPr>
        <p:sp>
          <p:nvSpPr>
            <p:cNvPr id="8286" name="Line 7"/>
            <p:cNvSpPr>
              <a:spLocks noChangeShapeType="1"/>
            </p:cNvSpPr>
            <p:nvPr/>
          </p:nvSpPr>
          <p:spPr bwMode="auto">
            <a:xfrm rot="10800000" flipH="1">
              <a:off x="3353" y="1968"/>
              <a:ext cx="7" cy="189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87" name="Line 8"/>
            <p:cNvSpPr>
              <a:spLocks noChangeShapeType="1"/>
            </p:cNvSpPr>
            <p:nvPr/>
          </p:nvSpPr>
          <p:spPr bwMode="auto">
            <a:xfrm rot="10800000" flipH="1">
              <a:off x="3353" y="2015"/>
              <a:ext cx="460" cy="14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88" name="Line 9"/>
            <p:cNvSpPr>
              <a:spLocks noChangeShapeType="1"/>
            </p:cNvSpPr>
            <p:nvPr/>
          </p:nvSpPr>
          <p:spPr bwMode="auto">
            <a:xfrm rot="10800000" flipH="1">
              <a:off x="3353" y="2014"/>
              <a:ext cx="938" cy="1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89" name="Line 10"/>
            <p:cNvSpPr>
              <a:spLocks noChangeShapeType="1"/>
            </p:cNvSpPr>
            <p:nvPr/>
          </p:nvSpPr>
          <p:spPr bwMode="auto">
            <a:xfrm rot="10800000" flipH="1">
              <a:off x="3353" y="2015"/>
              <a:ext cx="1411" cy="1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609975" y="2912269"/>
            <a:ext cx="2334816" cy="402431"/>
            <a:chOff x="3408" y="1968"/>
            <a:chExt cx="1536" cy="240"/>
          </a:xfrm>
        </p:grpSpPr>
        <p:sp>
          <p:nvSpPr>
            <p:cNvPr id="8282" name="Line 12"/>
            <p:cNvSpPr>
              <a:spLocks noChangeShapeType="1"/>
            </p:cNvSpPr>
            <p:nvPr/>
          </p:nvSpPr>
          <p:spPr bwMode="auto">
            <a:xfrm rot="10800000" flipH="1">
              <a:off x="4896" y="2023"/>
              <a:ext cx="7" cy="18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83" name="Line 13"/>
            <p:cNvSpPr>
              <a:spLocks noChangeShapeType="1"/>
            </p:cNvSpPr>
            <p:nvPr/>
          </p:nvSpPr>
          <p:spPr bwMode="auto">
            <a:xfrm rot="10800000">
              <a:off x="4443" y="2010"/>
              <a:ext cx="501" cy="15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84" name="Line 14"/>
            <p:cNvSpPr>
              <a:spLocks noChangeShapeType="1"/>
            </p:cNvSpPr>
            <p:nvPr/>
          </p:nvSpPr>
          <p:spPr bwMode="auto">
            <a:xfrm rot="10800000">
              <a:off x="3936" y="1968"/>
              <a:ext cx="960" cy="24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85" name="Line 15"/>
            <p:cNvSpPr>
              <a:spLocks noChangeShapeType="1"/>
            </p:cNvSpPr>
            <p:nvPr/>
          </p:nvSpPr>
          <p:spPr bwMode="auto">
            <a:xfrm rot="10800000">
              <a:off x="3408" y="1968"/>
              <a:ext cx="1488" cy="24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90901" y="2993232"/>
            <a:ext cx="2259806" cy="245269"/>
            <a:chOff x="3264" y="2016"/>
            <a:chExt cx="1487" cy="146"/>
          </a:xfrm>
        </p:grpSpPr>
        <p:sp>
          <p:nvSpPr>
            <p:cNvPr id="8278" name="Line 17"/>
            <p:cNvSpPr>
              <a:spLocks noChangeShapeType="1"/>
            </p:cNvSpPr>
            <p:nvPr/>
          </p:nvSpPr>
          <p:spPr bwMode="auto">
            <a:xfrm flipH="1" flipV="1">
              <a:off x="3264" y="2016"/>
              <a:ext cx="536" cy="142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79" name="Line 18"/>
            <p:cNvSpPr>
              <a:spLocks noChangeShapeType="1"/>
            </p:cNvSpPr>
            <p:nvPr/>
          </p:nvSpPr>
          <p:spPr bwMode="auto">
            <a:xfrm flipV="1">
              <a:off x="3800" y="2036"/>
              <a:ext cx="0" cy="119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80" name="Line 19"/>
            <p:cNvSpPr>
              <a:spLocks noChangeShapeType="1"/>
            </p:cNvSpPr>
            <p:nvPr/>
          </p:nvSpPr>
          <p:spPr bwMode="auto">
            <a:xfrm flipV="1">
              <a:off x="3809" y="2016"/>
              <a:ext cx="463" cy="14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81" name="Line 20"/>
            <p:cNvSpPr>
              <a:spLocks noChangeShapeType="1"/>
            </p:cNvSpPr>
            <p:nvPr/>
          </p:nvSpPr>
          <p:spPr bwMode="auto">
            <a:xfrm flipV="1">
              <a:off x="3809" y="2039"/>
              <a:ext cx="942" cy="119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458767" y="2558653"/>
            <a:ext cx="2144315" cy="242888"/>
            <a:chOff x="1251" y="1620"/>
            <a:chExt cx="2952" cy="369"/>
          </a:xfrm>
        </p:grpSpPr>
        <p:sp>
          <p:nvSpPr>
            <p:cNvPr id="8274" name="Line 22"/>
            <p:cNvSpPr>
              <a:spLocks noChangeShapeType="1"/>
            </p:cNvSpPr>
            <p:nvPr/>
          </p:nvSpPr>
          <p:spPr bwMode="auto">
            <a:xfrm>
              <a:off x="1251" y="1620"/>
              <a:ext cx="0" cy="33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75" name="Line 23"/>
            <p:cNvSpPr>
              <a:spLocks noChangeShapeType="1"/>
            </p:cNvSpPr>
            <p:nvPr/>
          </p:nvSpPr>
          <p:spPr bwMode="auto">
            <a:xfrm>
              <a:off x="1251" y="1629"/>
              <a:ext cx="963" cy="36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76" name="Line 24"/>
            <p:cNvSpPr>
              <a:spLocks noChangeShapeType="1"/>
            </p:cNvSpPr>
            <p:nvPr/>
          </p:nvSpPr>
          <p:spPr bwMode="auto">
            <a:xfrm>
              <a:off x="1251" y="1620"/>
              <a:ext cx="1962" cy="369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77" name="Line 25"/>
            <p:cNvSpPr>
              <a:spLocks noChangeShapeType="1"/>
            </p:cNvSpPr>
            <p:nvPr/>
          </p:nvSpPr>
          <p:spPr bwMode="auto">
            <a:xfrm>
              <a:off x="1251" y="1620"/>
              <a:ext cx="2952" cy="369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 flipH="1">
            <a:off x="3764756" y="2509838"/>
            <a:ext cx="2034779" cy="322660"/>
            <a:chOff x="1251" y="1620"/>
            <a:chExt cx="2952" cy="369"/>
          </a:xfrm>
        </p:grpSpPr>
        <p:sp>
          <p:nvSpPr>
            <p:cNvPr id="8270" name="Line 27"/>
            <p:cNvSpPr>
              <a:spLocks noChangeShapeType="1"/>
            </p:cNvSpPr>
            <p:nvPr/>
          </p:nvSpPr>
          <p:spPr bwMode="auto">
            <a:xfrm>
              <a:off x="1251" y="1620"/>
              <a:ext cx="0" cy="33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71" name="Line 28"/>
            <p:cNvSpPr>
              <a:spLocks noChangeShapeType="1"/>
            </p:cNvSpPr>
            <p:nvPr/>
          </p:nvSpPr>
          <p:spPr bwMode="auto">
            <a:xfrm>
              <a:off x="1251" y="1629"/>
              <a:ext cx="963" cy="36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72" name="Line 29"/>
            <p:cNvSpPr>
              <a:spLocks noChangeShapeType="1"/>
            </p:cNvSpPr>
            <p:nvPr/>
          </p:nvSpPr>
          <p:spPr bwMode="auto">
            <a:xfrm>
              <a:off x="1251" y="1620"/>
              <a:ext cx="1962" cy="369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73" name="Line 30"/>
            <p:cNvSpPr>
              <a:spLocks noChangeShapeType="1"/>
            </p:cNvSpPr>
            <p:nvPr/>
          </p:nvSpPr>
          <p:spPr bwMode="auto">
            <a:xfrm>
              <a:off x="1251" y="1620"/>
              <a:ext cx="2952" cy="369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 flipH="1" flipV="1">
            <a:off x="3609975" y="2509837"/>
            <a:ext cx="2143125" cy="309563"/>
            <a:chOff x="1431" y="2313"/>
            <a:chExt cx="2835" cy="351"/>
          </a:xfrm>
        </p:grpSpPr>
        <p:sp>
          <p:nvSpPr>
            <p:cNvPr id="8266" name="Line 32"/>
            <p:cNvSpPr>
              <a:spLocks noChangeShapeType="1"/>
            </p:cNvSpPr>
            <p:nvPr/>
          </p:nvSpPr>
          <p:spPr bwMode="auto">
            <a:xfrm flipH="1" flipV="1">
              <a:off x="1431" y="2313"/>
              <a:ext cx="846" cy="342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67" name="Line 33"/>
            <p:cNvSpPr>
              <a:spLocks noChangeShapeType="1"/>
            </p:cNvSpPr>
            <p:nvPr/>
          </p:nvSpPr>
          <p:spPr bwMode="auto">
            <a:xfrm flipV="1">
              <a:off x="2277" y="2340"/>
              <a:ext cx="0" cy="30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68" name="Line 34"/>
            <p:cNvSpPr>
              <a:spLocks noChangeShapeType="1"/>
            </p:cNvSpPr>
            <p:nvPr/>
          </p:nvSpPr>
          <p:spPr bwMode="auto">
            <a:xfrm flipV="1">
              <a:off x="2295" y="2358"/>
              <a:ext cx="972" cy="30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69" name="Line 35"/>
            <p:cNvSpPr>
              <a:spLocks noChangeShapeType="1"/>
            </p:cNvSpPr>
            <p:nvPr/>
          </p:nvSpPr>
          <p:spPr bwMode="auto">
            <a:xfrm flipV="1">
              <a:off x="2295" y="2349"/>
              <a:ext cx="1971" cy="30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3606404" y="2508647"/>
            <a:ext cx="2265759" cy="323850"/>
            <a:chOff x="3406" y="1727"/>
            <a:chExt cx="1490" cy="193"/>
          </a:xfrm>
        </p:grpSpPr>
        <p:sp>
          <p:nvSpPr>
            <p:cNvPr id="8262" name="Line 37"/>
            <p:cNvSpPr>
              <a:spLocks noChangeShapeType="1"/>
            </p:cNvSpPr>
            <p:nvPr/>
          </p:nvSpPr>
          <p:spPr bwMode="auto">
            <a:xfrm rot="10800000" flipV="1">
              <a:off x="3406" y="1731"/>
              <a:ext cx="405" cy="13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63" name="Line 38"/>
            <p:cNvSpPr>
              <a:spLocks noChangeShapeType="1"/>
            </p:cNvSpPr>
            <p:nvPr/>
          </p:nvSpPr>
          <p:spPr bwMode="auto">
            <a:xfrm rot="10800000" flipV="1">
              <a:off x="3792" y="1734"/>
              <a:ext cx="20" cy="18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64" name="Line 39"/>
            <p:cNvSpPr>
              <a:spLocks noChangeShapeType="1"/>
            </p:cNvSpPr>
            <p:nvPr/>
          </p:nvSpPr>
          <p:spPr bwMode="auto">
            <a:xfrm rot="10800000" flipH="1" flipV="1">
              <a:off x="3819" y="1727"/>
              <a:ext cx="465" cy="119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65" name="Line 40"/>
            <p:cNvSpPr>
              <a:spLocks noChangeShapeType="1"/>
            </p:cNvSpPr>
            <p:nvPr/>
          </p:nvSpPr>
          <p:spPr bwMode="auto">
            <a:xfrm rot="10800000" flipH="1" flipV="1">
              <a:off x="3819" y="1731"/>
              <a:ext cx="1077" cy="189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grpSp>
        <p:nvGrpSpPr>
          <p:cNvPr id="9" name="Group 41"/>
          <p:cNvGrpSpPr>
            <a:grpSpLocks/>
          </p:cNvGrpSpPr>
          <p:nvPr/>
        </p:nvGrpSpPr>
        <p:grpSpPr bwMode="auto">
          <a:xfrm>
            <a:off x="3390901" y="2912269"/>
            <a:ext cx="2260997" cy="402431"/>
            <a:chOff x="3264" y="1968"/>
            <a:chExt cx="1488" cy="240"/>
          </a:xfrm>
        </p:grpSpPr>
        <p:sp>
          <p:nvSpPr>
            <p:cNvPr id="8258" name="Line 42"/>
            <p:cNvSpPr>
              <a:spLocks noChangeShapeType="1"/>
            </p:cNvSpPr>
            <p:nvPr/>
          </p:nvSpPr>
          <p:spPr bwMode="auto">
            <a:xfrm flipV="1">
              <a:off x="4329" y="2016"/>
              <a:ext cx="423" cy="192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59" name="Line 43"/>
            <p:cNvSpPr>
              <a:spLocks noChangeShapeType="1"/>
            </p:cNvSpPr>
            <p:nvPr/>
          </p:nvSpPr>
          <p:spPr bwMode="auto">
            <a:xfrm flipH="1" flipV="1">
              <a:off x="4329" y="2016"/>
              <a:ext cx="0" cy="192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60" name="Line 44"/>
            <p:cNvSpPr>
              <a:spLocks noChangeShapeType="1"/>
            </p:cNvSpPr>
            <p:nvPr/>
          </p:nvSpPr>
          <p:spPr bwMode="auto">
            <a:xfrm flipH="1" flipV="1">
              <a:off x="3806" y="2016"/>
              <a:ext cx="476" cy="192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8261" name="Line 45"/>
            <p:cNvSpPr>
              <a:spLocks noChangeShapeType="1"/>
            </p:cNvSpPr>
            <p:nvPr/>
          </p:nvSpPr>
          <p:spPr bwMode="auto">
            <a:xfrm flipH="1" flipV="1">
              <a:off x="3264" y="1968"/>
              <a:ext cx="1018" cy="24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</p:grpSp>
      <p:sp>
        <p:nvSpPr>
          <p:cNvPr id="8218" name="Line 46"/>
          <p:cNvSpPr>
            <a:spLocks noChangeShapeType="1"/>
          </p:cNvSpPr>
          <p:nvPr/>
        </p:nvSpPr>
        <p:spPr bwMode="auto">
          <a:xfrm flipV="1">
            <a:off x="2638426" y="3371850"/>
            <a:ext cx="773906" cy="26670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19" name="Line 47"/>
          <p:cNvSpPr>
            <a:spLocks noChangeShapeType="1"/>
          </p:cNvSpPr>
          <p:nvPr/>
        </p:nvSpPr>
        <p:spPr bwMode="auto">
          <a:xfrm flipV="1">
            <a:off x="2758679" y="3371850"/>
            <a:ext cx="834628" cy="386954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20" name="Line 48"/>
          <p:cNvSpPr>
            <a:spLocks noChangeShapeType="1"/>
          </p:cNvSpPr>
          <p:nvPr/>
        </p:nvSpPr>
        <p:spPr bwMode="auto">
          <a:xfrm flipV="1">
            <a:off x="2939654" y="3371851"/>
            <a:ext cx="1227534" cy="507206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21" name="Line 49"/>
          <p:cNvSpPr>
            <a:spLocks noChangeShapeType="1"/>
          </p:cNvSpPr>
          <p:nvPr/>
        </p:nvSpPr>
        <p:spPr bwMode="auto">
          <a:xfrm flipV="1">
            <a:off x="3000375" y="3371850"/>
            <a:ext cx="1252538" cy="62746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22" name="Line 50"/>
          <p:cNvSpPr>
            <a:spLocks noChangeShapeType="1"/>
          </p:cNvSpPr>
          <p:nvPr/>
        </p:nvSpPr>
        <p:spPr bwMode="auto">
          <a:xfrm flipH="1" flipV="1">
            <a:off x="5943600" y="3371851"/>
            <a:ext cx="796529" cy="326231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23" name="Line 51"/>
          <p:cNvSpPr>
            <a:spLocks noChangeShapeType="1"/>
          </p:cNvSpPr>
          <p:nvPr/>
        </p:nvSpPr>
        <p:spPr bwMode="auto">
          <a:xfrm flipH="1" flipV="1">
            <a:off x="5872162" y="3371850"/>
            <a:ext cx="747713" cy="447675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24" name="Line 52"/>
          <p:cNvSpPr>
            <a:spLocks noChangeShapeType="1"/>
          </p:cNvSpPr>
          <p:nvPr/>
        </p:nvSpPr>
        <p:spPr bwMode="auto">
          <a:xfrm flipH="1" flipV="1">
            <a:off x="5153025" y="3371850"/>
            <a:ext cx="1285875" cy="567929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25" name="Line 53"/>
          <p:cNvSpPr>
            <a:spLocks noChangeShapeType="1"/>
          </p:cNvSpPr>
          <p:nvPr/>
        </p:nvSpPr>
        <p:spPr bwMode="auto">
          <a:xfrm flipH="1" flipV="1">
            <a:off x="5029201" y="3371851"/>
            <a:ext cx="1289447" cy="688181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26" name="Line 54"/>
          <p:cNvSpPr>
            <a:spLocks noChangeShapeType="1"/>
          </p:cNvSpPr>
          <p:nvPr/>
        </p:nvSpPr>
        <p:spPr bwMode="auto">
          <a:xfrm>
            <a:off x="2994423" y="1994297"/>
            <a:ext cx="359569" cy="466725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27" name="Line 55"/>
          <p:cNvSpPr>
            <a:spLocks noChangeShapeType="1"/>
          </p:cNvSpPr>
          <p:nvPr/>
        </p:nvSpPr>
        <p:spPr bwMode="auto">
          <a:xfrm>
            <a:off x="3357562" y="1859756"/>
            <a:ext cx="776288" cy="53340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28" name="Line 56"/>
          <p:cNvSpPr>
            <a:spLocks noChangeShapeType="1"/>
          </p:cNvSpPr>
          <p:nvPr/>
        </p:nvSpPr>
        <p:spPr bwMode="auto">
          <a:xfrm>
            <a:off x="3543300" y="1743076"/>
            <a:ext cx="709613" cy="650081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29" name="Line 57"/>
          <p:cNvSpPr>
            <a:spLocks noChangeShapeType="1"/>
          </p:cNvSpPr>
          <p:nvPr/>
        </p:nvSpPr>
        <p:spPr bwMode="auto">
          <a:xfrm>
            <a:off x="3663553" y="1683544"/>
            <a:ext cx="1308497" cy="709613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30" name="Line 58"/>
          <p:cNvSpPr>
            <a:spLocks noChangeShapeType="1"/>
          </p:cNvSpPr>
          <p:nvPr/>
        </p:nvSpPr>
        <p:spPr bwMode="auto">
          <a:xfrm>
            <a:off x="3905250" y="1622822"/>
            <a:ext cx="1187054" cy="770334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31" name="Line 59"/>
          <p:cNvSpPr>
            <a:spLocks noChangeShapeType="1"/>
          </p:cNvSpPr>
          <p:nvPr/>
        </p:nvSpPr>
        <p:spPr bwMode="auto">
          <a:xfrm>
            <a:off x="3177779" y="1926431"/>
            <a:ext cx="296465" cy="466725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32" name="Line 60"/>
          <p:cNvSpPr>
            <a:spLocks noChangeShapeType="1"/>
          </p:cNvSpPr>
          <p:nvPr/>
        </p:nvSpPr>
        <p:spPr bwMode="auto">
          <a:xfrm flipH="1">
            <a:off x="5934075" y="1994297"/>
            <a:ext cx="419100" cy="398859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33" name="Line 61"/>
          <p:cNvSpPr>
            <a:spLocks noChangeShapeType="1"/>
          </p:cNvSpPr>
          <p:nvPr/>
        </p:nvSpPr>
        <p:spPr bwMode="auto">
          <a:xfrm flipH="1">
            <a:off x="5812631" y="1859756"/>
            <a:ext cx="363141" cy="53340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34" name="Line 62"/>
          <p:cNvSpPr>
            <a:spLocks noChangeShapeType="1"/>
          </p:cNvSpPr>
          <p:nvPr/>
        </p:nvSpPr>
        <p:spPr bwMode="auto">
          <a:xfrm flipH="1">
            <a:off x="4972050" y="1795463"/>
            <a:ext cx="1025129" cy="597694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35" name="Line 63"/>
          <p:cNvSpPr>
            <a:spLocks noChangeShapeType="1"/>
          </p:cNvSpPr>
          <p:nvPr/>
        </p:nvSpPr>
        <p:spPr bwMode="auto">
          <a:xfrm flipH="1">
            <a:off x="4852988" y="1727597"/>
            <a:ext cx="903685" cy="665559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36" name="Line 64"/>
          <p:cNvSpPr>
            <a:spLocks noChangeShapeType="1"/>
          </p:cNvSpPr>
          <p:nvPr/>
        </p:nvSpPr>
        <p:spPr bwMode="auto">
          <a:xfrm flipH="1">
            <a:off x="4229100" y="1660922"/>
            <a:ext cx="1347788" cy="713184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8237" name="Line 65"/>
          <p:cNvSpPr>
            <a:spLocks noChangeShapeType="1"/>
          </p:cNvSpPr>
          <p:nvPr/>
        </p:nvSpPr>
        <p:spPr bwMode="auto">
          <a:xfrm flipH="1">
            <a:off x="4071938" y="1593056"/>
            <a:ext cx="1265635" cy="80010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graphicFrame>
        <p:nvGraphicFramePr>
          <p:cNvPr id="8194" name="Object 66"/>
          <p:cNvGraphicFramePr>
            <a:graphicFrameLocks noChangeAspect="1"/>
          </p:cNvGraphicFramePr>
          <p:nvPr/>
        </p:nvGraphicFramePr>
        <p:xfrm>
          <a:off x="2790825" y="1683544"/>
          <a:ext cx="32980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8" name="Bitmap Image" r:id="rId4" imgW="714286" imgH="914286" progId="PBrush">
                  <p:embed/>
                </p:oleObj>
              </mc:Choice>
              <mc:Fallback>
                <p:oleObj name="Bitmap Image" r:id="rId4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5" y="1683544"/>
                        <a:ext cx="32980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7"/>
          <p:cNvGraphicFramePr>
            <a:graphicFrameLocks noChangeAspect="1"/>
          </p:cNvGraphicFramePr>
          <p:nvPr/>
        </p:nvGraphicFramePr>
        <p:xfrm>
          <a:off x="3000375" y="1562101"/>
          <a:ext cx="33099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9" name="Bitmap Image" r:id="rId6" imgW="714286" imgH="914286" progId="PBrush">
                  <p:embed/>
                </p:oleObj>
              </mc:Choice>
              <mc:Fallback>
                <p:oleObj name="Bitmap Image" r:id="rId6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1562101"/>
                        <a:ext cx="33099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68"/>
          <p:cNvGraphicFramePr>
            <a:graphicFrameLocks noChangeAspect="1"/>
          </p:cNvGraphicFramePr>
          <p:nvPr/>
        </p:nvGraphicFramePr>
        <p:xfrm>
          <a:off x="3181350" y="1502569"/>
          <a:ext cx="33099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0" name="Bitmap Image" r:id="rId7" imgW="714286" imgH="914286" progId="PBrush">
                  <p:embed/>
                </p:oleObj>
              </mc:Choice>
              <mc:Fallback>
                <p:oleObj name="Bitmap Image" r:id="rId7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350" y="1502569"/>
                        <a:ext cx="33099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69"/>
          <p:cNvGraphicFramePr>
            <a:graphicFrameLocks noChangeAspect="1"/>
          </p:cNvGraphicFramePr>
          <p:nvPr/>
        </p:nvGraphicFramePr>
        <p:xfrm>
          <a:off x="3362325" y="1381126"/>
          <a:ext cx="33099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1" name="Bitmap Image" r:id="rId8" imgW="714286" imgH="914286" progId="PBrush">
                  <p:embed/>
                </p:oleObj>
              </mc:Choice>
              <mc:Fallback>
                <p:oleObj name="Bitmap Image" r:id="rId8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1381126"/>
                        <a:ext cx="33099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70"/>
          <p:cNvGraphicFramePr>
            <a:graphicFrameLocks noChangeAspect="1"/>
          </p:cNvGraphicFramePr>
          <p:nvPr/>
        </p:nvGraphicFramePr>
        <p:xfrm>
          <a:off x="3543300" y="1321594"/>
          <a:ext cx="33099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2" name="Bitmap Image" r:id="rId9" imgW="714286" imgH="914286" progId="PBrush">
                  <p:embed/>
                </p:oleObj>
              </mc:Choice>
              <mc:Fallback>
                <p:oleObj name="Bitmap Image" r:id="rId9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1321594"/>
                        <a:ext cx="33099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1"/>
          <p:cNvGraphicFramePr>
            <a:graphicFrameLocks noChangeAspect="1"/>
          </p:cNvGraphicFramePr>
          <p:nvPr/>
        </p:nvGraphicFramePr>
        <p:xfrm>
          <a:off x="3724275" y="1260872"/>
          <a:ext cx="33099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3" name="Bitmap Image" r:id="rId10" imgW="714286" imgH="914286" progId="PBrush">
                  <p:embed/>
                </p:oleObj>
              </mc:Choice>
              <mc:Fallback>
                <p:oleObj name="Bitmap Image" r:id="rId10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4275" y="1260872"/>
                        <a:ext cx="33099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72"/>
          <p:cNvGraphicFramePr>
            <a:graphicFrameLocks noChangeAspect="1"/>
          </p:cNvGraphicFramePr>
          <p:nvPr/>
        </p:nvGraphicFramePr>
        <p:xfrm>
          <a:off x="6197204" y="1683544"/>
          <a:ext cx="33099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4" name="Bitmap Image" r:id="rId11" imgW="714286" imgH="914286" progId="PBrush">
                  <p:embed/>
                </p:oleObj>
              </mc:Choice>
              <mc:Fallback>
                <p:oleObj name="Bitmap Image" r:id="rId11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204" y="1683544"/>
                        <a:ext cx="33099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73"/>
          <p:cNvGraphicFramePr>
            <a:graphicFrameLocks noChangeAspect="1"/>
          </p:cNvGraphicFramePr>
          <p:nvPr/>
        </p:nvGraphicFramePr>
        <p:xfrm>
          <a:off x="5172075" y="1260872"/>
          <a:ext cx="33099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5" name="Bitmap Image" r:id="rId12" imgW="714286" imgH="914286" progId="PBrush">
                  <p:embed/>
                </p:oleObj>
              </mc:Choice>
              <mc:Fallback>
                <p:oleObj name="Bitmap Image" r:id="rId12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2075" y="1260872"/>
                        <a:ext cx="33099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74"/>
          <p:cNvGraphicFramePr>
            <a:graphicFrameLocks noChangeAspect="1"/>
          </p:cNvGraphicFramePr>
          <p:nvPr/>
        </p:nvGraphicFramePr>
        <p:xfrm>
          <a:off x="5353050" y="1321594"/>
          <a:ext cx="33099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6" name="Bitmap Image" r:id="rId13" imgW="714286" imgH="914286" progId="PBrush">
                  <p:embed/>
                </p:oleObj>
              </mc:Choice>
              <mc:Fallback>
                <p:oleObj name="Bitmap Image" r:id="rId13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050" y="1321594"/>
                        <a:ext cx="33099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75"/>
          <p:cNvGraphicFramePr>
            <a:graphicFrameLocks noChangeAspect="1"/>
          </p:cNvGraphicFramePr>
          <p:nvPr/>
        </p:nvGraphicFramePr>
        <p:xfrm>
          <a:off x="5534025" y="1381126"/>
          <a:ext cx="33099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7" name="Bitmap Image" r:id="rId14" imgW="714286" imgH="914286" progId="PBrush">
                  <p:embed/>
                </p:oleObj>
              </mc:Choice>
              <mc:Fallback>
                <p:oleObj name="Bitmap Image" r:id="rId14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4025" y="1381126"/>
                        <a:ext cx="33099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4" name="Object 76"/>
          <p:cNvGraphicFramePr>
            <a:graphicFrameLocks noChangeAspect="1"/>
          </p:cNvGraphicFramePr>
          <p:nvPr/>
        </p:nvGraphicFramePr>
        <p:xfrm>
          <a:off x="5745957" y="1502569"/>
          <a:ext cx="33099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8" name="Bitmap Image" r:id="rId15" imgW="714286" imgH="914286" progId="PBrush">
                  <p:embed/>
                </p:oleObj>
              </mc:Choice>
              <mc:Fallback>
                <p:oleObj name="Bitmap Image" r:id="rId15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5957" y="1502569"/>
                        <a:ext cx="33099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5" name="Object 77"/>
          <p:cNvGraphicFramePr>
            <a:graphicFrameLocks noChangeAspect="1"/>
          </p:cNvGraphicFramePr>
          <p:nvPr/>
        </p:nvGraphicFramePr>
        <p:xfrm>
          <a:off x="5956698" y="1562101"/>
          <a:ext cx="329803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9" name="Bitmap Image" r:id="rId16" imgW="714286" imgH="914286" progId="PBrush">
                  <p:embed/>
                </p:oleObj>
              </mc:Choice>
              <mc:Fallback>
                <p:oleObj name="Bitmap Image" r:id="rId16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698" y="1562101"/>
                        <a:ext cx="329803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38" name="Picture 78" descr="RAIDarray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57450" y="3517106"/>
            <a:ext cx="295275" cy="48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39" name="Picture 79" descr="RAIDarray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77704" y="3638550"/>
            <a:ext cx="295275" cy="48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0" name="Picture 80" descr="RAIDarray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99147" y="3758804"/>
            <a:ext cx="295275" cy="48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1" name="Picture 81" descr="RAIDarray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25354" y="3879056"/>
            <a:ext cx="295275" cy="48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2" name="Picture 82" descr="RAIDarray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19875" y="3577829"/>
            <a:ext cx="295275" cy="48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3" name="Picture 83" descr="RAIDarray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99622" y="3698081"/>
            <a:ext cx="295275" cy="48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4" name="Picture 84" descr="RAIDarray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78179" y="3819525"/>
            <a:ext cx="295275" cy="48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5" name="Picture 85" descr="RAIDarray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57925" y="3939779"/>
            <a:ext cx="295275" cy="48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6" name="Picture 86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3143251" y="2346723"/>
            <a:ext cx="651272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7" name="Picture 87" descr="switch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372100" y="2783682"/>
            <a:ext cx="7429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8" name="Picture 88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3863578" y="2346723"/>
            <a:ext cx="651272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9" name="Picture 89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4686301" y="2346723"/>
            <a:ext cx="651272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0" name="Picture 90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5406628" y="2346723"/>
            <a:ext cx="651272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1" name="Picture 91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3143251" y="3200400"/>
            <a:ext cx="651272" cy="22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2" name="Picture 92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3863578" y="3200400"/>
            <a:ext cx="651272" cy="22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3" name="Picture 93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4686301" y="3200400"/>
            <a:ext cx="651272" cy="22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4" name="Picture 94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5406628" y="3200400"/>
            <a:ext cx="651272" cy="22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5" name="Picture 95" descr="switch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629150" y="2783682"/>
            <a:ext cx="7429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6" name="Picture 96" descr="switch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886200" y="2783682"/>
            <a:ext cx="7429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7" name="Picture 97" descr="switch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143250" y="2783682"/>
            <a:ext cx="7429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69702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Line 2"/>
          <p:cNvSpPr>
            <a:spLocks noChangeShapeType="1"/>
          </p:cNvSpPr>
          <p:nvPr/>
        </p:nvSpPr>
        <p:spPr bwMode="auto">
          <a:xfrm>
            <a:off x="3714750" y="2432447"/>
            <a:ext cx="9144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31" name="Line 3"/>
          <p:cNvSpPr>
            <a:spLocks noChangeShapeType="1"/>
          </p:cNvSpPr>
          <p:nvPr/>
        </p:nvSpPr>
        <p:spPr bwMode="auto">
          <a:xfrm>
            <a:off x="3714750" y="3575447"/>
            <a:ext cx="9144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32" name="Line 4"/>
          <p:cNvSpPr>
            <a:spLocks noChangeShapeType="1"/>
          </p:cNvSpPr>
          <p:nvPr/>
        </p:nvSpPr>
        <p:spPr bwMode="auto">
          <a:xfrm>
            <a:off x="3657600" y="2375297"/>
            <a:ext cx="914400" cy="685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33" name="Line 5"/>
          <p:cNvSpPr>
            <a:spLocks noChangeShapeType="1"/>
          </p:cNvSpPr>
          <p:nvPr/>
        </p:nvSpPr>
        <p:spPr bwMode="auto">
          <a:xfrm flipH="1">
            <a:off x="3771900" y="2375297"/>
            <a:ext cx="1028700" cy="685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34" name="Line 6"/>
          <p:cNvSpPr>
            <a:spLocks noChangeShapeType="1"/>
          </p:cNvSpPr>
          <p:nvPr/>
        </p:nvSpPr>
        <p:spPr bwMode="auto">
          <a:xfrm flipV="1">
            <a:off x="3714750" y="3061097"/>
            <a:ext cx="800100" cy="5143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35" name="Line 7"/>
          <p:cNvSpPr>
            <a:spLocks noChangeShapeType="1"/>
          </p:cNvSpPr>
          <p:nvPr/>
        </p:nvSpPr>
        <p:spPr bwMode="auto">
          <a:xfrm flipH="1" flipV="1">
            <a:off x="3829050" y="3118247"/>
            <a:ext cx="1028700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36" name="Line 8"/>
          <p:cNvSpPr>
            <a:spLocks noChangeShapeType="1"/>
          </p:cNvSpPr>
          <p:nvPr/>
        </p:nvSpPr>
        <p:spPr bwMode="auto">
          <a:xfrm flipH="1">
            <a:off x="3771900" y="2375297"/>
            <a:ext cx="400050" cy="685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37" name="Line 9"/>
          <p:cNvSpPr>
            <a:spLocks noChangeShapeType="1"/>
          </p:cNvSpPr>
          <p:nvPr/>
        </p:nvSpPr>
        <p:spPr bwMode="auto">
          <a:xfrm>
            <a:off x="4171950" y="2375297"/>
            <a:ext cx="457200" cy="6286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38" name="Line 10"/>
          <p:cNvSpPr>
            <a:spLocks noChangeShapeType="1"/>
          </p:cNvSpPr>
          <p:nvPr/>
        </p:nvSpPr>
        <p:spPr bwMode="auto">
          <a:xfrm flipH="1" flipV="1">
            <a:off x="3714750" y="3061097"/>
            <a:ext cx="457200" cy="5143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39" name="Line 11"/>
          <p:cNvSpPr>
            <a:spLocks noChangeShapeType="1"/>
          </p:cNvSpPr>
          <p:nvPr/>
        </p:nvSpPr>
        <p:spPr bwMode="auto">
          <a:xfrm flipV="1">
            <a:off x="4171950" y="3003947"/>
            <a:ext cx="400050" cy="5715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40" name="Line 12"/>
          <p:cNvSpPr>
            <a:spLocks noChangeShapeType="1"/>
          </p:cNvSpPr>
          <p:nvPr/>
        </p:nvSpPr>
        <p:spPr bwMode="auto">
          <a:xfrm flipV="1">
            <a:off x="4514850" y="2375297"/>
            <a:ext cx="342900" cy="6286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41" name="Line 13"/>
          <p:cNvSpPr>
            <a:spLocks noChangeShapeType="1"/>
          </p:cNvSpPr>
          <p:nvPr/>
        </p:nvSpPr>
        <p:spPr bwMode="auto">
          <a:xfrm>
            <a:off x="4514850" y="3003947"/>
            <a:ext cx="342900" cy="5715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42" name="Line 14"/>
          <p:cNvSpPr>
            <a:spLocks noChangeShapeType="1"/>
          </p:cNvSpPr>
          <p:nvPr/>
        </p:nvSpPr>
        <p:spPr bwMode="auto">
          <a:xfrm>
            <a:off x="3657600" y="2375297"/>
            <a:ext cx="114300" cy="685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43" name="Line 15"/>
          <p:cNvSpPr>
            <a:spLocks noChangeShapeType="1"/>
          </p:cNvSpPr>
          <p:nvPr/>
        </p:nvSpPr>
        <p:spPr bwMode="auto">
          <a:xfrm flipV="1">
            <a:off x="3600450" y="3061097"/>
            <a:ext cx="171450" cy="5143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44" name="Line 16"/>
          <p:cNvSpPr>
            <a:spLocks noChangeShapeType="1"/>
          </p:cNvSpPr>
          <p:nvPr/>
        </p:nvSpPr>
        <p:spPr bwMode="auto">
          <a:xfrm>
            <a:off x="3886200" y="3082529"/>
            <a:ext cx="40005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/>
          <a:lstStyle/>
          <a:p>
            <a:endParaRPr lang="de-DE" sz="1050"/>
          </a:p>
        </p:txBody>
      </p:sp>
      <p:sp>
        <p:nvSpPr>
          <p:cNvPr id="9245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Director-Class Switches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480073" y="1564481"/>
            <a:ext cx="3358753" cy="810816"/>
            <a:chOff x="1123" y="1047"/>
            <a:chExt cx="2821" cy="681"/>
          </a:xfrm>
        </p:grpSpPr>
        <p:sp>
          <p:nvSpPr>
            <p:cNvPr id="9272" name="Line 19"/>
            <p:cNvSpPr>
              <a:spLocks noChangeShapeType="1"/>
            </p:cNvSpPr>
            <p:nvPr/>
          </p:nvSpPr>
          <p:spPr bwMode="auto">
            <a:xfrm>
              <a:off x="1123" y="1384"/>
              <a:ext cx="749" cy="344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9273" name="Line 20"/>
            <p:cNvSpPr>
              <a:spLocks noChangeShapeType="1"/>
            </p:cNvSpPr>
            <p:nvPr/>
          </p:nvSpPr>
          <p:spPr bwMode="auto">
            <a:xfrm>
              <a:off x="1428" y="1271"/>
              <a:ext cx="540" cy="409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9274" name="Line 21"/>
            <p:cNvSpPr>
              <a:spLocks noChangeShapeType="1"/>
            </p:cNvSpPr>
            <p:nvPr/>
          </p:nvSpPr>
          <p:spPr bwMode="auto">
            <a:xfrm>
              <a:off x="1584" y="1173"/>
              <a:ext cx="384" cy="507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9275" name="Line 22"/>
            <p:cNvSpPr>
              <a:spLocks noChangeShapeType="1"/>
            </p:cNvSpPr>
            <p:nvPr/>
          </p:nvSpPr>
          <p:spPr bwMode="auto">
            <a:xfrm>
              <a:off x="1685" y="1123"/>
              <a:ext cx="715" cy="557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9276" name="Line 23"/>
            <p:cNvSpPr>
              <a:spLocks noChangeShapeType="1"/>
            </p:cNvSpPr>
            <p:nvPr/>
          </p:nvSpPr>
          <p:spPr bwMode="auto">
            <a:xfrm>
              <a:off x="1888" y="1072"/>
              <a:ext cx="560" cy="60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9277" name="Line 24"/>
            <p:cNvSpPr>
              <a:spLocks noChangeShapeType="1"/>
            </p:cNvSpPr>
            <p:nvPr/>
          </p:nvSpPr>
          <p:spPr bwMode="auto">
            <a:xfrm>
              <a:off x="1277" y="1327"/>
              <a:ext cx="643" cy="353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9278" name="Line 25"/>
            <p:cNvSpPr>
              <a:spLocks noChangeShapeType="1"/>
            </p:cNvSpPr>
            <p:nvPr/>
          </p:nvSpPr>
          <p:spPr bwMode="auto">
            <a:xfrm flipH="1">
              <a:off x="3216" y="1384"/>
              <a:ext cx="728" cy="296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9279" name="Line 26"/>
            <p:cNvSpPr>
              <a:spLocks noChangeShapeType="1"/>
            </p:cNvSpPr>
            <p:nvPr/>
          </p:nvSpPr>
          <p:spPr bwMode="auto">
            <a:xfrm flipH="1">
              <a:off x="3168" y="1271"/>
              <a:ext cx="627" cy="409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9280" name="Line 27"/>
            <p:cNvSpPr>
              <a:spLocks noChangeShapeType="1"/>
            </p:cNvSpPr>
            <p:nvPr/>
          </p:nvSpPr>
          <p:spPr bwMode="auto">
            <a:xfrm flipH="1">
              <a:off x="3072" y="1217"/>
              <a:ext cx="573" cy="463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9281" name="Line 28"/>
            <p:cNvSpPr>
              <a:spLocks noChangeShapeType="1"/>
            </p:cNvSpPr>
            <p:nvPr/>
          </p:nvSpPr>
          <p:spPr bwMode="auto">
            <a:xfrm flipH="1">
              <a:off x="2976" y="1160"/>
              <a:ext cx="467" cy="52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9282" name="Line 29"/>
            <p:cNvSpPr>
              <a:spLocks noChangeShapeType="1"/>
            </p:cNvSpPr>
            <p:nvPr/>
          </p:nvSpPr>
          <p:spPr bwMode="auto">
            <a:xfrm flipH="1">
              <a:off x="2640" y="1104"/>
              <a:ext cx="652" cy="576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  <p:sp>
          <p:nvSpPr>
            <p:cNvPr id="9283" name="Line 30"/>
            <p:cNvSpPr>
              <a:spLocks noChangeShapeType="1"/>
            </p:cNvSpPr>
            <p:nvPr/>
          </p:nvSpPr>
          <p:spPr bwMode="auto">
            <a:xfrm flipH="1">
              <a:off x="2544" y="1047"/>
              <a:ext cx="547" cy="681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050"/>
            </a:p>
          </p:txBody>
        </p:sp>
      </p:grpSp>
      <p:graphicFrame>
        <p:nvGraphicFramePr>
          <p:cNvPr id="9218" name="Object 31"/>
          <p:cNvGraphicFramePr>
            <a:graphicFrameLocks noChangeAspect="1"/>
          </p:cNvGraphicFramePr>
          <p:nvPr/>
        </p:nvGraphicFramePr>
        <p:xfrm>
          <a:off x="2276475" y="1654969"/>
          <a:ext cx="32980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2" name="Bitmap Image" r:id="rId4" imgW="714286" imgH="914286" progId="PBrush">
                  <p:embed/>
                </p:oleObj>
              </mc:Choice>
              <mc:Fallback>
                <p:oleObj name="Bitmap Image" r:id="rId4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475" y="1654969"/>
                        <a:ext cx="32980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2"/>
          <p:cNvGraphicFramePr>
            <a:graphicFrameLocks noChangeAspect="1"/>
          </p:cNvGraphicFramePr>
          <p:nvPr/>
        </p:nvGraphicFramePr>
        <p:xfrm>
          <a:off x="2486025" y="1533526"/>
          <a:ext cx="33099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3" name="Bitmap Image" r:id="rId6" imgW="714286" imgH="914286" progId="PBrush">
                  <p:embed/>
                </p:oleObj>
              </mc:Choice>
              <mc:Fallback>
                <p:oleObj name="Bitmap Image" r:id="rId6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025" y="1533526"/>
                        <a:ext cx="33099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33"/>
          <p:cNvGraphicFramePr>
            <a:graphicFrameLocks noChangeAspect="1"/>
          </p:cNvGraphicFramePr>
          <p:nvPr/>
        </p:nvGraphicFramePr>
        <p:xfrm>
          <a:off x="2667000" y="1473994"/>
          <a:ext cx="33099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4" name="Bitmap Image" r:id="rId7" imgW="714286" imgH="914286" progId="PBrush">
                  <p:embed/>
                </p:oleObj>
              </mc:Choice>
              <mc:Fallback>
                <p:oleObj name="Bitmap Image" r:id="rId7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473994"/>
                        <a:ext cx="33099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34"/>
          <p:cNvGraphicFramePr>
            <a:graphicFrameLocks noChangeAspect="1"/>
          </p:cNvGraphicFramePr>
          <p:nvPr/>
        </p:nvGraphicFramePr>
        <p:xfrm>
          <a:off x="2847975" y="1352551"/>
          <a:ext cx="33099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5" name="Bitmap Image" r:id="rId8" imgW="714286" imgH="914286" progId="PBrush">
                  <p:embed/>
                </p:oleObj>
              </mc:Choice>
              <mc:Fallback>
                <p:oleObj name="Bitmap Image" r:id="rId8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975" y="1352551"/>
                        <a:ext cx="33099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35"/>
          <p:cNvGraphicFramePr>
            <a:graphicFrameLocks noChangeAspect="1"/>
          </p:cNvGraphicFramePr>
          <p:nvPr/>
        </p:nvGraphicFramePr>
        <p:xfrm>
          <a:off x="3028950" y="1293019"/>
          <a:ext cx="33099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6" name="Bitmap Image" r:id="rId9" imgW="714286" imgH="914286" progId="PBrush">
                  <p:embed/>
                </p:oleObj>
              </mc:Choice>
              <mc:Fallback>
                <p:oleObj name="Bitmap Image" r:id="rId9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1293019"/>
                        <a:ext cx="33099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36"/>
          <p:cNvGraphicFramePr>
            <a:graphicFrameLocks noChangeAspect="1"/>
          </p:cNvGraphicFramePr>
          <p:nvPr/>
        </p:nvGraphicFramePr>
        <p:xfrm>
          <a:off x="3209925" y="1232297"/>
          <a:ext cx="33099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7" name="Bitmap Image" r:id="rId10" imgW="714286" imgH="914286" progId="PBrush">
                  <p:embed/>
                </p:oleObj>
              </mc:Choice>
              <mc:Fallback>
                <p:oleObj name="Bitmap Image" r:id="rId10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25" y="1232297"/>
                        <a:ext cx="33099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37"/>
          <p:cNvGraphicFramePr>
            <a:graphicFrameLocks noChangeAspect="1"/>
          </p:cNvGraphicFramePr>
          <p:nvPr/>
        </p:nvGraphicFramePr>
        <p:xfrm>
          <a:off x="5682854" y="1654969"/>
          <a:ext cx="33099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8" name="Bitmap Image" r:id="rId11" imgW="714286" imgH="914286" progId="PBrush">
                  <p:embed/>
                </p:oleObj>
              </mc:Choice>
              <mc:Fallback>
                <p:oleObj name="Bitmap Image" r:id="rId11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2854" y="1654969"/>
                        <a:ext cx="33099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38"/>
          <p:cNvGraphicFramePr>
            <a:graphicFrameLocks noChangeAspect="1"/>
          </p:cNvGraphicFramePr>
          <p:nvPr/>
        </p:nvGraphicFramePr>
        <p:xfrm>
          <a:off x="4657725" y="1232297"/>
          <a:ext cx="33099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9" name="Bitmap Image" r:id="rId12" imgW="714286" imgH="914286" progId="PBrush">
                  <p:embed/>
                </p:oleObj>
              </mc:Choice>
              <mc:Fallback>
                <p:oleObj name="Bitmap Image" r:id="rId12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1232297"/>
                        <a:ext cx="33099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" name="Object 39"/>
          <p:cNvGraphicFramePr>
            <a:graphicFrameLocks noChangeAspect="1"/>
          </p:cNvGraphicFramePr>
          <p:nvPr/>
        </p:nvGraphicFramePr>
        <p:xfrm>
          <a:off x="4838700" y="1293019"/>
          <a:ext cx="33099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0" name="Bitmap Image" r:id="rId13" imgW="714286" imgH="914286" progId="PBrush">
                  <p:embed/>
                </p:oleObj>
              </mc:Choice>
              <mc:Fallback>
                <p:oleObj name="Bitmap Image" r:id="rId13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8700" y="1293019"/>
                        <a:ext cx="33099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Object 40"/>
          <p:cNvGraphicFramePr>
            <a:graphicFrameLocks noChangeAspect="1"/>
          </p:cNvGraphicFramePr>
          <p:nvPr/>
        </p:nvGraphicFramePr>
        <p:xfrm>
          <a:off x="5019675" y="1352551"/>
          <a:ext cx="33099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1" name="Bitmap Image" r:id="rId14" imgW="714286" imgH="914286" progId="PBrush">
                  <p:embed/>
                </p:oleObj>
              </mc:Choice>
              <mc:Fallback>
                <p:oleObj name="Bitmap Image" r:id="rId14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1352551"/>
                        <a:ext cx="33099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8" name="Object 41"/>
          <p:cNvGraphicFramePr>
            <a:graphicFrameLocks noChangeAspect="1"/>
          </p:cNvGraphicFramePr>
          <p:nvPr/>
        </p:nvGraphicFramePr>
        <p:xfrm>
          <a:off x="5231607" y="1473994"/>
          <a:ext cx="330994" cy="4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2" name="Bitmap Image" r:id="rId15" imgW="714286" imgH="914286" progId="PBrush">
                  <p:embed/>
                </p:oleObj>
              </mc:Choice>
              <mc:Fallback>
                <p:oleObj name="Bitmap Image" r:id="rId15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1607" y="1473994"/>
                        <a:ext cx="330994" cy="421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9" name="Object 42"/>
          <p:cNvGraphicFramePr>
            <a:graphicFrameLocks noChangeAspect="1"/>
          </p:cNvGraphicFramePr>
          <p:nvPr/>
        </p:nvGraphicFramePr>
        <p:xfrm>
          <a:off x="5442348" y="1533526"/>
          <a:ext cx="329803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3" name="Bitmap Image" r:id="rId16" imgW="714286" imgH="914286" progId="PBrush">
                  <p:embed/>
                </p:oleObj>
              </mc:Choice>
              <mc:Fallback>
                <p:oleObj name="Bitmap Image" r:id="rId16" imgW="714286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2348" y="1533526"/>
                        <a:ext cx="329803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47" name="Picture 43" descr="switch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71950" y="2946798"/>
            <a:ext cx="7429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48" name="Picture 44" descr="switch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314700" y="2946798"/>
            <a:ext cx="7429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49" name="Picture 45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3212307" y="2260998"/>
            <a:ext cx="651272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50" name="Picture 46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3840957" y="2303860"/>
            <a:ext cx="651272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51" name="Picture 47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4492228" y="2260998"/>
            <a:ext cx="651272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52" name="Line 48"/>
          <p:cNvSpPr>
            <a:spLocks noChangeShapeType="1"/>
          </p:cNvSpPr>
          <p:nvPr/>
        </p:nvSpPr>
        <p:spPr bwMode="auto">
          <a:xfrm flipV="1">
            <a:off x="2743200" y="3632597"/>
            <a:ext cx="742950" cy="51435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9253" name="Line 49"/>
          <p:cNvSpPr>
            <a:spLocks noChangeShapeType="1"/>
          </p:cNvSpPr>
          <p:nvPr/>
        </p:nvSpPr>
        <p:spPr bwMode="auto">
          <a:xfrm flipV="1">
            <a:off x="2914650" y="3600451"/>
            <a:ext cx="1143000" cy="603647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9254" name="Line 50"/>
          <p:cNvSpPr>
            <a:spLocks noChangeShapeType="1"/>
          </p:cNvSpPr>
          <p:nvPr/>
        </p:nvSpPr>
        <p:spPr bwMode="auto">
          <a:xfrm flipV="1">
            <a:off x="3149203" y="3657600"/>
            <a:ext cx="908447" cy="638175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9255" name="Line 51"/>
          <p:cNvSpPr>
            <a:spLocks noChangeShapeType="1"/>
          </p:cNvSpPr>
          <p:nvPr/>
        </p:nvSpPr>
        <p:spPr bwMode="auto">
          <a:xfrm flipV="1">
            <a:off x="2663428" y="3632598"/>
            <a:ext cx="765572" cy="42029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9256" name="Line 52"/>
          <p:cNvSpPr>
            <a:spLocks noChangeShapeType="1"/>
          </p:cNvSpPr>
          <p:nvPr/>
        </p:nvSpPr>
        <p:spPr bwMode="auto">
          <a:xfrm flipH="1" flipV="1">
            <a:off x="4914900" y="3632597"/>
            <a:ext cx="857250" cy="45720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9257" name="Line 53"/>
          <p:cNvSpPr>
            <a:spLocks noChangeShapeType="1"/>
          </p:cNvSpPr>
          <p:nvPr/>
        </p:nvSpPr>
        <p:spPr bwMode="auto">
          <a:xfrm flipH="1" flipV="1">
            <a:off x="4800600" y="3632597"/>
            <a:ext cx="682229" cy="551259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9258" name="Line 54"/>
          <p:cNvSpPr>
            <a:spLocks noChangeShapeType="1"/>
          </p:cNvSpPr>
          <p:nvPr/>
        </p:nvSpPr>
        <p:spPr bwMode="auto">
          <a:xfrm flipH="1" flipV="1">
            <a:off x="4286251" y="3600451"/>
            <a:ext cx="956072" cy="651272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sp>
        <p:nvSpPr>
          <p:cNvPr id="9259" name="Line 55"/>
          <p:cNvSpPr>
            <a:spLocks noChangeShapeType="1"/>
          </p:cNvSpPr>
          <p:nvPr/>
        </p:nvSpPr>
        <p:spPr bwMode="auto">
          <a:xfrm flipH="1" flipV="1">
            <a:off x="4229100" y="3657601"/>
            <a:ext cx="833438" cy="660797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050"/>
          </a:p>
        </p:txBody>
      </p:sp>
      <p:pic>
        <p:nvPicPr>
          <p:cNvPr id="9260" name="Picture 56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3212307" y="3518298"/>
            <a:ext cx="651272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61" name="Picture 57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3840957" y="3486150"/>
            <a:ext cx="651272" cy="22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62" name="Picture 58" descr="products_sanbox8_overview_large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4492228" y="3518298"/>
            <a:ext cx="651272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63" name="Picture 59" descr="RAIDarray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91175" y="4032648"/>
            <a:ext cx="295275" cy="48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64" name="Picture 60" descr="RAIDarray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72100" y="4089798"/>
            <a:ext cx="295275" cy="48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65" name="Picture 61" descr="RAIDarray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3500" y="4146948"/>
            <a:ext cx="295275" cy="48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66" name="Picture 62" descr="RAIDarray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14900" y="4261248"/>
            <a:ext cx="295275" cy="483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67" name="Picture 63" descr="RAIDarray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86025" y="3975498"/>
            <a:ext cx="295275" cy="48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68" name="Picture 64" descr="RAIDarray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07469" y="4032648"/>
            <a:ext cx="295275" cy="48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69" name="Picture 65" descr="RAIDarray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90825" y="4121944"/>
            <a:ext cx="295275" cy="48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70" name="Picture 66" descr="RAIDarray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62275" y="4235054"/>
            <a:ext cx="295275" cy="483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7" name="Picture 67" descr="mcdata_intrepid_6064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90" t="4918" r="2905"/>
          <a:stretch>
            <a:fillRect/>
          </a:stretch>
        </p:blipFill>
        <p:spPr bwMode="auto">
          <a:xfrm>
            <a:off x="3177778" y="2000250"/>
            <a:ext cx="1965722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6098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</a:t>
            </a:r>
            <a:r>
              <a:rPr lang="en-US" dirty="0" err="1" smtClean="0"/>
              <a:t>Topologie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59198E-74F0-4349-BA94-911F9ADD247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cxnSp>
        <p:nvCxnSpPr>
          <p:cNvPr id="5" name="AutoShape 97"/>
          <p:cNvCxnSpPr>
            <a:cxnSpLocks noChangeShapeType="1"/>
          </p:cNvCxnSpPr>
          <p:nvPr/>
        </p:nvCxnSpPr>
        <p:spPr bwMode="auto">
          <a:xfrm rot="5400000">
            <a:off x="3298954" y="2741414"/>
            <a:ext cx="400050" cy="1191"/>
          </a:xfrm>
          <a:prstGeom prst="straightConnector1">
            <a:avLst/>
          </a:prstGeom>
          <a:noFill/>
          <a:ln w="28575">
            <a:solidFill>
              <a:srgbClr val="FFC000"/>
            </a:solidFill>
            <a:round/>
            <a:headEnd/>
            <a:tailEnd/>
          </a:ln>
        </p:spPr>
      </p:cxnSp>
      <p:cxnSp>
        <p:nvCxnSpPr>
          <p:cNvPr id="6" name="AutoShape 98"/>
          <p:cNvCxnSpPr>
            <a:cxnSpLocks noChangeShapeType="1"/>
          </p:cNvCxnSpPr>
          <p:nvPr/>
        </p:nvCxnSpPr>
        <p:spPr bwMode="auto">
          <a:xfrm rot="10800000">
            <a:off x="3499574" y="3113485"/>
            <a:ext cx="571500" cy="514350"/>
          </a:xfrm>
          <a:prstGeom prst="straightConnector1">
            <a:avLst/>
          </a:prstGeom>
          <a:noFill/>
          <a:ln w="28575">
            <a:solidFill>
              <a:srgbClr val="FFC000"/>
            </a:solidFill>
            <a:round/>
            <a:headEnd/>
            <a:tailEnd/>
          </a:ln>
        </p:spPr>
      </p:cxnSp>
      <p:cxnSp>
        <p:nvCxnSpPr>
          <p:cNvPr id="7" name="AutoShape 100"/>
          <p:cNvCxnSpPr>
            <a:cxnSpLocks noChangeShapeType="1"/>
          </p:cNvCxnSpPr>
          <p:nvPr/>
        </p:nvCxnSpPr>
        <p:spPr bwMode="auto">
          <a:xfrm rot="5400000" flipH="1" flipV="1">
            <a:off x="4630668" y="3239691"/>
            <a:ext cx="514350" cy="147638"/>
          </a:xfrm>
          <a:prstGeom prst="straightConnector1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8" name="AutoShape 97"/>
          <p:cNvCxnSpPr>
            <a:cxnSpLocks noChangeShapeType="1"/>
          </p:cNvCxnSpPr>
          <p:nvPr/>
        </p:nvCxnSpPr>
        <p:spPr bwMode="auto">
          <a:xfrm rot="5400000">
            <a:off x="4142512" y="3184922"/>
            <a:ext cx="685800" cy="85725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</p:cxnSp>
      <p:sp>
        <p:nvSpPr>
          <p:cNvPr id="9" name="Text Box 28"/>
          <p:cNvSpPr txBox="1">
            <a:spLocks noChangeArrowheads="1"/>
          </p:cNvSpPr>
          <p:nvPr/>
        </p:nvSpPr>
        <p:spPr bwMode="auto">
          <a:xfrm>
            <a:off x="2100589" y="838200"/>
            <a:ext cx="737702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</a:rPr>
              <a:t>DAS</a:t>
            </a:r>
          </a:p>
        </p:txBody>
      </p:sp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4071074" y="838200"/>
            <a:ext cx="737702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</a:rPr>
              <a:t>SAN</a:t>
            </a:r>
          </a:p>
        </p:txBody>
      </p:sp>
      <p:sp>
        <p:nvSpPr>
          <p:cNvPr id="11" name="Text Box 28"/>
          <p:cNvSpPr txBox="1">
            <a:spLocks noChangeArrowheads="1"/>
          </p:cNvSpPr>
          <p:nvPr/>
        </p:nvSpPr>
        <p:spPr bwMode="auto">
          <a:xfrm>
            <a:off x="6471374" y="838200"/>
            <a:ext cx="737702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</a:rPr>
              <a:t>NAS</a:t>
            </a:r>
          </a:p>
        </p:txBody>
      </p:sp>
      <p:sp>
        <p:nvSpPr>
          <p:cNvPr id="12" name="Text Box 84"/>
          <p:cNvSpPr txBox="1">
            <a:spLocks noChangeArrowheads="1"/>
          </p:cNvSpPr>
          <p:nvPr/>
        </p:nvSpPr>
        <p:spPr bwMode="auto">
          <a:xfrm>
            <a:off x="2425631" y="2541985"/>
            <a:ext cx="49885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50"/>
              <a:t>SCSI</a:t>
            </a:r>
          </a:p>
        </p:txBody>
      </p:sp>
      <p:pic>
        <p:nvPicPr>
          <p:cNvPr id="13" name="Picture 86" descr="Switch_gener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3537" y="2942035"/>
            <a:ext cx="776288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93"/>
          <p:cNvSpPr txBox="1">
            <a:spLocks noChangeArrowheads="1"/>
          </p:cNvSpPr>
          <p:nvPr/>
        </p:nvSpPr>
        <p:spPr bwMode="auto">
          <a:xfrm>
            <a:off x="3442424" y="2549128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50"/>
              <a:t>FC </a:t>
            </a:r>
          </a:p>
          <a:p>
            <a:pPr algn="ctr"/>
            <a:endParaRPr lang="en-US" sz="1050"/>
          </a:p>
        </p:txBody>
      </p:sp>
      <p:sp>
        <p:nvSpPr>
          <p:cNvPr id="15" name="Text Box 94"/>
          <p:cNvSpPr txBox="1">
            <a:spLocks noChangeArrowheads="1"/>
          </p:cNvSpPr>
          <p:nvPr/>
        </p:nvSpPr>
        <p:spPr bwMode="auto">
          <a:xfrm>
            <a:off x="4842599" y="2553891"/>
            <a:ext cx="8001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50"/>
              <a:t>iSCSI</a:t>
            </a:r>
          </a:p>
        </p:txBody>
      </p:sp>
      <p:sp>
        <p:nvSpPr>
          <p:cNvPr id="16" name="Text Box 95"/>
          <p:cNvSpPr txBox="1">
            <a:spLocks noChangeArrowheads="1"/>
          </p:cNvSpPr>
          <p:nvPr/>
        </p:nvSpPr>
        <p:spPr bwMode="auto">
          <a:xfrm>
            <a:off x="4871174" y="3056335"/>
            <a:ext cx="8001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50"/>
              <a:t>Ethernet Switch</a:t>
            </a:r>
          </a:p>
        </p:txBody>
      </p:sp>
      <p:cxnSp>
        <p:nvCxnSpPr>
          <p:cNvPr id="17" name="AutoShape 99"/>
          <p:cNvCxnSpPr>
            <a:cxnSpLocks noChangeShapeType="1"/>
          </p:cNvCxnSpPr>
          <p:nvPr/>
        </p:nvCxnSpPr>
        <p:spPr bwMode="auto">
          <a:xfrm>
            <a:off x="4956899" y="2541985"/>
            <a:ext cx="0" cy="400050"/>
          </a:xfrm>
          <a:prstGeom prst="straightConnector1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</p:spPr>
      </p:cxnSp>
      <p:sp>
        <p:nvSpPr>
          <p:cNvPr id="18" name="Text Box 96"/>
          <p:cNvSpPr txBox="1">
            <a:spLocks noChangeArrowheads="1"/>
          </p:cNvSpPr>
          <p:nvPr/>
        </p:nvSpPr>
        <p:spPr bwMode="auto">
          <a:xfrm>
            <a:off x="3156674" y="3234928"/>
            <a:ext cx="7429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50"/>
              <a:t>FC </a:t>
            </a:r>
          </a:p>
          <a:p>
            <a:pPr algn="ctr"/>
            <a:r>
              <a:rPr lang="en-US" sz="1050"/>
              <a:t>Switch</a:t>
            </a:r>
          </a:p>
        </p:txBody>
      </p:sp>
      <p:pic>
        <p:nvPicPr>
          <p:cNvPr id="19" name="Picture 101" descr="Switch_gener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1374" y="2942035"/>
            <a:ext cx="776288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Box 113"/>
          <p:cNvSpPr txBox="1">
            <a:spLocks noChangeArrowheads="1"/>
          </p:cNvSpPr>
          <p:nvPr/>
        </p:nvSpPr>
        <p:spPr bwMode="auto">
          <a:xfrm>
            <a:off x="6985724" y="3056335"/>
            <a:ext cx="8001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50"/>
              <a:t>Ethernet Switch</a:t>
            </a:r>
          </a:p>
        </p:txBody>
      </p:sp>
      <p:cxnSp>
        <p:nvCxnSpPr>
          <p:cNvPr id="21" name="AutoShape 115"/>
          <p:cNvCxnSpPr>
            <a:cxnSpLocks noChangeShapeType="1"/>
          </p:cNvCxnSpPr>
          <p:nvPr/>
        </p:nvCxnSpPr>
        <p:spPr bwMode="auto">
          <a:xfrm flipH="1">
            <a:off x="6814274" y="2256235"/>
            <a:ext cx="514350" cy="685800"/>
          </a:xfrm>
          <a:prstGeom prst="straightConnector1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</p:spPr>
      </p:cxnSp>
      <p:sp>
        <p:nvSpPr>
          <p:cNvPr id="22" name="Text Box 117"/>
          <p:cNvSpPr txBox="1">
            <a:spLocks noChangeArrowheads="1"/>
          </p:cNvSpPr>
          <p:nvPr/>
        </p:nvSpPr>
        <p:spPr bwMode="auto">
          <a:xfrm>
            <a:off x="5899874" y="2553891"/>
            <a:ext cx="8001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50"/>
              <a:t>CIFS</a:t>
            </a:r>
          </a:p>
        </p:txBody>
      </p:sp>
      <p:sp>
        <p:nvSpPr>
          <p:cNvPr id="23" name="Text Box 118"/>
          <p:cNvSpPr txBox="1">
            <a:spLocks noChangeArrowheads="1"/>
          </p:cNvSpPr>
          <p:nvPr/>
        </p:nvSpPr>
        <p:spPr bwMode="auto">
          <a:xfrm>
            <a:off x="6871424" y="2553891"/>
            <a:ext cx="8001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50"/>
              <a:t>NFS</a:t>
            </a:r>
          </a:p>
        </p:txBody>
      </p:sp>
      <p:cxnSp>
        <p:nvCxnSpPr>
          <p:cNvPr id="24" name="AutoShape 97"/>
          <p:cNvCxnSpPr>
            <a:cxnSpLocks noChangeShapeType="1"/>
          </p:cNvCxnSpPr>
          <p:nvPr/>
        </p:nvCxnSpPr>
        <p:spPr bwMode="auto">
          <a:xfrm rot="5400000">
            <a:off x="3927604" y="2684264"/>
            <a:ext cx="285750" cy="1191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</p:cxnSp>
      <p:pic>
        <p:nvPicPr>
          <p:cNvPr id="25" name="Picture 38" descr="Switch_FC_fabri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975" y="2949179"/>
            <a:ext cx="569119" cy="301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86" descr="Switch_gener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9624" y="2770585"/>
            <a:ext cx="776288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93"/>
          <p:cNvSpPr txBox="1">
            <a:spLocks noChangeArrowheads="1"/>
          </p:cNvSpPr>
          <p:nvPr/>
        </p:nvSpPr>
        <p:spPr bwMode="auto">
          <a:xfrm>
            <a:off x="3899624" y="2539604"/>
            <a:ext cx="8001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50"/>
              <a:t>FCoE</a:t>
            </a:r>
          </a:p>
        </p:txBody>
      </p:sp>
      <p:sp>
        <p:nvSpPr>
          <p:cNvPr id="28" name="Text Box 95"/>
          <p:cNvSpPr txBox="1">
            <a:spLocks noChangeArrowheads="1"/>
          </p:cNvSpPr>
          <p:nvPr/>
        </p:nvSpPr>
        <p:spPr bwMode="auto">
          <a:xfrm>
            <a:off x="3785324" y="2884885"/>
            <a:ext cx="800100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50"/>
              <a:t>10GbE Unified Switch</a:t>
            </a:r>
          </a:p>
        </p:txBody>
      </p:sp>
      <p:cxnSp>
        <p:nvCxnSpPr>
          <p:cNvPr id="29" name="Straight Connector 110"/>
          <p:cNvCxnSpPr>
            <a:cxnSpLocks noChangeShapeType="1"/>
          </p:cNvCxnSpPr>
          <p:nvPr/>
        </p:nvCxnSpPr>
        <p:spPr bwMode="auto">
          <a:xfrm rot="5400000" flipH="1" flipV="1">
            <a:off x="6556504" y="3312914"/>
            <a:ext cx="514350" cy="1191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</p:spPr>
      </p:cxnSp>
      <p:sp>
        <p:nvSpPr>
          <p:cNvPr id="30" name="Rectangle 102"/>
          <p:cNvSpPr>
            <a:spLocks noChangeArrowheads="1"/>
          </p:cNvSpPr>
          <p:nvPr/>
        </p:nvSpPr>
        <p:spPr bwMode="auto">
          <a:xfrm>
            <a:off x="6128474" y="3570685"/>
            <a:ext cx="1314450" cy="1297781"/>
          </a:xfrm>
          <a:prstGeom prst="rect">
            <a:avLst/>
          </a:prstGeom>
          <a:solidFill>
            <a:srgbClr val="0085B4"/>
          </a:solidFill>
          <a:ln w="9525">
            <a:solidFill>
              <a:srgbClr val="0085B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050" kern="0">
              <a:solidFill>
                <a:srgbClr val="FFFFFF"/>
              </a:solidFill>
            </a:endParaRPr>
          </a:p>
        </p:txBody>
      </p:sp>
      <p:grpSp>
        <p:nvGrpSpPr>
          <p:cNvPr id="31" name="Group 103"/>
          <p:cNvGrpSpPr>
            <a:grpSpLocks/>
          </p:cNvGrpSpPr>
          <p:nvPr/>
        </p:nvGrpSpPr>
        <p:grpSpPr bwMode="auto">
          <a:xfrm>
            <a:off x="6128474" y="3782625"/>
            <a:ext cx="1314450" cy="253604"/>
            <a:chOff x="1632" y="2807"/>
            <a:chExt cx="816" cy="213"/>
          </a:xfrm>
        </p:grpSpPr>
        <p:sp>
          <p:nvSpPr>
            <p:cNvPr id="32" name="Rectangle 104"/>
            <p:cNvSpPr>
              <a:spLocks noChangeArrowheads="1"/>
            </p:cNvSpPr>
            <p:nvPr/>
          </p:nvSpPr>
          <p:spPr bwMode="auto">
            <a:xfrm>
              <a:off x="1632" y="2827"/>
              <a:ext cx="816" cy="192"/>
            </a:xfrm>
            <a:prstGeom prst="rect">
              <a:avLst/>
            </a:prstGeom>
            <a:solidFill>
              <a:srgbClr val="005BAE"/>
            </a:solidFill>
            <a:ln w="9525">
              <a:solidFill>
                <a:srgbClr val="005BAE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050" kern="0">
                <a:solidFill>
                  <a:srgbClr val="FFFFFF"/>
                </a:solidFill>
              </a:endParaRPr>
            </a:p>
          </p:txBody>
        </p:sp>
        <p:sp>
          <p:nvSpPr>
            <p:cNvPr id="33" name="Text Box 105"/>
            <p:cNvSpPr txBox="1">
              <a:spLocks noChangeArrowheads="1"/>
            </p:cNvSpPr>
            <p:nvPr/>
          </p:nvSpPr>
          <p:spPr bwMode="auto">
            <a:xfrm>
              <a:off x="1883" y="2807"/>
              <a:ext cx="31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050" kern="0" dirty="0">
                  <a:solidFill>
                    <a:srgbClr val="FFFFFF"/>
                  </a:solidFill>
                </a:rPr>
                <a:t>RAID</a:t>
              </a:r>
            </a:p>
          </p:txBody>
        </p:sp>
      </p:grpSp>
      <p:pic>
        <p:nvPicPr>
          <p:cNvPr id="34" name="Picture 106" descr="Cylinder_volum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0671" y="4068366"/>
            <a:ext cx="448866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107"/>
          <p:cNvSpPr txBox="1">
            <a:spLocks noChangeArrowheads="1"/>
          </p:cNvSpPr>
          <p:nvPr/>
        </p:nvSpPr>
        <p:spPr bwMode="auto">
          <a:xfrm>
            <a:off x="6254681" y="4610100"/>
            <a:ext cx="912429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kern="0">
                <a:solidFill>
                  <a:srgbClr val="FFFFFF"/>
                </a:solidFill>
              </a:rPr>
              <a:t>File Storage</a:t>
            </a:r>
          </a:p>
        </p:txBody>
      </p:sp>
      <p:sp>
        <p:nvSpPr>
          <p:cNvPr id="36" name="Rectangle 110"/>
          <p:cNvSpPr>
            <a:spLocks noChangeArrowheads="1"/>
          </p:cNvSpPr>
          <p:nvPr/>
        </p:nvSpPr>
        <p:spPr bwMode="auto">
          <a:xfrm>
            <a:off x="6128474" y="3570685"/>
            <a:ext cx="1314450" cy="228600"/>
          </a:xfrm>
          <a:prstGeom prst="rect">
            <a:avLst/>
          </a:prstGeom>
          <a:solidFill>
            <a:srgbClr val="A5A5A5"/>
          </a:solidFill>
          <a:ln w="9525">
            <a:solidFill>
              <a:srgbClr val="A5A5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050" kern="0">
              <a:solidFill>
                <a:srgbClr val="FFFFFF"/>
              </a:solidFill>
            </a:endParaRPr>
          </a:p>
        </p:txBody>
      </p:sp>
      <p:sp>
        <p:nvSpPr>
          <p:cNvPr id="37" name="Text Box 111"/>
          <p:cNvSpPr txBox="1">
            <a:spLocks noChangeArrowheads="1"/>
          </p:cNvSpPr>
          <p:nvPr/>
        </p:nvSpPr>
        <p:spPr bwMode="auto">
          <a:xfrm>
            <a:off x="6341507" y="3524250"/>
            <a:ext cx="88838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050" kern="0" dirty="0">
                <a:solidFill>
                  <a:sysClr val="windowText" lastClr="000000"/>
                </a:solidFill>
              </a:rPr>
              <a:t>File System</a:t>
            </a:r>
          </a:p>
        </p:txBody>
      </p:sp>
      <p:sp>
        <p:nvSpPr>
          <p:cNvPr id="38" name="Rectangle 87"/>
          <p:cNvSpPr>
            <a:spLocks noChangeArrowheads="1"/>
          </p:cNvSpPr>
          <p:nvPr/>
        </p:nvSpPr>
        <p:spPr bwMode="auto">
          <a:xfrm>
            <a:off x="3785324" y="3570685"/>
            <a:ext cx="1314450" cy="1297781"/>
          </a:xfrm>
          <a:prstGeom prst="rect">
            <a:avLst/>
          </a:prstGeom>
          <a:solidFill>
            <a:srgbClr val="0085B4"/>
          </a:solidFill>
          <a:ln w="9525">
            <a:solidFill>
              <a:srgbClr val="0085B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050" kern="0">
              <a:solidFill>
                <a:srgbClr val="FFFFFF"/>
              </a:solidFill>
            </a:endParaRPr>
          </a:p>
        </p:txBody>
      </p:sp>
      <p:grpSp>
        <p:nvGrpSpPr>
          <p:cNvPr id="39" name="Group 88"/>
          <p:cNvGrpSpPr>
            <a:grpSpLocks/>
          </p:cNvGrpSpPr>
          <p:nvPr/>
        </p:nvGrpSpPr>
        <p:grpSpPr bwMode="auto">
          <a:xfrm>
            <a:off x="3784133" y="3782625"/>
            <a:ext cx="1314450" cy="253604"/>
            <a:chOff x="1632" y="2807"/>
            <a:chExt cx="816" cy="213"/>
          </a:xfrm>
        </p:grpSpPr>
        <p:sp>
          <p:nvSpPr>
            <p:cNvPr id="40" name="Rectangle 89"/>
            <p:cNvSpPr>
              <a:spLocks noChangeArrowheads="1"/>
            </p:cNvSpPr>
            <p:nvPr/>
          </p:nvSpPr>
          <p:spPr bwMode="auto">
            <a:xfrm>
              <a:off x="1632" y="2827"/>
              <a:ext cx="816" cy="192"/>
            </a:xfrm>
            <a:prstGeom prst="rect">
              <a:avLst/>
            </a:prstGeom>
            <a:solidFill>
              <a:srgbClr val="005BAE"/>
            </a:solidFill>
            <a:ln w="9525">
              <a:solidFill>
                <a:srgbClr val="005BAE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050" kern="0">
                <a:solidFill>
                  <a:srgbClr val="FFFFFF"/>
                </a:solidFill>
              </a:endParaRPr>
            </a:p>
          </p:txBody>
        </p:sp>
        <p:sp>
          <p:nvSpPr>
            <p:cNvPr id="41" name="Text Box 90"/>
            <p:cNvSpPr txBox="1">
              <a:spLocks noChangeArrowheads="1"/>
            </p:cNvSpPr>
            <p:nvPr/>
          </p:nvSpPr>
          <p:spPr bwMode="auto">
            <a:xfrm>
              <a:off x="1883" y="2807"/>
              <a:ext cx="31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050" kern="0" dirty="0">
                  <a:solidFill>
                    <a:srgbClr val="FFFFFF"/>
                  </a:solidFill>
                </a:rPr>
                <a:t>RAID</a:t>
              </a:r>
            </a:p>
          </p:txBody>
        </p:sp>
      </p:grpSp>
      <p:pic>
        <p:nvPicPr>
          <p:cNvPr id="42" name="Picture 91" descr="Cylinder_volum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7521" y="4068366"/>
            <a:ext cx="448866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Box 92"/>
          <p:cNvSpPr txBox="1">
            <a:spLocks noChangeArrowheads="1"/>
          </p:cNvSpPr>
          <p:nvPr/>
        </p:nvSpPr>
        <p:spPr bwMode="auto">
          <a:xfrm>
            <a:off x="3838903" y="4610100"/>
            <a:ext cx="1024639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kern="0">
                <a:solidFill>
                  <a:srgbClr val="FFFFFF"/>
                </a:solidFill>
              </a:rPr>
              <a:t>Block Storage</a:t>
            </a:r>
          </a:p>
        </p:txBody>
      </p:sp>
      <p:sp>
        <p:nvSpPr>
          <p:cNvPr id="44" name="Rectangle 59"/>
          <p:cNvSpPr>
            <a:spLocks noChangeArrowheads="1"/>
          </p:cNvSpPr>
          <p:nvPr/>
        </p:nvSpPr>
        <p:spPr bwMode="auto">
          <a:xfrm>
            <a:off x="1786265" y="3570685"/>
            <a:ext cx="1314450" cy="1297781"/>
          </a:xfrm>
          <a:prstGeom prst="rect">
            <a:avLst/>
          </a:prstGeom>
          <a:solidFill>
            <a:srgbClr val="0085B4"/>
          </a:solidFill>
          <a:ln w="9525">
            <a:solidFill>
              <a:srgbClr val="0085B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050" kern="0">
              <a:solidFill>
                <a:srgbClr val="FFFFFF"/>
              </a:solidFill>
            </a:endParaRPr>
          </a:p>
        </p:txBody>
      </p:sp>
      <p:grpSp>
        <p:nvGrpSpPr>
          <p:cNvPr id="45" name="Group 64"/>
          <p:cNvGrpSpPr>
            <a:grpSpLocks/>
          </p:cNvGrpSpPr>
          <p:nvPr/>
        </p:nvGrpSpPr>
        <p:grpSpPr bwMode="auto">
          <a:xfrm>
            <a:off x="1785074" y="3782625"/>
            <a:ext cx="1314450" cy="253604"/>
            <a:chOff x="1632" y="2807"/>
            <a:chExt cx="816" cy="213"/>
          </a:xfrm>
        </p:grpSpPr>
        <p:sp>
          <p:nvSpPr>
            <p:cNvPr id="46" name="Rectangle 60"/>
            <p:cNvSpPr>
              <a:spLocks noChangeArrowheads="1"/>
            </p:cNvSpPr>
            <p:nvPr/>
          </p:nvSpPr>
          <p:spPr bwMode="auto">
            <a:xfrm>
              <a:off x="1632" y="2827"/>
              <a:ext cx="816" cy="192"/>
            </a:xfrm>
            <a:prstGeom prst="rect">
              <a:avLst/>
            </a:prstGeom>
            <a:solidFill>
              <a:srgbClr val="005BAE"/>
            </a:solidFill>
            <a:ln w="9525">
              <a:solidFill>
                <a:srgbClr val="005BAE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050" kern="0">
                <a:solidFill>
                  <a:srgbClr val="FFFFFF"/>
                </a:solidFill>
              </a:endParaRPr>
            </a:p>
          </p:txBody>
        </p:sp>
        <p:sp>
          <p:nvSpPr>
            <p:cNvPr id="47" name="Text Box 63"/>
            <p:cNvSpPr txBox="1">
              <a:spLocks noChangeArrowheads="1"/>
            </p:cNvSpPr>
            <p:nvPr/>
          </p:nvSpPr>
          <p:spPr bwMode="auto">
            <a:xfrm>
              <a:off x="1883" y="2807"/>
              <a:ext cx="31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050" kern="0" dirty="0">
                  <a:solidFill>
                    <a:srgbClr val="FFFFFF"/>
                  </a:solidFill>
                </a:rPr>
                <a:t>RAID</a:t>
              </a:r>
            </a:p>
          </p:txBody>
        </p:sp>
      </p:grpSp>
      <p:pic>
        <p:nvPicPr>
          <p:cNvPr id="48" name="Picture 65" descr="Cylinder_volum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8462" y="4068366"/>
            <a:ext cx="44886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 Box 66"/>
          <p:cNvSpPr txBox="1">
            <a:spLocks noChangeArrowheads="1"/>
          </p:cNvSpPr>
          <p:nvPr/>
        </p:nvSpPr>
        <p:spPr bwMode="auto">
          <a:xfrm>
            <a:off x="1839844" y="4610100"/>
            <a:ext cx="1024639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kern="0">
                <a:solidFill>
                  <a:srgbClr val="FFFFFF"/>
                </a:solidFill>
              </a:rPr>
              <a:t>Block Storage</a:t>
            </a:r>
          </a:p>
        </p:txBody>
      </p:sp>
      <p:sp>
        <p:nvSpPr>
          <p:cNvPr id="50" name="Rectangle 55"/>
          <p:cNvSpPr>
            <a:spLocks noChangeArrowheads="1"/>
          </p:cNvSpPr>
          <p:nvPr/>
        </p:nvSpPr>
        <p:spPr bwMode="auto">
          <a:xfrm>
            <a:off x="1786265" y="1170385"/>
            <a:ext cx="1314450" cy="800100"/>
          </a:xfrm>
          <a:prstGeom prst="rect">
            <a:avLst/>
          </a:prstGeom>
          <a:solidFill>
            <a:srgbClr val="565656"/>
          </a:solidFill>
          <a:ln w="9525">
            <a:solidFill>
              <a:srgbClr val="56565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050" kern="0">
                <a:solidFill>
                  <a:srgbClr val="FFFFFF"/>
                </a:solidFill>
              </a:rPr>
              <a:t>Application </a:t>
            </a:r>
          </a:p>
          <a:p>
            <a:pPr algn="ctr">
              <a:defRPr/>
            </a:pPr>
            <a:r>
              <a:rPr lang="en-US" sz="1050" kern="0">
                <a:solidFill>
                  <a:srgbClr val="FFFFFF"/>
                </a:solidFill>
              </a:rPr>
              <a:t>Servers</a:t>
            </a:r>
          </a:p>
        </p:txBody>
      </p:sp>
      <p:sp>
        <p:nvSpPr>
          <p:cNvPr id="51" name="Rectangle 57"/>
          <p:cNvSpPr>
            <a:spLocks noChangeArrowheads="1"/>
          </p:cNvSpPr>
          <p:nvPr/>
        </p:nvSpPr>
        <p:spPr bwMode="auto">
          <a:xfrm>
            <a:off x="1786265" y="1970485"/>
            <a:ext cx="1314450" cy="285750"/>
          </a:xfrm>
          <a:prstGeom prst="rect">
            <a:avLst/>
          </a:prstGeom>
          <a:solidFill>
            <a:srgbClr val="A5A5A5"/>
          </a:solidFill>
          <a:ln w="9525">
            <a:solidFill>
              <a:srgbClr val="A5A5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050" kern="0">
                <a:solidFill>
                  <a:sysClr val="windowText" lastClr="000000"/>
                </a:solidFill>
              </a:rPr>
              <a:t>File System</a:t>
            </a:r>
          </a:p>
        </p:txBody>
      </p:sp>
      <p:sp>
        <p:nvSpPr>
          <p:cNvPr id="52" name="Rectangle 58"/>
          <p:cNvSpPr>
            <a:spLocks noChangeArrowheads="1"/>
          </p:cNvSpPr>
          <p:nvPr/>
        </p:nvSpPr>
        <p:spPr bwMode="auto">
          <a:xfrm>
            <a:off x="1786265" y="2256235"/>
            <a:ext cx="1314450" cy="2857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050" kern="0">
                <a:solidFill>
                  <a:srgbClr val="FFFFFF"/>
                </a:solidFill>
              </a:rPr>
              <a:t>SCSI HBA</a:t>
            </a:r>
          </a:p>
        </p:txBody>
      </p:sp>
      <p:sp>
        <p:nvSpPr>
          <p:cNvPr id="53" name="Rectangle 77"/>
          <p:cNvSpPr>
            <a:spLocks noChangeArrowheads="1"/>
          </p:cNvSpPr>
          <p:nvPr/>
        </p:nvSpPr>
        <p:spPr bwMode="auto">
          <a:xfrm>
            <a:off x="5728424" y="1170385"/>
            <a:ext cx="971550" cy="800100"/>
          </a:xfrm>
          <a:prstGeom prst="rect">
            <a:avLst/>
          </a:prstGeom>
          <a:solidFill>
            <a:srgbClr val="565656"/>
          </a:solidFill>
          <a:ln w="9525">
            <a:solidFill>
              <a:srgbClr val="56565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050" kern="0" dirty="0">
                <a:solidFill>
                  <a:srgbClr val="FFFFFF"/>
                </a:solidFill>
              </a:rPr>
              <a:t>Application </a:t>
            </a:r>
          </a:p>
          <a:p>
            <a:pPr algn="ctr">
              <a:defRPr/>
            </a:pPr>
            <a:r>
              <a:rPr lang="en-US" sz="1050" kern="0" dirty="0">
                <a:solidFill>
                  <a:srgbClr val="FFFFFF"/>
                </a:solidFill>
              </a:rPr>
              <a:t>Desktops</a:t>
            </a:r>
          </a:p>
        </p:txBody>
      </p:sp>
      <p:sp>
        <p:nvSpPr>
          <p:cNvPr id="54" name="Rectangle 79"/>
          <p:cNvSpPr>
            <a:spLocks noChangeArrowheads="1"/>
          </p:cNvSpPr>
          <p:nvPr/>
        </p:nvSpPr>
        <p:spPr bwMode="auto">
          <a:xfrm>
            <a:off x="5728424" y="1970485"/>
            <a:ext cx="971550" cy="2857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050" kern="0">
                <a:solidFill>
                  <a:srgbClr val="FFFFFF"/>
                </a:solidFill>
              </a:rPr>
              <a:t>NIC</a:t>
            </a:r>
          </a:p>
        </p:txBody>
      </p:sp>
      <p:sp>
        <p:nvSpPr>
          <p:cNvPr id="55" name="Rectangle 81"/>
          <p:cNvSpPr>
            <a:spLocks noChangeArrowheads="1"/>
          </p:cNvSpPr>
          <p:nvPr/>
        </p:nvSpPr>
        <p:spPr bwMode="auto">
          <a:xfrm>
            <a:off x="6814274" y="1170385"/>
            <a:ext cx="971550" cy="800100"/>
          </a:xfrm>
          <a:prstGeom prst="rect">
            <a:avLst/>
          </a:prstGeom>
          <a:solidFill>
            <a:srgbClr val="565656"/>
          </a:solidFill>
          <a:ln w="9525">
            <a:solidFill>
              <a:srgbClr val="56565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050" kern="0">
                <a:solidFill>
                  <a:srgbClr val="FFFFFF"/>
                </a:solidFill>
              </a:rPr>
              <a:t>Application </a:t>
            </a:r>
          </a:p>
          <a:p>
            <a:pPr algn="ctr">
              <a:defRPr/>
            </a:pPr>
            <a:r>
              <a:rPr lang="en-US" sz="1050" kern="0">
                <a:solidFill>
                  <a:srgbClr val="FFFFFF"/>
                </a:solidFill>
              </a:rPr>
              <a:t>Desktops</a:t>
            </a:r>
          </a:p>
        </p:txBody>
      </p:sp>
      <p:sp>
        <p:nvSpPr>
          <p:cNvPr id="56" name="Rectangle 83"/>
          <p:cNvSpPr>
            <a:spLocks noChangeArrowheads="1"/>
          </p:cNvSpPr>
          <p:nvPr/>
        </p:nvSpPr>
        <p:spPr bwMode="auto">
          <a:xfrm>
            <a:off x="6814274" y="1970485"/>
            <a:ext cx="971550" cy="2857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050" kern="0">
                <a:solidFill>
                  <a:srgbClr val="FFFFFF"/>
                </a:solidFill>
              </a:rPr>
              <a:t>NIC</a:t>
            </a:r>
          </a:p>
        </p:txBody>
      </p:sp>
      <p:grpSp>
        <p:nvGrpSpPr>
          <p:cNvPr id="57" name="Group 74"/>
          <p:cNvGrpSpPr>
            <a:grpSpLocks/>
          </p:cNvGrpSpPr>
          <p:nvPr/>
        </p:nvGrpSpPr>
        <p:grpSpPr bwMode="auto">
          <a:xfrm>
            <a:off x="3385274" y="1170385"/>
            <a:ext cx="971550" cy="1371600"/>
            <a:chOff x="2064" y="1104"/>
            <a:chExt cx="816" cy="1152"/>
          </a:xfrm>
        </p:grpSpPr>
        <p:sp>
          <p:nvSpPr>
            <p:cNvPr id="58" name="Rectangle 68"/>
            <p:cNvSpPr>
              <a:spLocks noChangeArrowheads="1"/>
            </p:cNvSpPr>
            <p:nvPr/>
          </p:nvSpPr>
          <p:spPr bwMode="auto">
            <a:xfrm>
              <a:off x="2064" y="1104"/>
              <a:ext cx="816" cy="672"/>
            </a:xfrm>
            <a:prstGeom prst="rect">
              <a:avLst/>
            </a:prstGeom>
            <a:solidFill>
              <a:srgbClr val="565656"/>
            </a:solidFill>
            <a:ln w="9525">
              <a:solidFill>
                <a:srgbClr val="56565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50" kern="0">
                  <a:solidFill>
                    <a:srgbClr val="FFFFFF"/>
                  </a:solidFill>
                </a:rPr>
                <a:t>Application </a:t>
              </a:r>
            </a:p>
            <a:p>
              <a:pPr algn="ctr">
                <a:defRPr/>
              </a:pPr>
              <a:r>
                <a:rPr lang="en-US" sz="1050" kern="0">
                  <a:solidFill>
                    <a:srgbClr val="FFFFFF"/>
                  </a:solidFill>
                </a:rPr>
                <a:t>Servers</a:t>
              </a:r>
            </a:p>
          </p:txBody>
        </p:sp>
        <p:sp>
          <p:nvSpPr>
            <p:cNvPr id="59" name="Rectangle 69"/>
            <p:cNvSpPr>
              <a:spLocks noChangeArrowheads="1"/>
            </p:cNvSpPr>
            <p:nvPr/>
          </p:nvSpPr>
          <p:spPr bwMode="auto">
            <a:xfrm>
              <a:off x="2064" y="1776"/>
              <a:ext cx="816" cy="240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rgbClr val="A5A5A5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50" kern="0" dirty="0">
                  <a:solidFill>
                    <a:sysClr val="windowText" lastClr="000000"/>
                  </a:solidFill>
                </a:rPr>
                <a:t>File System</a:t>
              </a:r>
            </a:p>
          </p:txBody>
        </p:sp>
        <p:sp>
          <p:nvSpPr>
            <p:cNvPr id="60" name="Rectangle 70"/>
            <p:cNvSpPr>
              <a:spLocks noChangeArrowheads="1"/>
            </p:cNvSpPr>
            <p:nvPr/>
          </p:nvSpPr>
          <p:spPr bwMode="auto">
            <a:xfrm>
              <a:off x="2064" y="2016"/>
              <a:ext cx="384" cy="24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50" kern="0" dirty="0">
                  <a:solidFill>
                    <a:srgbClr val="FFFFFF"/>
                  </a:solidFill>
                </a:rPr>
                <a:t>HBA</a:t>
              </a:r>
            </a:p>
          </p:txBody>
        </p:sp>
      </p:grpSp>
      <p:grpSp>
        <p:nvGrpSpPr>
          <p:cNvPr id="61" name="Group 75"/>
          <p:cNvGrpSpPr>
            <a:grpSpLocks/>
          </p:cNvGrpSpPr>
          <p:nvPr/>
        </p:nvGrpSpPr>
        <p:grpSpPr bwMode="auto">
          <a:xfrm>
            <a:off x="4471124" y="1170385"/>
            <a:ext cx="971550" cy="1371600"/>
            <a:chOff x="3312" y="1104"/>
            <a:chExt cx="816" cy="1152"/>
          </a:xfrm>
        </p:grpSpPr>
        <p:sp>
          <p:nvSpPr>
            <p:cNvPr id="62" name="Rectangle 71"/>
            <p:cNvSpPr>
              <a:spLocks noChangeArrowheads="1"/>
            </p:cNvSpPr>
            <p:nvPr/>
          </p:nvSpPr>
          <p:spPr bwMode="auto">
            <a:xfrm>
              <a:off x="3312" y="1104"/>
              <a:ext cx="816" cy="672"/>
            </a:xfrm>
            <a:prstGeom prst="rect">
              <a:avLst/>
            </a:prstGeom>
            <a:solidFill>
              <a:srgbClr val="565656"/>
            </a:solidFill>
            <a:ln w="9525">
              <a:solidFill>
                <a:srgbClr val="56565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50" kern="0">
                  <a:solidFill>
                    <a:srgbClr val="FFFFFF"/>
                  </a:solidFill>
                </a:rPr>
                <a:t>Application </a:t>
              </a:r>
            </a:p>
            <a:p>
              <a:pPr algn="ctr">
                <a:defRPr/>
              </a:pPr>
              <a:r>
                <a:rPr lang="en-US" sz="1050" kern="0">
                  <a:solidFill>
                    <a:srgbClr val="FFFFFF"/>
                  </a:solidFill>
                </a:rPr>
                <a:t>Servers</a:t>
              </a:r>
            </a:p>
          </p:txBody>
        </p:sp>
        <p:sp>
          <p:nvSpPr>
            <p:cNvPr id="63" name="Rectangle 72"/>
            <p:cNvSpPr>
              <a:spLocks noChangeArrowheads="1"/>
            </p:cNvSpPr>
            <p:nvPr/>
          </p:nvSpPr>
          <p:spPr bwMode="auto">
            <a:xfrm>
              <a:off x="3312" y="1776"/>
              <a:ext cx="816" cy="240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rgbClr val="A5A5A5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50" kern="0">
                  <a:solidFill>
                    <a:sysClr val="windowText" lastClr="000000"/>
                  </a:solidFill>
                </a:rPr>
                <a:t>File System</a:t>
              </a:r>
            </a:p>
          </p:txBody>
        </p:sp>
        <p:sp>
          <p:nvSpPr>
            <p:cNvPr id="64" name="Rectangle 73"/>
            <p:cNvSpPr>
              <a:spLocks noChangeArrowheads="1"/>
            </p:cNvSpPr>
            <p:nvPr/>
          </p:nvSpPr>
          <p:spPr bwMode="auto">
            <a:xfrm>
              <a:off x="3312" y="2016"/>
              <a:ext cx="816" cy="24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50" kern="0">
                  <a:solidFill>
                    <a:srgbClr val="FFFFFF"/>
                  </a:solidFill>
                </a:rPr>
                <a:t>NIC/HBA</a:t>
              </a:r>
            </a:p>
          </p:txBody>
        </p:sp>
      </p:grpSp>
      <p:sp>
        <p:nvSpPr>
          <p:cNvPr id="65" name="Rectangle 70"/>
          <p:cNvSpPr>
            <a:spLocks noChangeArrowheads="1"/>
          </p:cNvSpPr>
          <p:nvPr/>
        </p:nvSpPr>
        <p:spPr bwMode="auto">
          <a:xfrm>
            <a:off x="3899624" y="2256235"/>
            <a:ext cx="457200" cy="2857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050" kern="0" dirty="0">
                <a:solidFill>
                  <a:srgbClr val="FFFFFF"/>
                </a:solidFill>
              </a:rPr>
              <a:t>CNA</a:t>
            </a:r>
          </a:p>
        </p:txBody>
      </p:sp>
      <p:cxnSp>
        <p:nvCxnSpPr>
          <p:cNvPr id="66" name="AutoShape 67"/>
          <p:cNvCxnSpPr>
            <a:cxnSpLocks noChangeShapeType="1"/>
          </p:cNvCxnSpPr>
          <p:nvPr/>
        </p:nvCxnSpPr>
        <p:spPr bwMode="auto">
          <a:xfrm rot="5400000">
            <a:off x="1928545" y="3055740"/>
            <a:ext cx="1028700" cy="1190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</p:cxnSp>
      <p:cxnSp>
        <p:nvCxnSpPr>
          <p:cNvPr id="67" name="AutoShape 114"/>
          <p:cNvCxnSpPr>
            <a:cxnSpLocks noChangeShapeType="1"/>
          </p:cNvCxnSpPr>
          <p:nvPr/>
        </p:nvCxnSpPr>
        <p:spPr bwMode="auto">
          <a:xfrm>
            <a:off x="6242774" y="2256235"/>
            <a:ext cx="571500" cy="685800"/>
          </a:xfrm>
          <a:prstGeom prst="straightConnector1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685226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66850" y="129715"/>
            <a:ext cx="5186363" cy="732235"/>
          </a:xfrm>
        </p:spPr>
        <p:txBody>
          <a:bodyPr/>
          <a:lstStyle/>
          <a:p>
            <a:r>
              <a:rPr lang="de-DE" dirty="0" smtClean="0"/>
              <a:t>SAN , NAS &amp; </a:t>
            </a:r>
            <a:r>
              <a:rPr lang="de-DE" dirty="0" err="1" smtClean="0"/>
              <a:t>FCoE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59198E-74F0-4349-BA94-911F9ADD247A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cxnSp>
        <p:nvCxnSpPr>
          <p:cNvPr id="178" name="AutoShape 932"/>
          <p:cNvCxnSpPr>
            <a:cxnSpLocks noChangeShapeType="1"/>
          </p:cNvCxnSpPr>
          <p:nvPr/>
        </p:nvCxnSpPr>
        <p:spPr bwMode="auto">
          <a:xfrm flipV="1">
            <a:off x="6943725" y="1828800"/>
            <a:ext cx="0" cy="91440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179" name="AutoShape 931"/>
          <p:cNvCxnSpPr>
            <a:cxnSpLocks noChangeShapeType="1"/>
          </p:cNvCxnSpPr>
          <p:nvPr/>
        </p:nvCxnSpPr>
        <p:spPr bwMode="auto">
          <a:xfrm flipV="1">
            <a:off x="5372100" y="2228851"/>
            <a:ext cx="1571625" cy="355997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180" name="AutoShape 930"/>
          <p:cNvCxnSpPr>
            <a:cxnSpLocks noChangeShapeType="1"/>
          </p:cNvCxnSpPr>
          <p:nvPr/>
        </p:nvCxnSpPr>
        <p:spPr bwMode="auto">
          <a:xfrm flipH="1" flipV="1">
            <a:off x="5372100" y="2228851"/>
            <a:ext cx="1571625" cy="355997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181" name="AutoShape 927"/>
          <p:cNvCxnSpPr>
            <a:cxnSpLocks noChangeShapeType="1"/>
          </p:cNvCxnSpPr>
          <p:nvPr/>
        </p:nvCxnSpPr>
        <p:spPr bwMode="auto">
          <a:xfrm flipV="1">
            <a:off x="5372100" y="3657600"/>
            <a:ext cx="0" cy="68580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182" name="AutoShape 918"/>
          <p:cNvCxnSpPr>
            <a:cxnSpLocks noChangeShapeType="1"/>
          </p:cNvCxnSpPr>
          <p:nvPr/>
        </p:nvCxnSpPr>
        <p:spPr bwMode="auto">
          <a:xfrm flipH="1" flipV="1">
            <a:off x="5372100" y="3657600"/>
            <a:ext cx="1197769" cy="477441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  <p:grpSp>
        <p:nvGrpSpPr>
          <p:cNvPr id="183" name="Group 3"/>
          <p:cNvGrpSpPr>
            <a:grpSpLocks/>
          </p:cNvGrpSpPr>
          <p:nvPr/>
        </p:nvGrpSpPr>
        <p:grpSpPr bwMode="auto">
          <a:xfrm>
            <a:off x="2755107" y="4572007"/>
            <a:ext cx="3825478" cy="230982"/>
            <a:chOff x="432" y="3696"/>
            <a:chExt cx="3213" cy="194"/>
          </a:xfrm>
        </p:grpSpPr>
        <p:grpSp>
          <p:nvGrpSpPr>
            <p:cNvPr id="184" name="Group 4"/>
            <p:cNvGrpSpPr>
              <a:grpSpLocks/>
            </p:cNvGrpSpPr>
            <p:nvPr/>
          </p:nvGrpSpPr>
          <p:grpSpPr bwMode="auto">
            <a:xfrm>
              <a:off x="2352" y="3696"/>
              <a:ext cx="1293" cy="194"/>
              <a:chOff x="842" y="3484"/>
              <a:chExt cx="1293" cy="194"/>
            </a:xfrm>
          </p:grpSpPr>
          <p:sp>
            <p:nvSpPr>
              <p:cNvPr id="191" name="Line 5"/>
              <p:cNvSpPr>
                <a:spLocks noChangeShapeType="1"/>
              </p:cNvSpPr>
              <p:nvPr/>
            </p:nvSpPr>
            <p:spPr bwMode="auto">
              <a:xfrm>
                <a:off x="842" y="3584"/>
                <a:ext cx="343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med" len="lg"/>
              </a:ln>
              <a:effectLst/>
            </p:spPr>
            <p:txBody>
              <a:bodyPr wrap="none" anchor="ctr"/>
              <a:lstStyle/>
              <a:p>
                <a:endParaRPr lang="de-DE" sz="1050"/>
              </a:p>
            </p:txBody>
          </p:sp>
          <p:sp>
            <p:nvSpPr>
              <p:cNvPr id="192" name="Text Box 6"/>
              <p:cNvSpPr txBox="1">
                <a:spLocks noChangeArrowheads="1"/>
              </p:cNvSpPr>
              <p:nvPr/>
            </p:nvSpPr>
            <p:spPr bwMode="auto">
              <a:xfrm>
                <a:off x="1291" y="3484"/>
                <a:ext cx="844" cy="19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sm" len="sm"/>
                <a:tailEnd type="none" w="med" len="lg"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ClrTx/>
                  <a:buFontTx/>
                  <a:buNone/>
                </a:pPr>
                <a:r>
                  <a:rPr lang="en-US" sz="900" b="1"/>
                  <a:t>FCoE and DCB</a:t>
                </a:r>
              </a:p>
            </p:txBody>
          </p:sp>
        </p:grpSp>
        <p:grpSp>
          <p:nvGrpSpPr>
            <p:cNvPr id="185" name="Group 7"/>
            <p:cNvGrpSpPr>
              <a:grpSpLocks/>
            </p:cNvGrpSpPr>
            <p:nvPr/>
          </p:nvGrpSpPr>
          <p:grpSpPr bwMode="auto">
            <a:xfrm>
              <a:off x="1248" y="3696"/>
              <a:ext cx="1002" cy="194"/>
              <a:chOff x="842" y="3609"/>
              <a:chExt cx="1002" cy="194"/>
            </a:xfrm>
          </p:grpSpPr>
          <p:sp>
            <p:nvSpPr>
              <p:cNvPr id="189" name="Line 8"/>
              <p:cNvSpPr>
                <a:spLocks noChangeShapeType="1"/>
              </p:cNvSpPr>
              <p:nvPr/>
            </p:nvSpPr>
            <p:spPr bwMode="auto">
              <a:xfrm>
                <a:off x="842" y="3700"/>
                <a:ext cx="343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 type="none" w="sm" len="sm"/>
                <a:tailEnd type="none" w="med" len="lg"/>
              </a:ln>
              <a:effectLst/>
            </p:spPr>
            <p:txBody>
              <a:bodyPr wrap="none" anchor="ctr"/>
              <a:lstStyle/>
              <a:p>
                <a:endParaRPr lang="de-DE" sz="1050"/>
              </a:p>
            </p:txBody>
          </p:sp>
          <p:sp>
            <p:nvSpPr>
              <p:cNvPr id="190" name="Text Box 9"/>
              <p:cNvSpPr txBox="1">
                <a:spLocks noChangeArrowheads="1"/>
              </p:cNvSpPr>
              <p:nvPr/>
            </p:nvSpPr>
            <p:spPr bwMode="auto">
              <a:xfrm>
                <a:off x="1296" y="3609"/>
                <a:ext cx="548" cy="19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sm" len="sm"/>
                <a:tailEnd type="none" w="med" len="lg"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ClrTx/>
                  <a:buFontTx/>
                  <a:buNone/>
                </a:pPr>
                <a:r>
                  <a:rPr lang="en-US" sz="900" b="1"/>
                  <a:t>Ethernet</a:t>
                </a:r>
              </a:p>
            </p:txBody>
          </p:sp>
        </p:grpSp>
        <p:grpSp>
          <p:nvGrpSpPr>
            <p:cNvPr id="186" name="Group 10"/>
            <p:cNvGrpSpPr>
              <a:grpSpLocks/>
            </p:cNvGrpSpPr>
            <p:nvPr/>
          </p:nvGrpSpPr>
          <p:grpSpPr bwMode="auto">
            <a:xfrm>
              <a:off x="432" y="3696"/>
              <a:ext cx="746" cy="194"/>
              <a:chOff x="842" y="3738"/>
              <a:chExt cx="746" cy="194"/>
            </a:xfrm>
          </p:grpSpPr>
          <p:sp>
            <p:nvSpPr>
              <p:cNvPr id="187" name="Line 11"/>
              <p:cNvSpPr>
                <a:spLocks noChangeShapeType="1"/>
              </p:cNvSpPr>
              <p:nvPr/>
            </p:nvSpPr>
            <p:spPr bwMode="auto">
              <a:xfrm>
                <a:off x="842" y="3815"/>
                <a:ext cx="343" cy="0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med" len="lg"/>
              </a:ln>
              <a:effectLst/>
            </p:spPr>
            <p:txBody>
              <a:bodyPr wrap="none" anchor="ctr"/>
              <a:lstStyle/>
              <a:p>
                <a:endParaRPr lang="de-DE" sz="1050"/>
              </a:p>
            </p:txBody>
          </p:sp>
          <p:sp>
            <p:nvSpPr>
              <p:cNvPr id="188" name="Text Box 12"/>
              <p:cNvSpPr txBox="1">
                <a:spLocks noChangeArrowheads="1"/>
              </p:cNvSpPr>
              <p:nvPr/>
            </p:nvSpPr>
            <p:spPr bwMode="auto">
              <a:xfrm>
                <a:off x="1304" y="3738"/>
                <a:ext cx="284" cy="19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sm" len="sm"/>
                <a:tailEnd type="none" w="med" len="lg"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ClrTx/>
                  <a:buFontTx/>
                  <a:buNone/>
                </a:pPr>
                <a:r>
                  <a:rPr lang="en-US" sz="900" b="1"/>
                  <a:t>FC</a:t>
                </a:r>
              </a:p>
            </p:txBody>
          </p:sp>
        </p:grpSp>
      </p:grpSp>
      <p:sp>
        <p:nvSpPr>
          <p:cNvPr id="193" name="Rectangle 13"/>
          <p:cNvSpPr txBox="1">
            <a:spLocks noChangeArrowheads="1"/>
          </p:cNvSpPr>
          <p:nvPr/>
        </p:nvSpPr>
        <p:spPr bwMode="black">
          <a:xfrm>
            <a:off x="1383507" y="956511"/>
            <a:ext cx="2902744" cy="29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latin typeface="+mj-lt"/>
                <a:ea typeface="+mj-ea"/>
                <a:cs typeface="+mj-cs"/>
              </a:rPr>
              <a:t>Today: Before Unified I/O</a:t>
            </a:r>
          </a:p>
        </p:txBody>
      </p:sp>
      <p:sp>
        <p:nvSpPr>
          <p:cNvPr id="194" name="Rectangle 308"/>
          <p:cNvSpPr>
            <a:spLocks noChangeArrowheads="1"/>
          </p:cNvSpPr>
          <p:nvPr/>
        </p:nvSpPr>
        <p:spPr bwMode="gray">
          <a:xfrm>
            <a:off x="4743450" y="934189"/>
            <a:ext cx="2743200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ClrTx/>
              <a:buFontTx/>
              <a:buNone/>
            </a:pPr>
            <a:r>
              <a:rPr lang="en-US" sz="1650" dirty="0"/>
              <a:t>Unified I/O Use Case</a:t>
            </a:r>
          </a:p>
        </p:txBody>
      </p:sp>
      <p:grpSp>
        <p:nvGrpSpPr>
          <p:cNvPr id="195" name="Group 845"/>
          <p:cNvGrpSpPr>
            <a:grpSpLocks/>
          </p:cNvGrpSpPr>
          <p:nvPr/>
        </p:nvGrpSpPr>
        <p:grpSpPr bwMode="auto">
          <a:xfrm>
            <a:off x="3534966" y="1503760"/>
            <a:ext cx="1028700" cy="553640"/>
            <a:chOff x="1728" y="912"/>
            <a:chExt cx="864" cy="465"/>
          </a:xfrm>
        </p:grpSpPr>
        <p:pic>
          <p:nvPicPr>
            <p:cNvPr id="196" name="Picture 842" descr="network_clou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28" y="912"/>
              <a:ext cx="864" cy="465"/>
            </a:xfrm>
            <a:prstGeom prst="rect">
              <a:avLst/>
            </a:prstGeom>
            <a:noFill/>
          </p:spPr>
        </p:pic>
        <p:sp>
          <p:nvSpPr>
            <p:cNvPr id="197" name="Text Box 843"/>
            <p:cNvSpPr txBox="1">
              <a:spLocks noChangeArrowheads="1"/>
            </p:cNvSpPr>
            <p:nvPr/>
          </p:nvSpPr>
          <p:spPr bwMode="auto">
            <a:xfrm>
              <a:off x="1920" y="1041"/>
              <a:ext cx="528" cy="213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050">
                  <a:cs typeface="Arial" charset="0"/>
                </a:rPr>
                <a:t>SAN B</a:t>
              </a:r>
            </a:p>
          </p:txBody>
        </p:sp>
      </p:grpSp>
      <p:grpSp>
        <p:nvGrpSpPr>
          <p:cNvPr id="198" name="Group 846"/>
          <p:cNvGrpSpPr>
            <a:grpSpLocks/>
          </p:cNvGrpSpPr>
          <p:nvPr/>
        </p:nvGrpSpPr>
        <p:grpSpPr bwMode="auto">
          <a:xfrm>
            <a:off x="2477691" y="1503760"/>
            <a:ext cx="1028700" cy="553640"/>
            <a:chOff x="1728" y="912"/>
            <a:chExt cx="864" cy="465"/>
          </a:xfrm>
        </p:grpSpPr>
        <p:pic>
          <p:nvPicPr>
            <p:cNvPr id="199" name="Picture 847" descr="network_clou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28" y="912"/>
              <a:ext cx="864" cy="465"/>
            </a:xfrm>
            <a:prstGeom prst="rect">
              <a:avLst/>
            </a:prstGeom>
            <a:noFill/>
          </p:spPr>
        </p:pic>
        <p:sp>
          <p:nvSpPr>
            <p:cNvPr id="200" name="Text Box 848"/>
            <p:cNvSpPr txBox="1">
              <a:spLocks noChangeArrowheads="1"/>
            </p:cNvSpPr>
            <p:nvPr/>
          </p:nvSpPr>
          <p:spPr bwMode="auto">
            <a:xfrm>
              <a:off x="1920" y="1041"/>
              <a:ext cx="528" cy="213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050">
                  <a:cs typeface="Arial" charset="0"/>
                </a:rPr>
                <a:t>SAN A</a:t>
              </a:r>
            </a:p>
          </p:txBody>
        </p:sp>
      </p:grpSp>
      <p:grpSp>
        <p:nvGrpSpPr>
          <p:cNvPr id="201" name="Group 849"/>
          <p:cNvGrpSpPr>
            <a:grpSpLocks/>
          </p:cNvGrpSpPr>
          <p:nvPr/>
        </p:nvGrpSpPr>
        <p:grpSpPr bwMode="auto">
          <a:xfrm>
            <a:off x="1420416" y="1503760"/>
            <a:ext cx="1028700" cy="553640"/>
            <a:chOff x="1728" y="912"/>
            <a:chExt cx="864" cy="465"/>
          </a:xfrm>
        </p:grpSpPr>
        <p:pic>
          <p:nvPicPr>
            <p:cNvPr id="202" name="Picture 850" descr="network_clou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28" y="912"/>
              <a:ext cx="864" cy="465"/>
            </a:xfrm>
            <a:prstGeom prst="rect">
              <a:avLst/>
            </a:prstGeom>
            <a:noFill/>
          </p:spPr>
        </p:pic>
        <p:sp>
          <p:nvSpPr>
            <p:cNvPr id="203" name="Text Box 851"/>
            <p:cNvSpPr txBox="1">
              <a:spLocks noChangeArrowheads="1"/>
            </p:cNvSpPr>
            <p:nvPr/>
          </p:nvSpPr>
          <p:spPr bwMode="auto">
            <a:xfrm>
              <a:off x="1920" y="1041"/>
              <a:ext cx="528" cy="213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050">
                  <a:cs typeface="Arial" charset="0"/>
                </a:rPr>
                <a:t>LAN</a:t>
              </a:r>
            </a:p>
          </p:txBody>
        </p:sp>
      </p:grpSp>
      <p:pic>
        <p:nvPicPr>
          <p:cNvPr id="204" name="Picture 852" descr="workgroup_servers_2bla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9066" y="1943100"/>
            <a:ext cx="628650" cy="176213"/>
          </a:xfrm>
          <a:prstGeom prst="rect">
            <a:avLst/>
          </a:prstGeom>
          <a:noFill/>
        </p:spPr>
      </p:pic>
      <p:pic>
        <p:nvPicPr>
          <p:cNvPr id="205" name="Picture 853" descr="workgroup_servers_2bla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938337"/>
            <a:ext cx="626269" cy="176213"/>
          </a:xfrm>
          <a:prstGeom prst="rect">
            <a:avLst/>
          </a:prstGeom>
          <a:noFill/>
        </p:spPr>
      </p:pic>
      <p:pic>
        <p:nvPicPr>
          <p:cNvPr id="206" name="Picture 855" descr="ethernet_switc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8991" y="2914650"/>
            <a:ext cx="471488" cy="444104"/>
          </a:xfrm>
          <a:prstGeom prst="rect">
            <a:avLst/>
          </a:prstGeom>
          <a:noFill/>
        </p:spPr>
      </p:pic>
      <p:pic>
        <p:nvPicPr>
          <p:cNvPr id="207" name="Picture 856" descr="ethernet_switc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7647" y="2914650"/>
            <a:ext cx="471488" cy="444104"/>
          </a:xfrm>
          <a:prstGeom prst="rect">
            <a:avLst/>
          </a:prstGeom>
          <a:noFill/>
        </p:spPr>
      </p:pic>
      <p:pic>
        <p:nvPicPr>
          <p:cNvPr id="208" name="Picture 857" descr="fc_switc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3447" y="2914650"/>
            <a:ext cx="471488" cy="444104"/>
          </a:xfrm>
          <a:prstGeom prst="rect">
            <a:avLst/>
          </a:prstGeom>
          <a:noFill/>
        </p:spPr>
      </p:pic>
      <p:pic>
        <p:nvPicPr>
          <p:cNvPr id="209" name="Picture 858" descr="fc_switc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20678" y="2914650"/>
            <a:ext cx="471488" cy="444104"/>
          </a:xfrm>
          <a:prstGeom prst="rect">
            <a:avLst/>
          </a:prstGeom>
          <a:noFill/>
        </p:spPr>
      </p:pic>
      <p:pic>
        <p:nvPicPr>
          <p:cNvPr id="210" name="Picture 859" descr="unix_database_server_generi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37348" y="1828800"/>
            <a:ext cx="439340" cy="400050"/>
          </a:xfrm>
          <a:prstGeom prst="rect">
            <a:avLst/>
          </a:prstGeom>
          <a:noFill/>
        </p:spPr>
      </p:pic>
      <p:cxnSp>
        <p:nvCxnSpPr>
          <p:cNvPr id="211" name="AutoShape 861"/>
          <p:cNvCxnSpPr>
            <a:cxnSpLocks noChangeShapeType="1"/>
          </p:cNvCxnSpPr>
          <p:nvPr/>
        </p:nvCxnSpPr>
        <p:spPr bwMode="auto">
          <a:xfrm>
            <a:off x="1684735" y="2114550"/>
            <a:ext cx="0" cy="800100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</p:cxnSp>
      <p:cxnSp>
        <p:nvCxnSpPr>
          <p:cNvPr id="212" name="AutoShape 862"/>
          <p:cNvCxnSpPr>
            <a:cxnSpLocks noChangeShapeType="1"/>
          </p:cNvCxnSpPr>
          <p:nvPr/>
        </p:nvCxnSpPr>
        <p:spPr bwMode="auto">
          <a:xfrm>
            <a:off x="2363391" y="2119312"/>
            <a:ext cx="0" cy="795338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</p:cxnSp>
      <p:cxnSp>
        <p:nvCxnSpPr>
          <p:cNvPr id="213" name="AutoShape 863"/>
          <p:cNvCxnSpPr>
            <a:cxnSpLocks noChangeShapeType="1"/>
          </p:cNvCxnSpPr>
          <p:nvPr/>
        </p:nvCxnSpPr>
        <p:spPr bwMode="auto">
          <a:xfrm flipH="1">
            <a:off x="1684735" y="2119312"/>
            <a:ext cx="678656" cy="795338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</p:cxnSp>
      <p:cxnSp>
        <p:nvCxnSpPr>
          <p:cNvPr id="214" name="AutoShape 864"/>
          <p:cNvCxnSpPr>
            <a:cxnSpLocks noChangeShapeType="1"/>
          </p:cNvCxnSpPr>
          <p:nvPr/>
        </p:nvCxnSpPr>
        <p:spPr bwMode="auto">
          <a:xfrm>
            <a:off x="1684735" y="2114550"/>
            <a:ext cx="678656" cy="800100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</p:cxnSp>
      <p:cxnSp>
        <p:nvCxnSpPr>
          <p:cNvPr id="215" name="AutoShape 865"/>
          <p:cNvCxnSpPr>
            <a:cxnSpLocks noChangeShapeType="1"/>
          </p:cNvCxnSpPr>
          <p:nvPr/>
        </p:nvCxnSpPr>
        <p:spPr bwMode="auto">
          <a:xfrm>
            <a:off x="3049191" y="2228850"/>
            <a:ext cx="0" cy="685800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</p:cxnSp>
      <p:cxnSp>
        <p:nvCxnSpPr>
          <p:cNvPr id="216" name="AutoShape 866"/>
          <p:cNvCxnSpPr>
            <a:cxnSpLocks noChangeShapeType="1"/>
          </p:cNvCxnSpPr>
          <p:nvPr/>
        </p:nvCxnSpPr>
        <p:spPr bwMode="auto">
          <a:xfrm flipH="1">
            <a:off x="3756423" y="2228850"/>
            <a:ext cx="1190" cy="685800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</p:cxnSp>
      <p:pic>
        <p:nvPicPr>
          <p:cNvPr id="217" name="Picture 867" descr="FAS31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28950" y="3926682"/>
            <a:ext cx="747713" cy="416719"/>
          </a:xfrm>
          <a:prstGeom prst="rect">
            <a:avLst/>
          </a:prstGeom>
          <a:noFill/>
        </p:spPr>
      </p:pic>
      <p:pic>
        <p:nvPicPr>
          <p:cNvPr id="218" name="Picture 868" descr="FAS31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50206" y="3926682"/>
            <a:ext cx="747713" cy="416719"/>
          </a:xfrm>
          <a:prstGeom prst="rect">
            <a:avLst/>
          </a:prstGeom>
          <a:noFill/>
        </p:spPr>
      </p:pic>
      <p:cxnSp>
        <p:nvCxnSpPr>
          <p:cNvPr id="219" name="AutoShape 869"/>
          <p:cNvCxnSpPr>
            <a:cxnSpLocks noChangeShapeType="1"/>
          </p:cNvCxnSpPr>
          <p:nvPr/>
        </p:nvCxnSpPr>
        <p:spPr bwMode="auto">
          <a:xfrm flipV="1">
            <a:off x="3402806" y="3358754"/>
            <a:ext cx="353616" cy="567928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</p:cxnSp>
      <p:cxnSp>
        <p:nvCxnSpPr>
          <p:cNvPr id="220" name="AutoShape 870"/>
          <p:cNvCxnSpPr>
            <a:cxnSpLocks noChangeShapeType="1"/>
          </p:cNvCxnSpPr>
          <p:nvPr/>
        </p:nvCxnSpPr>
        <p:spPr bwMode="auto">
          <a:xfrm flipH="1" flipV="1">
            <a:off x="3049191" y="3358754"/>
            <a:ext cx="371475" cy="548878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</p:cxnSp>
      <p:cxnSp>
        <p:nvCxnSpPr>
          <p:cNvPr id="221" name="AutoShape 871"/>
          <p:cNvCxnSpPr>
            <a:cxnSpLocks noChangeShapeType="1"/>
          </p:cNvCxnSpPr>
          <p:nvPr/>
        </p:nvCxnSpPr>
        <p:spPr bwMode="auto">
          <a:xfrm flipV="1">
            <a:off x="2024062" y="3358754"/>
            <a:ext cx="1025129" cy="567928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</p:cxnSp>
      <p:cxnSp>
        <p:nvCxnSpPr>
          <p:cNvPr id="222" name="AutoShape 872"/>
          <p:cNvCxnSpPr>
            <a:cxnSpLocks noChangeShapeType="1"/>
          </p:cNvCxnSpPr>
          <p:nvPr/>
        </p:nvCxnSpPr>
        <p:spPr bwMode="auto">
          <a:xfrm flipV="1">
            <a:off x="2024063" y="3358754"/>
            <a:ext cx="1732360" cy="567928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</p:cxnSp>
      <p:cxnSp>
        <p:nvCxnSpPr>
          <p:cNvPr id="223" name="AutoShape 873"/>
          <p:cNvCxnSpPr>
            <a:cxnSpLocks noChangeShapeType="1"/>
          </p:cNvCxnSpPr>
          <p:nvPr/>
        </p:nvCxnSpPr>
        <p:spPr bwMode="auto">
          <a:xfrm>
            <a:off x="1684735" y="3358754"/>
            <a:ext cx="339328" cy="567928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</p:cxnSp>
      <p:cxnSp>
        <p:nvCxnSpPr>
          <p:cNvPr id="224" name="AutoShape 874"/>
          <p:cNvCxnSpPr>
            <a:cxnSpLocks noChangeShapeType="1"/>
          </p:cNvCxnSpPr>
          <p:nvPr/>
        </p:nvCxnSpPr>
        <p:spPr bwMode="auto">
          <a:xfrm flipH="1">
            <a:off x="2024062" y="3358754"/>
            <a:ext cx="339329" cy="567928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</p:cxnSp>
      <p:cxnSp>
        <p:nvCxnSpPr>
          <p:cNvPr id="225" name="AutoShape 875"/>
          <p:cNvCxnSpPr>
            <a:cxnSpLocks noChangeShapeType="1"/>
          </p:cNvCxnSpPr>
          <p:nvPr/>
        </p:nvCxnSpPr>
        <p:spPr bwMode="auto">
          <a:xfrm>
            <a:off x="2363392" y="3358754"/>
            <a:ext cx="1039415" cy="567928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</p:cxnSp>
      <p:cxnSp>
        <p:nvCxnSpPr>
          <p:cNvPr id="226" name="AutoShape 876"/>
          <p:cNvCxnSpPr>
            <a:cxnSpLocks noChangeShapeType="1"/>
          </p:cNvCxnSpPr>
          <p:nvPr/>
        </p:nvCxnSpPr>
        <p:spPr bwMode="auto">
          <a:xfrm>
            <a:off x="1684735" y="3358754"/>
            <a:ext cx="1718072" cy="567928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</p:cxnSp>
      <p:sp>
        <p:nvSpPr>
          <p:cNvPr id="227" name="Rectangle 877"/>
          <p:cNvSpPr>
            <a:spLocks noChangeArrowheads="1"/>
          </p:cNvSpPr>
          <p:nvPr/>
        </p:nvSpPr>
        <p:spPr bwMode="auto">
          <a:xfrm>
            <a:off x="1420416" y="2045494"/>
            <a:ext cx="285750" cy="11430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50">
                <a:solidFill>
                  <a:schemeClr val="bg1"/>
                </a:solidFill>
              </a:rPr>
              <a:t>NIC</a:t>
            </a:r>
          </a:p>
        </p:txBody>
      </p:sp>
      <p:sp>
        <p:nvSpPr>
          <p:cNvPr id="228" name="Rectangle 879"/>
          <p:cNvSpPr>
            <a:spLocks noChangeArrowheads="1"/>
          </p:cNvSpPr>
          <p:nvPr/>
        </p:nvSpPr>
        <p:spPr bwMode="auto">
          <a:xfrm>
            <a:off x="2277666" y="2045494"/>
            <a:ext cx="285750" cy="11430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50">
                <a:solidFill>
                  <a:schemeClr val="bg1"/>
                </a:solidFill>
              </a:rPr>
              <a:t>NIC</a:t>
            </a:r>
          </a:p>
        </p:txBody>
      </p:sp>
      <p:sp>
        <p:nvSpPr>
          <p:cNvPr id="229" name="Rectangle 881"/>
          <p:cNvSpPr>
            <a:spLocks noChangeArrowheads="1"/>
          </p:cNvSpPr>
          <p:nvPr/>
        </p:nvSpPr>
        <p:spPr bwMode="auto">
          <a:xfrm>
            <a:off x="3763566" y="2045494"/>
            <a:ext cx="285750" cy="1143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50">
                <a:solidFill>
                  <a:schemeClr val="bg1"/>
                </a:solidFill>
              </a:rPr>
              <a:t>HBA</a:t>
            </a:r>
          </a:p>
        </p:txBody>
      </p:sp>
      <p:sp>
        <p:nvSpPr>
          <p:cNvPr id="230" name="Text Box 885"/>
          <p:cNvSpPr txBox="1">
            <a:spLocks noChangeArrowheads="1"/>
          </p:cNvSpPr>
          <p:nvPr/>
        </p:nvSpPr>
        <p:spPr bwMode="auto">
          <a:xfrm>
            <a:off x="2364894" y="2228850"/>
            <a:ext cx="914400" cy="5770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NICs (Ethernet Traffic)</a:t>
            </a:r>
          </a:p>
        </p:txBody>
      </p:sp>
      <p:sp>
        <p:nvSpPr>
          <p:cNvPr id="231" name="Text Box 886"/>
          <p:cNvSpPr txBox="1">
            <a:spLocks noChangeArrowheads="1"/>
          </p:cNvSpPr>
          <p:nvPr/>
        </p:nvSpPr>
        <p:spPr bwMode="auto">
          <a:xfrm>
            <a:off x="3720703" y="2228850"/>
            <a:ext cx="900113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050">
                <a:solidFill>
                  <a:schemeClr val="hlink"/>
                </a:solidFill>
              </a:rPr>
              <a:t>FC HBAs</a:t>
            </a:r>
          </a:p>
          <a:p>
            <a:r>
              <a:rPr lang="en-US" sz="1050">
                <a:solidFill>
                  <a:schemeClr val="hlink"/>
                </a:solidFill>
              </a:rPr>
              <a:t> (FC Traffic)</a:t>
            </a:r>
          </a:p>
        </p:txBody>
      </p:sp>
      <p:cxnSp>
        <p:nvCxnSpPr>
          <p:cNvPr id="232" name="AutoShape 890"/>
          <p:cNvCxnSpPr>
            <a:cxnSpLocks noChangeShapeType="1"/>
          </p:cNvCxnSpPr>
          <p:nvPr/>
        </p:nvCxnSpPr>
        <p:spPr bwMode="auto">
          <a:xfrm>
            <a:off x="3049192" y="2228850"/>
            <a:ext cx="707231" cy="685800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</p:cxnSp>
      <p:cxnSp>
        <p:nvCxnSpPr>
          <p:cNvPr id="233" name="AutoShape 891"/>
          <p:cNvCxnSpPr>
            <a:cxnSpLocks noChangeShapeType="1"/>
          </p:cNvCxnSpPr>
          <p:nvPr/>
        </p:nvCxnSpPr>
        <p:spPr bwMode="auto">
          <a:xfrm flipH="1">
            <a:off x="3049191" y="2228850"/>
            <a:ext cx="708422" cy="685800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</p:cxnSp>
      <p:pic>
        <p:nvPicPr>
          <p:cNvPr id="234" name="Picture 860" descr="unix_database_server_generi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28925" y="1828800"/>
            <a:ext cx="439341" cy="400050"/>
          </a:xfrm>
          <a:prstGeom prst="rect">
            <a:avLst/>
          </a:prstGeom>
          <a:noFill/>
        </p:spPr>
      </p:pic>
      <p:sp>
        <p:nvSpPr>
          <p:cNvPr id="235" name="Rectangle 893"/>
          <p:cNvSpPr>
            <a:spLocks noChangeArrowheads="1"/>
          </p:cNvSpPr>
          <p:nvPr/>
        </p:nvSpPr>
        <p:spPr bwMode="auto">
          <a:xfrm>
            <a:off x="3028950" y="2045494"/>
            <a:ext cx="285750" cy="114300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50">
                <a:solidFill>
                  <a:schemeClr val="bg1"/>
                </a:solidFill>
              </a:rPr>
              <a:t>HBA</a:t>
            </a:r>
          </a:p>
        </p:txBody>
      </p:sp>
      <p:pic>
        <p:nvPicPr>
          <p:cNvPr id="236" name="Picture 896" descr="FAS31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98244" y="3926682"/>
            <a:ext cx="747713" cy="416719"/>
          </a:xfrm>
          <a:prstGeom prst="rect">
            <a:avLst/>
          </a:prstGeom>
          <a:noFill/>
        </p:spPr>
      </p:pic>
      <p:pic>
        <p:nvPicPr>
          <p:cNvPr id="237" name="Picture 897" descr="FAS31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69869" y="3926682"/>
            <a:ext cx="747713" cy="416719"/>
          </a:xfrm>
          <a:prstGeom prst="rect">
            <a:avLst/>
          </a:prstGeom>
          <a:noFill/>
        </p:spPr>
      </p:pic>
      <p:pic>
        <p:nvPicPr>
          <p:cNvPr id="238" name="Picture 899" descr="network_clou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25" y="3086100"/>
            <a:ext cx="1143000" cy="553641"/>
          </a:xfrm>
          <a:prstGeom prst="rect">
            <a:avLst/>
          </a:prstGeom>
          <a:noFill/>
        </p:spPr>
      </p:pic>
      <p:sp>
        <p:nvSpPr>
          <p:cNvPr id="239" name="Text Box 900"/>
          <p:cNvSpPr txBox="1">
            <a:spLocks noChangeArrowheads="1"/>
          </p:cNvSpPr>
          <p:nvPr/>
        </p:nvSpPr>
        <p:spPr bwMode="auto">
          <a:xfrm>
            <a:off x="6629400" y="3200400"/>
            <a:ext cx="781050" cy="41549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buClrTx/>
              <a:buFontTx/>
              <a:buNone/>
            </a:pPr>
            <a:r>
              <a:rPr lang="en-US" sz="1050">
                <a:cs typeface="Arial" charset="0"/>
              </a:rPr>
              <a:t>Corporate LAN</a:t>
            </a:r>
          </a:p>
        </p:txBody>
      </p:sp>
      <p:grpSp>
        <p:nvGrpSpPr>
          <p:cNvPr id="240" name="Group 901"/>
          <p:cNvGrpSpPr>
            <a:grpSpLocks/>
          </p:cNvGrpSpPr>
          <p:nvPr/>
        </p:nvGrpSpPr>
        <p:grpSpPr bwMode="auto">
          <a:xfrm>
            <a:off x="4572000" y="3086100"/>
            <a:ext cx="1600200" cy="571500"/>
            <a:chOff x="1728" y="912"/>
            <a:chExt cx="864" cy="465"/>
          </a:xfrm>
        </p:grpSpPr>
        <p:pic>
          <p:nvPicPr>
            <p:cNvPr id="241" name="Picture 902" descr="network_clou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28" y="912"/>
              <a:ext cx="864" cy="465"/>
            </a:xfrm>
            <a:prstGeom prst="rect">
              <a:avLst/>
            </a:prstGeom>
            <a:noFill/>
          </p:spPr>
        </p:pic>
        <p:sp>
          <p:nvSpPr>
            <p:cNvPr id="242" name="Text Box 903"/>
            <p:cNvSpPr txBox="1">
              <a:spLocks noChangeArrowheads="1"/>
            </p:cNvSpPr>
            <p:nvPr/>
          </p:nvSpPr>
          <p:spPr bwMode="auto">
            <a:xfrm>
              <a:off x="1920" y="1041"/>
              <a:ext cx="528" cy="207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050">
                  <a:cs typeface="Arial" charset="0"/>
                </a:rPr>
                <a:t>SAN</a:t>
              </a:r>
            </a:p>
          </p:txBody>
        </p:sp>
      </p:grpSp>
      <p:pic>
        <p:nvPicPr>
          <p:cNvPr id="243" name="Picture 904" descr="Elara_front_lar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266" y="2584848"/>
            <a:ext cx="1158478" cy="158353"/>
          </a:xfrm>
          <a:prstGeom prst="rect">
            <a:avLst/>
          </a:prstGeom>
          <a:noFill/>
        </p:spPr>
      </p:pic>
      <p:pic>
        <p:nvPicPr>
          <p:cNvPr id="244" name="Picture 905" descr="Elara_front_lar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63891" y="2584848"/>
            <a:ext cx="1158478" cy="158353"/>
          </a:xfrm>
          <a:prstGeom prst="rect">
            <a:avLst/>
          </a:prstGeom>
          <a:noFill/>
        </p:spPr>
      </p:pic>
      <p:pic>
        <p:nvPicPr>
          <p:cNvPr id="245" name="Picture 908" descr="unix_database_server_generi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51835" y="1828800"/>
            <a:ext cx="439340" cy="400050"/>
          </a:xfrm>
          <a:prstGeom prst="rect">
            <a:avLst/>
          </a:prstGeom>
          <a:noFill/>
        </p:spPr>
      </p:pic>
      <p:sp>
        <p:nvSpPr>
          <p:cNvPr id="246" name="Rectangle 909"/>
          <p:cNvSpPr>
            <a:spLocks noChangeArrowheads="1"/>
          </p:cNvSpPr>
          <p:nvPr/>
        </p:nvSpPr>
        <p:spPr bwMode="auto">
          <a:xfrm>
            <a:off x="5314950" y="2114550"/>
            <a:ext cx="285750" cy="114300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50">
                <a:solidFill>
                  <a:schemeClr val="bg1"/>
                </a:solidFill>
              </a:rPr>
              <a:t>CNA</a:t>
            </a:r>
          </a:p>
        </p:txBody>
      </p:sp>
      <p:sp>
        <p:nvSpPr>
          <p:cNvPr id="247" name="Text Box 910"/>
          <p:cNvSpPr txBox="1">
            <a:spLocks noChangeArrowheads="1"/>
          </p:cNvSpPr>
          <p:nvPr/>
        </p:nvSpPr>
        <p:spPr bwMode="auto">
          <a:xfrm>
            <a:off x="5543487" y="1771650"/>
            <a:ext cx="1479947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accent2"/>
                </a:solidFill>
              </a:rPr>
              <a:t>Converged CNAs (DCB/</a:t>
            </a:r>
            <a:r>
              <a:rPr lang="en-US" sz="1050" dirty="0" err="1">
                <a:solidFill>
                  <a:schemeClr val="accent2"/>
                </a:solidFill>
              </a:rPr>
              <a:t>FCoE</a:t>
            </a:r>
            <a:r>
              <a:rPr lang="en-US" sz="1050" dirty="0">
                <a:solidFill>
                  <a:schemeClr val="accent2"/>
                </a:solidFill>
              </a:rPr>
              <a:t> traffic)</a:t>
            </a:r>
          </a:p>
        </p:txBody>
      </p:sp>
      <p:sp>
        <p:nvSpPr>
          <p:cNvPr id="248" name="Text Box 913"/>
          <p:cNvSpPr txBox="1">
            <a:spLocks noChangeArrowheads="1"/>
          </p:cNvSpPr>
          <p:nvPr/>
        </p:nvSpPr>
        <p:spPr bwMode="auto">
          <a:xfrm>
            <a:off x="6863953" y="2240756"/>
            <a:ext cx="1137047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050">
                <a:solidFill>
                  <a:schemeClr val="accent2"/>
                </a:solidFill>
              </a:rPr>
              <a:t>Top-of-Rack FCoE switches</a:t>
            </a:r>
          </a:p>
        </p:txBody>
      </p:sp>
      <p:cxnSp>
        <p:nvCxnSpPr>
          <p:cNvPr id="249" name="AutoShape 914"/>
          <p:cNvCxnSpPr>
            <a:cxnSpLocks noChangeShapeType="1"/>
          </p:cNvCxnSpPr>
          <p:nvPr/>
        </p:nvCxnSpPr>
        <p:spPr bwMode="auto">
          <a:xfrm flipV="1">
            <a:off x="6943725" y="3639742"/>
            <a:ext cx="0" cy="28694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250" name="AutoShape 915"/>
          <p:cNvCxnSpPr>
            <a:cxnSpLocks noChangeShapeType="1"/>
          </p:cNvCxnSpPr>
          <p:nvPr/>
        </p:nvCxnSpPr>
        <p:spPr bwMode="auto">
          <a:xfrm flipV="1">
            <a:off x="5372100" y="3657601"/>
            <a:ext cx="0" cy="269081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251" name="AutoShape 919"/>
          <p:cNvCxnSpPr>
            <a:cxnSpLocks noChangeShapeType="1"/>
          </p:cNvCxnSpPr>
          <p:nvPr/>
        </p:nvCxnSpPr>
        <p:spPr bwMode="auto">
          <a:xfrm flipH="1" flipV="1">
            <a:off x="5372100" y="2743200"/>
            <a:ext cx="1571625" cy="34290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252" name="AutoShape 920"/>
          <p:cNvCxnSpPr>
            <a:cxnSpLocks noChangeShapeType="1"/>
          </p:cNvCxnSpPr>
          <p:nvPr/>
        </p:nvCxnSpPr>
        <p:spPr bwMode="auto">
          <a:xfrm flipV="1">
            <a:off x="6943725" y="2743200"/>
            <a:ext cx="0" cy="34290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253" name="AutoShape 928"/>
          <p:cNvCxnSpPr>
            <a:cxnSpLocks noChangeShapeType="1"/>
          </p:cNvCxnSpPr>
          <p:nvPr/>
        </p:nvCxnSpPr>
        <p:spPr bwMode="auto">
          <a:xfrm flipV="1">
            <a:off x="5745957" y="3639741"/>
            <a:ext cx="1197769" cy="49530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254" name="AutoShape 929"/>
          <p:cNvCxnSpPr>
            <a:cxnSpLocks noChangeShapeType="1"/>
          </p:cNvCxnSpPr>
          <p:nvPr/>
        </p:nvCxnSpPr>
        <p:spPr bwMode="auto">
          <a:xfrm flipV="1">
            <a:off x="5372100" y="2228851"/>
            <a:ext cx="0" cy="355997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  <p:pic>
        <p:nvPicPr>
          <p:cNvPr id="255" name="Picture 907" descr="unix_database_server_generi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23460" y="1828800"/>
            <a:ext cx="439340" cy="400050"/>
          </a:xfrm>
          <a:prstGeom prst="rect">
            <a:avLst/>
          </a:prstGeom>
          <a:noFill/>
        </p:spPr>
      </p:pic>
      <p:sp>
        <p:nvSpPr>
          <p:cNvPr id="256" name="Rectangle 906"/>
          <p:cNvSpPr>
            <a:spLocks noChangeArrowheads="1"/>
          </p:cNvSpPr>
          <p:nvPr/>
        </p:nvSpPr>
        <p:spPr bwMode="auto">
          <a:xfrm>
            <a:off x="6858000" y="2114550"/>
            <a:ext cx="285750" cy="114300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50">
                <a:solidFill>
                  <a:schemeClr val="bg1"/>
                </a:solidFill>
              </a:rPr>
              <a:t>CNA</a:t>
            </a:r>
          </a:p>
        </p:txBody>
      </p:sp>
      <p:cxnSp>
        <p:nvCxnSpPr>
          <p:cNvPr id="257" name="AutoShape 933"/>
          <p:cNvCxnSpPr>
            <a:cxnSpLocks noChangeShapeType="1"/>
          </p:cNvCxnSpPr>
          <p:nvPr/>
        </p:nvCxnSpPr>
        <p:spPr bwMode="auto">
          <a:xfrm flipV="1">
            <a:off x="5372100" y="2743200"/>
            <a:ext cx="0" cy="34290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3908593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65</a:t>
            </a:fld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Rechteck 704"/>
          <p:cNvSpPr/>
          <p:nvPr/>
        </p:nvSpPr>
        <p:spPr bwMode="auto">
          <a:xfrm>
            <a:off x="5317331" y="2555694"/>
            <a:ext cx="2434829" cy="213955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  <a:defRPr/>
            </a:pPr>
            <a:endParaRPr lang="de-DE" sz="1050" dirty="0" err="1">
              <a:latin typeface="Arial" charset="0"/>
            </a:endParaRPr>
          </a:p>
        </p:txBody>
      </p:sp>
      <p:sp>
        <p:nvSpPr>
          <p:cNvPr id="28675" name="Rectangle 22"/>
          <p:cNvSpPr>
            <a:spLocks noGrp="1" noChangeArrowheads="1"/>
          </p:cNvSpPr>
          <p:nvPr>
            <p:ph type="title"/>
          </p:nvPr>
        </p:nvSpPr>
        <p:spPr>
          <a:xfrm>
            <a:off x="1331119" y="9525"/>
            <a:ext cx="5564981" cy="732235"/>
          </a:xfrm>
        </p:spPr>
        <p:txBody>
          <a:bodyPr/>
          <a:lstStyle/>
          <a:p>
            <a:r>
              <a:rPr lang="de-DE" sz="1800"/>
              <a:t>Klassische RZ-Architekturen haben viel Optimierungspotential !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495426" y="1019788"/>
            <a:ext cx="1202531" cy="609600"/>
            <a:chOff x="74" y="1017"/>
            <a:chExt cx="622" cy="396"/>
          </a:xfrm>
        </p:grpSpPr>
        <p:pic>
          <p:nvPicPr>
            <p:cNvPr id="29024" name="Picture 24" descr="Clou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" y="1017"/>
              <a:ext cx="622" cy="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025" name="Text Box 25"/>
            <p:cNvSpPr txBox="1">
              <a:spLocks noChangeArrowheads="1"/>
            </p:cNvSpPr>
            <p:nvPr/>
          </p:nvSpPr>
          <p:spPr bwMode="auto">
            <a:xfrm>
              <a:off x="121" y="1130"/>
              <a:ext cx="528" cy="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61593" tIns="30796" rIns="61593" bIns="30796">
              <a:spAutoFit/>
            </a:bodyPr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en-US" sz="1050" b="1">
                  <a:solidFill>
                    <a:srgbClr val="000000"/>
                  </a:solidFill>
                </a:rPr>
                <a:t>WAN</a:t>
              </a: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2686051" y="2088969"/>
            <a:ext cx="1202531" cy="609600"/>
            <a:chOff x="74" y="1017"/>
            <a:chExt cx="622" cy="396"/>
          </a:xfrm>
        </p:grpSpPr>
        <p:pic>
          <p:nvPicPr>
            <p:cNvPr id="29022" name="Picture 28" descr="Clou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" y="1017"/>
              <a:ext cx="622" cy="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023" name="Text Box 29"/>
            <p:cNvSpPr txBox="1">
              <a:spLocks noChangeArrowheads="1"/>
            </p:cNvSpPr>
            <p:nvPr/>
          </p:nvSpPr>
          <p:spPr bwMode="auto">
            <a:xfrm>
              <a:off x="127" y="1130"/>
              <a:ext cx="528" cy="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61593" tIns="30796" rIns="61593" bIns="30796">
              <a:spAutoFit/>
            </a:bodyPr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en-US" sz="1050" b="1">
                  <a:solidFill>
                    <a:srgbClr val="000000"/>
                  </a:solidFill>
                </a:rPr>
                <a:t>SAN 1..n </a:t>
              </a:r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2743200" y="2523547"/>
            <a:ext cx="330994" cy="204788"/>
            <a:chOff x="3216" y="2781"/>
            <a:chExt cx="548" cy="339"/>
          </a:xfrm>
        </p:grpSpPr>
        <p:sp>
          <p:nvSpPr>
            <p:cNvPr id="29000" name="Freeform 31"/>
            <p:cNvSpPr>
              <a:spLocks noChangeAspect="1"/>
            </p:cNvSpPr>
            <p:nvPr/>
          </p:nvSpPr>
          <p:spPr bwMode="auto">
            <a:xfrm>
              <a:off x="3648" y="2893"/>
              <a:ext cx="114" cy="227"/>
            </a:xfrm>
            <a:custGeom>
              <a:avLst/>
              <a:gdLst>
                <a:gd name="T0" fmla="*/ 40 w 193"/>
                <a:gd name="T1" fmla="*/ 0 h 389"/>
                <a:gd name="T2" fmla="*/ 40 w 193"/>
                <a:gd name="T3" fmla="*/ 39 h 389"/>
                <a:gd name="T4" fmla="*/ 0 w 193"/>
                <a:gd name="T5" fmla="*/ 77 h 389"/>
                <a:gd name="T6" fmla="*/ 0 w 193"/>
                <a:gd name="T7" fmla="*/ 39 h 389"/>
                <a:gd name="T8" fmla="*/ 40 w 193"/>
                <a:gd name="T9" fmla="*/ 0 h 3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389"/>
                <a:gd name="T17" fmla="*/ 193 w 193"/>
                <a:gd name="T18" fmla="*/ 389 h 3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389">
                  <a:moveTo>
                    <a:pt x="193" y="0"/>
                  </a:moveTo>
                  <a:lnTo>
                    <a:pt x="193" y="195"/>
                  </a:lnTo>
                  <a:lnTo>
                    <a:pt x="0" y="389"/>
                  </a:lnTo>
                  <a:lnTo>
                    <a:pt x="0" y="195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8000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9001" name="Rectangle 32"/>
            <p:cNvSpPr>
              <a:spLocks noChangeAspect="1" noChangeArrowheads="1"/>
            </p:cNvSpPr>
            <p:nvPr/>
          </p:nvSpPr>
          <p:spPr bwMode="auto">
            <a:xfrm>
              <a:off x="3218" y="3006"/>
              <a:ext cx="435" cy="113"/>
            </a:xfrm>
            <a:prstGeom prst="rect">
              <a:avLst/>
            </a:prstGeom>
            <a:solidFill>
              <a:srgbClr val="00CC00"/>
            </a:solidFill>
            <a:ln w="1651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825" b="1">
                <a:ea typeface="ヒラギノ角ゴ Pro W3"/>
                <a:cs typeface="ヒラギノ角ゴ Pro W3"/>
              </a:endParaRPr>
            </a:p>
          </p:txBody>
        </p:sp>
        <p:sp>
          <p:nvSpPr>
            <p:cNvPr id="29002" name="Freeform 33"/>
            <p:cNvSpPr>
              <a:spLocks noChangeAspect="1"/>
            </p:cNvSpPr>
            <p:nvPr/>
          </p:nvSpPr>
          <p:spPr bwMode="auto">
            <a:xfrm>
              <a:off x="3216" y="2781"/>
              <a:ext cx="548" cy="115"/>
            </a:xfrm>
            <a:custGeom>
              <a:avLst/>
              <a:gdLst>
                <a:gd name="T0" fmla="*/ 0 w 930"/>
                <a:gd name="T1" fmla="*/ 40 h 195"/>
                <a:gd name="T2" fmla="*/ 151 w 930"/>
                <a:gd name="T3" fmla="*/ 40 h 195"/>
                <a:gd name="T4" fmla="*/ 190 w 930"/>
                <a:gd name="T5" fmla="*/ 0 h 195"/>
                <a:gd name="T6" fmla="*/ 39 w 930"/>
                <a:gd name="T7" fmla="*/ 0 h 195"/>
                <a:gd name="T8" fmla="*/ 0 w 930"/>
                <a:gd name="T9" fmla="*/ 40 h 1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0"/>
                <a:gd name="T16" fmla="*/ 0 h 195"/>
                <a:gd name="T17" fmla="*/ 930 w 930"/>
                <a:gd name="T18" fmla="*/ 195 h 1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0" h="195">
                  <a:moveTo>
                    <a:pt x="0" y="195"/>
                  </a:moveTo>
                  <a:lnTo>
                    <a:pt x="737" y="195"/>
                  </a:lnTo>
                  <a:lnTo>
                    <a:pt x="930" y="0"/>
                  </a:lnTo>
                  <a:lnTo>
                    <a:pt x="193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C0C0C0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9003" name="Freeform 34"/>
            <p:cNvSpPr>
              <a:spLocks noChangeAspect="1"/>
            </p:cNvSpPr>
            <p:nvPr/>
          </p:nvSpPr>
          <p:spPr bwMode="auto">
            <a:xfrm>
              <a:off x="3648" y="2783"/>
              <a:ext cx="114" cy="227"/>
            </a:xfrm>
            <a:custGeom>
              <a:avLst/>
              <a:gdLst>
                <a:gd name="T0" fmla="*/ 40 w 193"/>
                <a:gd name="T1" fmla="*/ 0 h 389"/>
                <a:gd name="T2" fmla="*/ 40 w 193"/>
                <a:gd name="T3" fmla="*/ 39 h 389"/>
                <a:gd name="T4" fmla="*/ 0 w 193"/>
                <a:gd name="T5" fmla="*/ 77 h 389"/>
                <a:gd name="T6" fmla="*/ 0 w 193"/>
                <a:gd name="T7" fmla="*/ 39 h 389"/>
                <a:gd name="T8" fmla="*/ 40 w 193"/>
                <a:gd name="T9" fmla="*/ 0 h 3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389"/>
                <a:gd name="T17" fmla="*/ 193 w 193"/>
                <a:gd name="T18" fmla="*/ 389 h 3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389">
                  <a:moveTo>
                    <a:pt x="193" y="0"/>
                  </a:moveTo>
                  <a:lnTo>
                    <a:pt x="193" y="195"/>
                  </a:lnTo>
                  <a:lnTo>
                    <a:pt x="0" y="389"/>
                  </a:lnTo>
                  <a:lnTo>
                    <a:pt x="0" y="195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808080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grpSp>
          <p:nvGrpSpPr>
            <p:cNvPr id="9" name="Group 35"/>
            <p:cNvGrpSpPr>
              <a:grpSpLocks noChangeAspect="1"/>
            </p:cNvGrpSpPr>
            <p:nvPr/>
          </p:nvGrpSpPr>
          <p:grpSpPr bwMode="auto">
            <a:xfrm>
              <a:off x="3277" y="2791"/>
              <a:ext cx="407" cy="93"/>
              <a:chOff x="2680" y="1354"/>
              <a:chExt cx="571" cy="151"/>
            </a:xfrm>
          </p:grpSpPr>
          <p:sp>
            <p:nvSpPr>
              <p:cNvPr id="29014" name="Freeform 36"/>
              <p:cNvSpPr>
                <a:spLocks noChangeAspect="1"/>
              </p:cNvSpPr>
              <p:nvPr/>
            </p:nvSpPr>
            <p:spPr bwMode="auto">
              <a:xfrm>
                <a:off x="2934" y="1427"/>
                <a:ext cx="244" cy="57"/>
              </a:xfrm>
              <a:custGeom>
                <a:avLst/>
                <a:gdLst>
                  <a:gd name="T0" fmla="*/ 21 w 244"/>
                  <a:gd name="T1" fmla="*/ 10 h 57"/>
                  <a:gd name="T2" fmla="*/ 0 w 244"/>
                  <a:gd name="T3" fmla="*/ 31 h 57"/>
                  <a:gd name="T4" fmla="*/ 146 w 244"/>
                  <a:gd name="T5" fmla="*/ 31 h 57"/>
                  <a:gd name="T6" fmla="*/ 125 w 244"/>
                  <a:gd name="T7" fmla="*/ 57 h 57"/>
                  <a:gd name="T8" fmla="*/ 244 w 244"/>
                  <a:gd name="T9" fmla="*/ 26 h 57"/>
                  <a:gd name="T10" fmla="*/ 182 w 244"/>
                  <a:gd name="T11" fmla="*/ 0 h 57"/>
                  <a:gd name="T12" fmla="*/ 166 w 244"/>
                  <a:gd name="T13" fmla="*/ 10 h 57"/>
                  <a:gd name="T14" fmla="*/ 21 w 244"/>
                  <a:gd name="T15" fmla="*/ 10 h 5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57"/>
                  <a:gd name="T26" fmla="*/ 244 w 244"/>
                  <a:gd name="T27" fmla="*/ 57 h 5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57">
                    <a:moveTo>
                      <a:pt x="21" y="10"/>
                    </a:moveTo>
                    <a:lnTo>
                      <a:pt x="0" y="31"/>
                    </a:lnTo>
                    <a:lnTo>
                      <a:pt x="146" y="31"/>
                    </a:lnTo>
                    <a:lnTo>
                      <a:pt x="125" y="57"/>
                    </a:lnTo>
                    <a:lnTo>
                      <a:pt x="244" y="26"/>
                    </a:lnTo>
                    <a:lnTo>
                      <a:pt x="182" y="0"/>
                    </a:lnTo>
                    <a:lnTo>
                      <a:pt x="166" y="10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015" name="Freeform 37"/>
              <p:cNvSpPr>
                <a:spLocks noChangeAspect="1"/>
              </p:cNvSpPr>
              <p:nvPr/>
            </p:nvSpPr>
            <p:spPr bwMode="auto">
              <a:xfrm>
                <a:off x="2934" y="1427"/>
                <a:ext cx="244" cy="57"/>
              </a:xfrm>
              <a:custGeom>
                <a:avLst/>
                <a:gdLst>
                  <a:gd name="T0" fmla="*/ 21 w 244"/>
                  <a:gd name="T1" fmla="*/ 10 h 57"/>
                  <a:gd name="T2" fmla="*/ 0 w 244"/>
                  <a:gd name="T3" fmla="*/ 31 h 57"/>
                  <a:gd name="T4" fmla="*/ 146 w 244"/>
                  <a:gd name="T5" fmla="*/ 31 h 57"/>
                  <a:gd name="T6" fmla="*/ 125 w 244"/>
                  <a:gd name="T7" fmla="*/ 57 h 57"/>
                  <a:gd name="T8" fmla="*/ 244 w 244"/>
                  <a:gd name="T9" fmla="*/ 26 h 57"/>
                  <a:gd name="T10" fmla="*/ 182 w 244"/>
                  <a:gd name="T11" fmla="*/ 0 h 57"/>
                  <a:gd name="T12" fmla="*/ 166 w 244"/>
                  <a:gd name="T13" fmla="*/ 10 h 57"/>
                  <a:gd name="T14" fmla="*/ 21 w 244"/>
                  <a:gd name="T15" fmla="*/ 10 h 5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57"/>
                  <a:gd name="T26" fmla="*/ 244 w 244"/>
                  <a:gd name="T27" fmla="*/ 57 h 5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57">
                    <a:moveTo>
                      <a:pt x="21" y="10"/>
                    </a:moveTo>
                    <a:lnTo>
                      <a:pt x="0" y="31"/>
                    </a:lnTo>
                    <a:lnTo>
                      <a:pt x="146" y="31"/>
                    </a:lnTo>
                    <a:lnTo>
                      <a:pt x="125" y="57"/>
                    </a:lnTo>
                    <a:lnTo>
                      <a:pt x="244" y="26"/>
                    </a:lnTo>
                    <a:lnTo>
                      <a:pt x="182" y="0"/>
                    </a:lnTo>
                    <a:lnTo>
                      <a:pt x="166" y="10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016" name="Freeform 38"/>
              <p:cNvSpPr>
                <a:spLocks noChangeAspect="1"/>
              </p:cNvSpPr>
              <p:nvPr/>
            </p:nvSpPr>
            <p:spPr bwMode="auto">
              <a:xfrm>
                <a:off x="3007" y="1354"/>
                <a:ext cx="244" cy="63"/>
              </a:xfrm>
              <a:custGeom>
                <a:avLst/>
                <a:gdLst>
                  <a:gd name="T0" fmla="*/ 21 w 244"/>
                  <a:gd name="T1" fmla="*/ 16 h 63"/>
                  <a:gd name="T2" fmla="*/ 0 w 244"/>
                  <a:gd name="T3" fmla="*/ 37 h 63"/>
                  <a:gd name="T4" fmla="*/ 145 w 244"/>
                  <a:gd name="T5" fmla="*/ 37 h 63"/>
                  <a:gd name="T6" fmla="*/ 119 w 244"/>
                  <a:gd name="T7" fmla="*/ 63 h 63"/>
                  <a:gd name="T8" fmla="*/ 244 w 244"/>
                  <a:gd name="T9" fmla="*/ 26 h 63"/>
                  <a:gd name="T10" fmla="*/ 176 w 244"/>
                  <a:gd name="T11" fmla="*/ 0 h 63"/>
                  <a:gd name="T12" fmla="*/ 166 w 244"/>
                  <a:gd name="T13" fmla="*/ 16 h 63"/>
                  <a:gd name="T14" fmla="*/ 21 w 244"/>
                  <a:gd name="T15" fmla="*/ 16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63"/>
                  <a:gd name="T26" fmla="*/ 244 w 244"/>
                  <a:gd name="T27" fmla="*/ 63 h 6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63">
                    <a:moveTo>
                      <a:pt x="21" y="16"/>
                    </a:moveTo>
                    <a:lnTo>
                      <a:pt x="0" y="37"/>
                    </a:lnTo>
                    <a:lnTo>
                      <a:pt x="145" y="37"/>
                    </a:lnTo>
                    <a:lnTo>
                      <a:pt x="119" y="63"/>
                    </a:lnTo>
                    <a:lnTo>
                      <a:pt x="244" y="26"/>
                    </a:lnTo>
                    <a:lnTo>
                      <a:pt x="176" y="0"/>
                    </a:lnTo>
                    <a:lnTo>
                      <a:pt x="166" y="16"/>
                    </a:lnTo>
                    <a:lnTo>
                      <a:pt x="21" y="1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017" name="Freeform 39"/>
              <p:cNvSpPr>
                <a:spLocks noChangeAspect="1"/>
              </p:cNvSpPr>
              <p:nvPr/>
            </p:nvSpPr>
            <p:spPr bwMode="auto">
              <a:xfrm>
                <a:off x="3007" y="1354"/>
                <a:ext cx="244" cy="63"/>
              </a:xfrm>
              <a:custGeom>
                <a:avLst/>
                <a:gdLst>
                  <a:gd name="T0" fmla="*/ 21 w 244"/>
                  <a:gd name="T1" fmla="*/ 16 h 63"/>
                  <a:gd name="T2" fmla="*/ 0 w 244"/>
                  <a:gd name="T3" fmla="*/ 37 h 63"/>
                  <a:gd name="T4" fmla="*/ 145 w 244"/>
                  <a:gd name="T5" fmla="*/ 37 h 63"/>
                  <a:gd name="T6" fmla="*/ 119 w 244"/>
                  <a:gd name="T7" fmla="*/ 63 h 63"/>
                  <a:gd name="T8" fmla="*/ 244 w 244"/>
                  <a:gd name="T9" fmla="*/ 26 h 63"/>
                  <a:gd name="T10" fmla="*/ 176 w 244"/>
                  <a:gd name="T11" fmla="*/ 0 h 63"/>
                  <a:gd name="T12" fmla="*/ 166 w 244"/>
                  <a:gd name="T13" fmla="*/ 16 h 63"/>
                  <a:gd name="T14" fmla="*/ 21 w 244"/>
                  <a:gd name="T15" fmla="*/ 16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63"/>
                  <a:gd name="T26" fmla="*/ 244 w 244"/>
                  <a:gd name="T27" fmla="*/ 63 h 6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63">
                    <a:moveTo>
                      <a:pt x="21" y="16"/>
                    </a:moveTo>
                    <a:lnTo>
                      <a:pt x="0" y="37"/>
                    </a:lnTo>
                    <a:lnTo>
                      <a:pt x="145" y="37"/>
                    </a:lnTo>
                    <a:lnTo>
                      <a:pt x="119" y="63"/>
                    </a:lnTo>
                    <a:lnTo>
                      <a:pt x="244" y="26"/>
                    </a:lnTo>
                    <a:lnTo>
                      <a:pt x="176" y="0"/>
                    </a:lnTo>
                    <a:lnTo>
                      <a:pt x="166" y="16"/>
                    </a:lnTo>
                    <a:lnTo>
                      <a:pt x="21" y="1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018" name="Freeform 40"/>
              <p:cNvSpPr>
                <a:spLocks noChangeAspect="1"/>
              </p:cNvSpPr>
              <p:nvPr/>
            </p:nvSpPr>
            <p:spPr bwMode="auto">
              <a:xfrm>
                <a:off x="2680" y="1448"/>
                <a:ext cx="244" cy="57"/>
              </a:xfrm>
              <a:custGeom>
                <a:avLst/>
                <a:gdLst>
                  <a:gd name="T0" fmla="*/ 223 w 244"/>
                  <a:gd name="T1" fmla="*/ 47 h 57"/>
                  <a:gd name="T2" fmla="*/ 244 w 244"/>
                  <a:gd name="T3" fmla="*/ 26 h 57"/>
                  <a:gd name="T4" fmla="*/ 94 w 244"/>
                  <a:gd name="T5" fmla="*/ 26 h 57"/>
                  <a:gd name="T6" fmla="*/ 119 w 244"/>
                  <a:gd name="T7" fmla="*/ 0 h 57"/>
                  <a:gd name="T8" fmla="*/ 0 w 244"/>
                  <a:gd name="T9" fmla="*/ 31 h 57"/>
                  <a:gd name="T10" fmla="*/ 62 w 244"/>
                  <a:gd name="T11" fmla="*/ 57 h 57"/>
                  <a:gd name="T12" fmla="*/ 73 w 244"/>
                  <a:gd name="T13" fmla="*/ 47 h 57"/>
                  <a:gd name="T14" fmla="*/ 223 w 244"/>
                  <a:gd name="T15" fmla="*/ 47 h 5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57"/>
                  <a:gd name="T26" fmla="*/ 244 w 244"/>
                  <a:gd name="T27" fmla="*/ 57 h 5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57">
                    <a:moveTo>
                      <a:pt x="223" y="47"/>
                    </a:moveTo>
                    <a:lnTo>
                      <a:pt x="244" y="26"/>
                    </a:lnTo>
                    <a:lnTo>
                      <a:pt x="94" y="26"/>
                    </a:lnTo>
                    <a:lnTo>
                      <a:pt x="119" y="0"/>
                    </a:lnTo>
                    <a:lnTo>
                      <a:pt x="0" y="31"/>
                    </a:lnTo>
                    <a:lnTo>
                      <a:pt x="62" y="57"/>
                    </a:lnTo>
                    <a:lnTo>
                      <a:pt x="73" y="47"/>
                    </a:lnTo>
                    <a:lnTo>
                      <a:pt x="223" y="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019" name="Freeform 41"/>
              <p:cNvSpPr>
                <a:spLocks noChangeAspect="1"/>
              </p:cNvSpPr>
              <p:nvPr/>
            </p:nvSpPr>
            <p:spPr bwMode="auto">
              <a:xfrm>
                <a:off x="2680" y="1448"/>
                <a:ext cx="244" cy="57"/>
              </a:xfrm>
              <a:custGeom>
                <a:avLst/>
                <a:gdLst>
                  <a:gd name="T0" fmla="*/ 223 w 244"/>
                  <a:gd name="T1" fmla="*/ 47 h 57"/>
                  <a:gd name="T2" fmla="*/ 244 w 244"/>
                  <a:gd name="T3" fmla="*/ 26 h 57"/>
                  <a:gd name="T4" fmla="*/ 94 w 244"/>
                  <a:gd name="T5" fmla="*/ 26 h 57"/>
                  <a:gd name="T6" fmla="*/ 119 w 244"/>
                  <a:gd name="T7" fmla="*/ 0 h 57"/>
                  <a:gd name="T8" fmla="*/ 0 w 244"/>
                  <a:gd name="T9" fmla="*/ 31 h 57"/>
                  <a:gd name="T10" fmla="*/ 62 w 244"/>
                  <a:gd name="T11" fmla="*/ 57 h 57"/>
                  <a:gd name="T12" fmla="*/ 73 w 244"/>
                  <a:gd name="T13" fmla="*/ 47 h 57"/>
                  <a:gd name="T14" fmla="*/ 223 w 244"/>
                  <a:gd name="T15" fmla="*/ 47 h 5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57"/>
                  <a:gd name="T26" fmla="*/ 244 w 244"/>
                  <a:gd name="T27" fmla="*/ 57 h 5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57">
                    <a:moveTo>
                      <a:pt x="223" y="47"/>
                    </a:moveTo>
                    <a:lnTo>
                      <a:pt x="244" y="26"/>
                    </a:lnTo>
                    <a:lnTo>
                      <a:pt x="94" y="26"/>
                    </a:lnTo>
                    <a:lnTo>
                      <a:pt x="119" y="0"/>
                    </a:lnTo>
                    <a:lnTo>
                      <a:pt x="0" y="31"/>
                    </a:lnTo>
                    <a:lnTo>
                      <a:pt x="62" y="57"/>
                    </a:lnTo>
                    <a:lnTo>
                      <a:pt x="73" y="47"/>
                    </a:lnTo>
                    <a:lnTo>
                      <a:pt x="223" y="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020" name="Freeform 42"/>
              <p:cNvSpPr>
                <a:spLocks noChangeAspect="1"/>
              </p:cNvSpPr>
              <p:nvPr/>
            </p:nvSpPr>
            <p:spPr bwMode="auto">
              <a:xfrm>
                <a:off x="2748" y="1375"/>
                <a:ext cx="243" cy="62"/>
              </a:xfrm>
              <a:custGeom>
                <a:avLst/>
                <a:gdLst>
                  <a:gd name="T0" fmla="*/ 223 w 243"/>
                  <a:gd name="T1" fmla="*/ 47 h 62"/>
                  <a:gd name="T2" fmla="*/ 243 w 243"/>
                  <a:gd name="T3" fmla="*/ 26 h 62"/>
                  <a:gd name="T4" fmla="*/ 98 w 243"/>
                  <a:gd name="T5" fmla="*/ 26 h 62"/>
                  <a:gd name="T6" fmla="*/ 124 w 243"/>
                  <a:gd name="T7" fmla="*/ 0 h 62"/>
                  <a:gd name="T8" fmla="*/ 0 w 243"/>
                  <a:gd name="T9" fmla="*/ 37 h 62"/>
                  <a:gd name="T10" fmla="*/ 67 w 243"/>
                  <a:gd name="T11" fmla="*/ 62 h 62"/>
                  <a:gd name="T12" fmla="*/ 77 w 243"/>
                  <a:gd name="T13" fmla="*/ 47 h 62"/>
                  <a:gd name="T14" fmla="*/ 223 w 243"/>
                  <a:gd name="T15" fmla="*/ 47 h 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3"/>
                  <a:gd name="T25" fmla="*/ 0 h 62"/>
                  <a:gd name="T26" fmla="*/ 243 w 243"/>
                  <a:gd name="T27" fmla="*/ 62 h 6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3" h="62">
                    <a:moveTo>
                      <a:pt x="223" y="47"/>
                    </a:moveTo>
                    <a:lnTo>
                      <a:pt x="243" y="26"/>
                    </a:lnTo>
                    <a:lnTo>
                      <a:pt x="98" y="26"/>
                    </a:lnTo>
                    <a:lnTo>
                      <a:pt x="124" y="0"/>
                    </a:lnTo>
                    <a:lnTo>
                      <a:pt x="0" y="37"/>
                    </a:lnTo>
                    <a:lnTo>
                      <a:pt x="67" y="62"/>
                    </a:lnTo>
                    <a:lnTo>
                      <a:pt x="77" y="47"/>
                    </a:lnTo>
                    <a:lnTo>
                      <a:pt x="223" y="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021" name="Freeform 43"/>
              <p:cNvSpPr>
                <a:spLocks noChangeAspect="1"/>
              </p:cNvSpPr>
              <p:nvPr/>
            </p:nvSpPr>
            <p:spPr bwMode="auto">
              <a:xfrm>
                <a:off x="2748" y="1375"/>
                <a:ext cx="243" cy="62"/>
              </a:xfrm>
              <a:custGeom>
                <a:avLst/>
                <a:gdLst>
                  <a:gd name="T0" fmla="*/ 223 w 243"/>
                  <a:gd name="T1" fmla="*/ 47 h 62"/>
                  <a:gd name="T2" fmla="*/ 243 w 243"/>
                  <a:gd name="T3" fmla="*/ 26 h 62"/>
                  <a:gd name="T4" fmla="*/ 98 w 243"/>
                  <a:gd name="T5" fmla="*/ 26 h 62"/>
                  <a:gd name="T6" fmla="*/ 124 w 243"/>
                  <a:gd name="T7" fmla="*/ 0 h 62"/>
                  <a:gd name="T8" fmla="*/ 0 w 243"/>
                  <a:gd name="T9" fmla="*/ 37 h 62"/>
                  <a:gd name="T10" fmla="*/ 67 w 243"/>
                  <a:gd name="T11" fmla="*/ 62 h 62"/>
                  <a:gd name="T12" fmla="*/ 77 w 243"/>
                  <a:gd name="T13" fmla="*/ 47 h 62"/>
                  <a:gd name="T14" fmla="*/ 223 w 243"/>
                  <a:gd name="T15" fmla="*/ 47 h 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3"/>
                  <a:gd name="T25" fmla="*/ 0 h 62"/>
                  <a:gd name="T26" fmla="*/ 243 w 243"/>
                  <a:gd name="T27" fmla="*/ 62 h 6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3" h="62">
                    <a:moveTo>
                      <a:pt x="223" y="47"/>
                    </a:moveTo>
                    <a:lnTo>
                      <a:pt x="243" y="26"/>
                    </a:lnTo>
                    <a:lnTo>
                      <a:pt x="98" y="26"/>
                    </a:lnTo>
                    <a:lnTo>
                      <a:pt x="124" y="0"/>
                    </a:lnTo>
                    <a:lnTo>
                      <a:pt x="0" y="37"/>
                    </a:lnTo>
                    <a:lnTo>
                      <a:pt x="67" y="62"/>
                    </a:lnTo>
                    <a:lnTo>
                      <a:pt x="77" y="47"/>
                    </a:lnTo>
                    <a:lnTo>
                      <a:pt x="223" y="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sp>
          <p:nvSpPr>
            <p:cNvPr id="29005" name="Rectangle 44"/>
            <p:cNvSpPr>
              <a:spLocks noChangeAspect="1" noChangeArrowheads="1"/>
            </p:cNvSpPr>
            <p:nvPr/>
          </p:nvSpPr>
          <p:spPr bwMode="auto">
            <a:xfrm>
              <a:off x="3218" y="2896"/>
              <a:ext cx="435" cy="113"/>
            </a:xfrm>
            <a:prstGeom prst="rect">
              <a:avLst/>
            </a:prstGeom>
            <a:solidFill>
              <a:srgbClr val="5F5F5F"/>
            </a:solidFill>
            <a:ln w="1588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1050"/>
            </a:p>
          </p:txBody>
        </p:sp>
        <p:grpSp>
          <p:nvGrpSpPr>
            <p:cNvPr id="10" name="Group 45"/>
            <p:cNvGrpSpPr>
              <a:grpSpLocks/>
            </p:cNvGrpSpPr>
            <p:nvPr/>
          </p:nvGrpSpPr>
          <p:grpSpPr bwMode="auto">
            <a:xfrm>
              <a:off x="3246" y="2904"/>
              <a:ext cx="378" cy="97"/>
              <a:chOff x="3248" y="4059"/>
              <a:chExt cx="378" cy="97"/>
            </a:xfrm>
          </p:grpSpPr>
          <p:sp>
            <p:nvSpPr>
              <p:cNvPr id="29007" name="Freeform 46"/>
              <p:cNvSpPr>
                <a:spLocks noChangeAspect="1"/>
              </p:cNvSpPr>
              <p:nvPr/>
            </p:nvSpPr>
            <p:spPr bwMode="auto">
              <a:xfrm>
                <a:off x="3248" y="4099"/>
                <a:ext cx="149" cy="17"/>
              </a:xfrm>
              <a:custGeom>
                <a:avLst/>
                <a:gdLst>
                  <a:gd name="T0" fmla="*/ 89 w 193"/>
                  <a:gd name="T1" fmla="*/ 0 h 86"/>
                  <a:gd name="T2" fmla="*/ 22 w 193"/>
                  <a:gd name="T3" fmla="*/ 0 h 86"/>
                  <a:gd name="T4" fmla="*/ 22 w 193"/>
                  <a:gd name="T5" fmla="*/ 0 h 86"/>
                  <a:gd name="T6" fmla="*/ 0 w 193"/>
                  <a:gd name="T7" fmla="*/ 0 h 86"/>
                  <a:gd name="T8" fmla="*/ 22 w 193"/>
                  <a:gd name="T9" fmla="*/ 1 h 86"/>
                  <a:gd name="T10" fmla="*/ 22 w 193"/>
                  <a:gd name="T11" fmla="*/ 1 h 86"/>
                  <a:gd name="T12" fmla="*/ 89 w 193"/>
                  <a:gd name="T13" fmla="*/ 1 h 86"/>
                  <a:gd name="T14" fmla="*/ 89 w 193"/>
                  <a:gd name="T15" fmla="*/ 0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3"/>
                  <a:gd name="T25" fmla="*/ 0 h 86"/>
                  <a:gd name="T26" fmla="*/ 193 w 193"/>
                  <a:gd name="T27" fmla="*/ 86 h 8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3" h="86">
                    <a:moveTo>
                      <a:pt x="193" y="20"/>
                    </a:moveTo>
                    <a:lnTo>
                      <a:pt x="46" y="20"/>
                    </a:lnTo>
                    <a:lnTo>
                      <a:pt x="46" y="0"/>
                    </a:lnTo>
                    <a:lnTo>
                      <a:pt x="0" y="40"/>
                    </a:lnTo>
                    <a:lnTo>
                      <a:pt x="46" y="86"/>
                    </a:lnTo>
                    <a:lnTo>
                      <a:pt x="46" y="66"/>
                    </a:lnTo>
                    <a:lnTo>
                      <a:pt x="193" y="66"/>
                    </a:lnTo>
                    <a:lnTo>
                      <a:pt x="193" y="20"/>
                    </a:lnTo>
                    <a:close/>
                  </a:path>
                </a:pathLst>
              </a:custGeom>
              <a:solidFill>
                <a:srgbClr val="FFFFFF"/>
              </a:solidFill>
              <a:ln w="3175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008" name="Freeform 47"/>
              <p:cNvSpPr>
                <a:spLocks noChangeAspect="1"/>
              </p:cNvSpPr>
              <p:nvPr/>
            </p:nvSpPr>
            <p:spPr bwMode="auto">
              <a:xfrm>
                <a:off x="3416" y="4059"/>
                <a:ext cx="42" cy="38"/>
              </a:xfrm>
              <a:custGeom>
                <a:avLst/>
                <a:gdLst>
                  <a:gd name="T0" fmla="*/ 8 w 86"/>
                  <a:gd name="T1" fmla="*/ 1 h 194"/>
                  <a:gd name="T2" fmla="*/ 8 w 86"/>
                  <a:gd name="T3" fmla="*/ 0 h 194"/>
                  <a:gd name="T4" fmla="*/ 10 w 86"/>
                  <a:gd name="T5" fmla="*/ 0 h 194"/>
                  <a:gd name="T6" fmla="*/ 5 w 86"/>
                  <a:gd name="T7" fmla="*/ 0 h 194"/>
                  <a:gd name="T8" fmla="*/ 0 w 86"/>
                  <a:gd name="T9" fmla="*/ 0 h 194"/>
                  <a:gd name="T10" fmla="*/ 2 w 86"/>
                  <a:gd name="T11" fmla="*/ 0 h 194"/>
                  <a:gd name="T12" fmla="*/ 2 w 86"/>
                  <a:gd name="T13" fmla="*/ 1 h 194"/>
                  <a:gd name="T14" fmla="*/ 8 w 86"/>
                  <a:gd name="T15" fmla="*/ 1 h 1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6"/>
                  <a:gd name="T25" fmla="*/ 0 h 194"/>
                  <a:gd name="T26" fmla="*/ 86 w 86"/>
                  <a:gd name="T27" fmla="*/ 194 h 19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6" h="194">
                    <a:moveTo>
                      <a:pt x="66" y="194"/>
                    </a:moveTo>
                    <a:lnTo>
                      <a:pt x="66" y="41"/>
                    </a:lnTo>
                    <a:lnTo>
                      <a:pt x="86" y="41"/>
                    </a:lnTo>
                    <a:lnTo>
                      <a:pt x="46" y="0"/>
                    </a:lnTo>
                    <a:lnTo>
                      <a:pt x="0" y="41"/>
                    </a:lnTo>
                    <a:lnTo>
                      <a:pt x="20" y="41"/>
                    </a:lnTo>
                    <a:lnTo>
                      <a:pt x="20" y="194"/>
                    </a:lnTo>
                    <a:lnTo>
                      <a:pt x="66" y="19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009" name="Freeform 48"/>
              <p:cNvSpPr>
                <a:spLocks noChangeAspect="1"/>
              </p:cNvSpPr>
              <p:nvPr/>
            </p:nvSpPr>
            <p:spPr bwMode="auto">
              <a:xfrm>
                <a:off x="3477" y="4099"/>
                <a:ext cx="149" cy="17"/>
              </a:xfrm>
              <a:custGeom>
                <a:avLst/>
                <a:gdLst>
                  <a:gd name="T0" fmla="*/ 0 w 193"/>
                  <a:gd name="T1" fmla="*/ 1 h 86"/>
                  <a:gd name="T2" fmla="*/ 69 w 193"/>
                  <a:gd name="T3" fmla="*/ 1 h 86"/>
                  <a:gd name="T4" fmla="*/ 69 w 193"/>
                  <a:gd name="T5" fmla="*/ 1 h 86"/>
                  <a:gd name="T6" fmla="*/ 89 w 193"/>
                  <a:gd name="T7" fmla="*/ 0 h 86"/>
                  <a:gd name="T8" fmla="*/ 69 w 193"/>
                  <a:gd name="T9" fmla="*/ 0 h 86"/>
                  <a:gd name="T10" fmla="*/ 69 w 193"/>
                  <a:gd name="T11" fmla="*/ 0 h 86"/>
                  <a:gd name="T12" fmla="*/ 0 w 193"/>
                  <a:gd name="T13" fmla="*/ 0 h 86"/>
                  <a:gd name="T14" fmla="*/ 0 w 193"/>
                  <a:gd name="T15" fmla="*/ 1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3"/>
                  <a:gd name="T25" fmla="*/ 0 h 86"/>
                  <a:gd name="T26" fmla="*/ 193 w 193"/>
                  <a:gd name="T27" fmla="*/ 86 h 8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3" h="86">
                    <a:moveTo>
                      <a:pt x="0" y="66"/>
                    </a:moveTo>
                    <a:lnTo>
                      <a:pt x="152" y="66"/>
                    </a:lnTo>
                    <a:lnTo>
                      <a:pt x="152" y="86"/>
                    </a:lnTo>
                    <a:lnTo>
                      <a:pt x="193" y="40"/>
                    </a:lnTo>
                    <a:lnTo>
                      <a:pt x="152" y="0"/>
                    </a:lnTo>
                    <a:lnTo>
                      <a:pt x="152" y="20"/>
                    </a:lnTo>
                    <a:lnTo>
                      <a:pt x="0" y="2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3175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010" name="Freeform 49"/>
              <p:cNvSpPr>
                <a:spLocks noChangeAspect="1"/>
              </p:cNvSpPr>
              <p:nvPr/>
            </p:nvSpPr>
            <p:spPr bwMode="auto">
              <a:xfrm>
                <a:off x="3416" y="4118"/>
                <a:ext cx="44" cy="38"/>
              </a:xfrm>
              <a:custGeom>
                <a:avLst/>
                <a:gdLst>
                  <a:gd name="T0" fmla="*/ 3 w 86"/>
                  <a:gd name="T1" fmla="*/ 0 h 193"/>
                  <a:gd name="T2" fmla="*/ 3 w 86"/>
                  <a:gd name="T3" fmla="*/ 1 h 193"/>
                  <a:gd name="T4" fmla="*/ 0 w 86"/>
                  <a:gd name="T5" fmla="*/ 1 h 193"/>
                  <a:gd name="T6" fmla="*/ 6 w 86"/>
                  <a:gd name="T7" fmla="*/ 1 h 193"/>
                  <a:gd name="T8" fmla="*/ 12 w 86"/>
                  <a:gd name="T9" fmla="*/ 1 h 193"/>
                  <a:gd name="T10" fmla="*/ 9 w 86"/>
                  <a:gd name="T11" fmla="*/ 1 h 193"/>
                  <a:gd name="T12" fmla="*/ 9 w 86"/>
                  <a:gd name="T13" fmla="*/ 0 h 193"/>
                  <a:gd name="T14" fmla="*/ 3 w 86"/>
                  <a:gd name="T15" fmla="*/ 0 h 1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6"/>
                  <a:gd name="T25" fmla="*/ 0 h 193"/>
                  <a:gd name="T26" fmla="*/ 86 w 86"/>
                  <a:gd name="T27" fmla="*/ 193 h 1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6" h="193">
                    <a:moveTo>
                      <a:pt x="20" y="0"/>
                    </a:moveTo>
                    <a:lnTo>
                      <a:pt x="20" y="153"/>
                    </a:lnTo>
                    <a:lnTo>
                      <a:pt x="0" y="153"/>
                    </a:lnTo>
                    <a:lnTo>
                      <a:pt x="46" y="193"/>
                    </a:lnTo>
                    <a:lnTo>
                      <a:pt x="86" y="153"/>
                    </a:lnTo>
                    <a:lnTo>
                      <a:pt x="66" y="153"/>
                    </a:lnTo>
                    <a:lnTo>
                      <a:pt x="6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9011" name="Oval 50"/>
              <p:cNvSpPr>
                <a:spLocks noChangeArrowheads="1"/>
              </p:cNvSpPr>
              <p:nvPr/>
            </p:nvSpPr>
            <p:spPr bwMode="auto">
              <a:xfrm rot="3969529" flipV="1">
                <a:off x="3422" y="4008"/>
                <a:ext cx="29" cy="202"/>
              </a:xfrm>
              <a:prstGeom prst="ellipse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endParaRPr lang="de-DE" sz="1050"/>
              </a:p>
            </p:txBody>
          </p:sp>
          <p:sp>
            <p:nvSpPr>
              <p:cNvPr id="29012" name="Oval 51"/>
              <p:cNvSpPr>
                <a:spLocks noChangeArrowheads="1"/>
              </p:cNvSpPr>
              <p:nvPr/>
            </p:nvSpPr>
            <p:spPr bwMode="auto">
              <a:xfrm rot="-3969529">
                <a:off x="3422" y="4008"/>
                <a:ext cx="29" cy="202"/>
              </a:xfrm>
              <a:prstGeom prst="ellipse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endParaRPr lang="de-DE" sz="1050"/>
              </a:p>
            </p:txBody>
          </p:sp>
          <p:sp>
            <p:nvSpPr>
              <p:cNvPr id="29013" name="Oval 52"/>
              <p:cNvSpPr>
                <a:spLocks noChangeAspect="1" noChangeArrowheads="1"/>
              </p:cNvSpPr>
              <p:nvPr/>
            </p:nvSpPr>
            <p:spPr bwMode="auto">
              <a:xfrm>
                <a:off x="3385" y="4082"/>
                <a:ext cx="101" cy="51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endParaRPr lang="de-DE" sz="675" b="1">
                  <a:solidFill>
                    <a:schemeClr val="bg1"/>
                  </a:solidFill>
                  <a:ea typeface="ヒラギノ角ゴ Pro W3"/>
                  <a:cs typeface="ヒラギノ角ゴ Pro W3"/>
                </a:endParaRPr>
              </a:p>
            </p:txBody>
          </p:sp>
        </p:grpSp>
      </p:grp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3412332" y="2509260"/>
            <a:ext cx="330994" cy="204788"/>
            <a:chOff x="3216" y="2781"/>
            <a:chExt cx="548" cy="339"/>
          </a:xfrm>
        </p:grpSpPr>
        <p:sp>
          <p:nvSpPr>
            <p:cNvPr id="28978" name="Freeform 54"/>
            <p:cNvSpPr>
              <a:spLocks noChangeAspect="1"/>
            </p:cNvSpPr>
            <p:nvPr/>
          </p:nvSpPr>
          <p:spPr bwMode="auto">
            <a:xfrm>
              <a:off x="3648" y="2893"/>
              <a:ext cx="114" cy="227"/>
            </a:xfrm>
            <a:custGeom>
              <a:avLst/>
              <a:gdLst>
                <a:gd name="T0" fmla="*/ 40 w 193"/>
                <a:gd name="T1" fmla="*/ 0 h 389"/>
                <a:gd name="T2" fmla="*/ 40 w 193"/>
                <a:gd name="T3" fmla="*/ 39 h 389"/>
                <a:gd name="T4" fmla="*/ 0 w 193"/>
                <a:gd name="T5" fmla="*/ 77 h 389"/>
                <a:gd name="T6" fmla="*/ 0 w 193"/>
                <a:gd name="T7" fmla="*/ 39 h 389"/>
                <a:gd name="T8" fmla="*/ 40 w 193"/>
                <a:gd name="T9" fmla="*/ 0 h 3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389"/>
                <a:gd name="T17" fmla="*/ 193 w 193"/>
                <a:gd name="T18" fmla="*/ 389 h 3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389">
                  <a:moveTo>
                    <a:pt x="193" y="0"/>
                  </a:moveTo>
                  <a:lnTo>
                    <a:pt x="193" y="195"/>
                  </a:lnTo>
                  <a:lnTo>
                    <a:pt x="0" y="389"/>
                  </a:lnTo>
                  <a:lnTo>
                    <a:pt x="0" y="195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8000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79" name="Rectangle 55"/>
            <p:cNvSpPr>
              <a:spLocks noChangeAspect="1" noChangeArrowheads="1"/>
            </p:cNvSpPr>
            <p:nvPr/>
          </p:nvSpPr>
          <p:spPr bwMode="auto">
            <a:xfrm>
              <a:off x="3218" y="3006"/>
              <a:ext cx="435" cy="113"/>
            </a:xfrm>
            <a:prstGeom prst="rect">
              <a:avLst/>
            </a:prstGeom>
            <a:solidFill>
              <a:srgbClr val="00CC00"/>
            </a:solidFill>
            <a:ln w="1651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825" b="1">
                <a:ea typeface="ヒラギノ角ゴ Pro W3"/>
                <a:cs typeface="ヒラギノ角ゴ Pro W3"/>
              </a:endParaRPr>
            </a:p>
          </p:txBody>
        </p:sp>
        <p:sp>
          <p:nvSpPr>
            <p:cNvPr id="28980" name="Freeform 56"/>
            <p:cNvSpPr>
              <a:spLocks noChangeAspect="1"/>
            </p:cNvSpPr>
            <p:nvPr/>
          </p:nvSpPr>
          <p:spPr bwMode="auto">
            <a:xfrm>
              <a:off x="3216" y="2781"/>
              <a:ext cx="548" cy="115"/>
            </a:xfrm>
            <a:custGeom>
              <a:avLst/>
              <a:gdLst>
                <a:gd name="T0" fmla="*/ 0 w 930"/>
                <a:gd name="T1" fmla="*/ 40 h 195"/>
                <a:gd name="T2" fmla="*/ 151 w 930"/>
                <a:gd name="T3" fmla="*/ 40 h 195"/>
                <a:gd name="T4" fmla="*/ 190 w 930"/>
                <a:gd name="T5" fmla="*/ 0 h 195"/>
                <a:gd name="T6" fmla="*/ 39 w 930"/>
                <a:gd name="T7" fmla="*/ 0 h 195"/>
                <a:gd name="T8" fmla="*/ 0 w 930"/>
                <a:gd name="T9" fmla="*/ 40 h 1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0"/>
                <a:gd name="T16" fmla="*/ 0 h 195"/>
                <a:gd name="T17" fmla="*/ 930 w 930"/>
                <a:gd name="T18" fmla="*/ 195 h 1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0" h="195">
                  <a:moveTo>
                    <a:pt x="0" y="195"/>
                  </a:moveTo>
                  <a:lnTo>
                    <a:pt x="737" y="195"/>
                  </a:lnTo>
                  <a:lnTo>
                    <a:pt x="930" y="0"/>
                  </a:lnTo>
                  <a:lnTo>
                    <a:pt x="193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C0C0C0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81" name="Freeform 57"/>
            <p:cNvSpPr>
              <a:spLocks noChangeAspect="1"/>
            </p:cNvSpPr>
            <p:nvPr/>
          </p:nvSpPr>
          <p:spPr bwMode="auto">
            <a:xfrm>
              <a:off x="3648" y="2783"/>
              <a:ext cx="114" cy="227"/>
            </a:xfrm>
            <a:custGeom>
              <a:avLst/>
              <a:gdLst>
                <a:gd name="T0" fmla="*/ 40 w 193"/>
                <a:gd name="T1" fmla="*/ 0 h 389"/>
                <a:gd name="T2" fmla="*/ 40 w 193"/>
                <a:gd name="T3" fmla="*/ 39 h 389"/>
                <a:gd name="T4" fmla="*/ 0 w 193"/>
                <a:gd name="T5" fmla="*/ 77 h 389"/>
                <a:gd name="T6" fmla="*/ 0 w 193"/>
                <a:gd name="T7" fmla="*/ 39 h 389"/>
                <a:gd name="T8" fmla="*/ 40 w 193"/>
                <a:gd name="T9" fmla="*/ 0 h 3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389"/>
                <a:gd name="T17" fmla="*/ 193 w 193"/>
                <a:gd name="T18" fmla="*/ 389 h 3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389">
                  <a:moveTo>
                    <a:pt x="193" y="0"/>
                  </a:moveTo>
                  <a:lnTo>
                    <a:pt x="193" y="195"/>
                  </a:lnTo>
                  <a:lnTo>
                    <a:pt x="0" y="389"/>
                  </a:lnTo>
                  <a:lnTo>
                    <a:pt x="0" y="195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808080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grpSp>
          <p:nvGrpSpPr>
            <p:cNvPr id="12" name="Group 58"/>
            <p:cNvGrpSpPr>
              <a:grpSpLocks noChangeAspect="1"/>
            </p:cNvGrpSpPr>
            <p:nvPr/>
          </p:nvGrpSpPr>
          <p:grpSpPr bwMode="auto">
            <a:xfrm>
              <a:off x="3277" y="2791"/>
              <a:ext cx="407" cy="93"/>
              <a:chOff x="2680" y="1354"/>
              <a:chExt cx="571" cy="151"/>
            </a:xfrm>
          </p:grpSpPr>
          <p:sp>
            <p:nvSpPr>
              <p:cNvPr id="28992" name="Freeform 59"/>
              <p:cNvSpPr>
                <a:spLocks noChangeAspect="1"/>
              </p:cNvSpPr>
              <p:nvPr/>
            </p:nvSpPr>
            <p:spPr bwMode="auto">
              <a:xfrm>
                <a:off x="2934" y="1427"/>
                <a:ext cx="244" cy="57"/>
              </a:xfrm>
              <a:custGeom>
                <a:avLst/>
                <a:gdLst>
                  <a:gd name="T0" fmla="*/ 21 w 244"/>
                  <a:gd name="T1" fmla="*/ 10 h 57"/>
                  <a:gd name="T2" fmla="*/ 0 w 244"/>
                  <a:gd name="T3" fmla="*/ 31 h 57"/>
                  <a:gd name="T4" fmla="*/ 146 w 244"/>
                  <a:gd name="T5" fmla="*/ 31 h 57"/>
                  <a:gd name="T6" fmla="*/ 125 w 244"/>
                  <a:gd name="T7" fmla="*/ 57 h 57"/>
                  <a:gd name="T8" fmla="*/ 244 w 244"/>
                  <a:gd name="T9" fmla="*/ 26 h 57"/>
                  <a:gd name="T10" fmla="*/ 182 w 244"/>
                  <a:gd name="T11" fmla="*/ 0 h 57"/>
                  <a:gd name="T12" fmla="*/ 166 w 244"/>
                  <a:gd name="T13" fmla="*/ 10 h 57"/>
                  <a:gd name="T14" fmla="*/ 21 w 244"/>
                  <a:gd name="T15" fmla="*/ 10 h 5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57"/>
                  <a:gd name="T26" fmla="*/ 244 w 244"/>
                  <a:gd name="T27" fmla="*/ 57 h 5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57">
                    <a:moveTo>
                      <a:pt x="21" y="10"/>
                    </a:moveTo>
                    <a:lnTo>
                      <a:pt x="0" y="31"/>
                    </a:lnTo>
                    <a:lnTo>
                      <a:pt x="146" y="31"/>
                    </a:lnTo>
                    <a:lnTo>
                      <a:pt x="125" y="57"/>
                    </a:lnTo>
                    <a:lnTo>
                      <a:pt x="244" y="26"/>
                    </a:lnTo>
                    <a:lnTo>
                      <a:pt x="182" y="0"/>
                    </a:lnTo>
                    <a:lnTo>
                      <a:pt x="166" y="10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993" name="Freeform 60"/>
              <p:cNvSpPr>
                <a:spLocks noChangeAspect="1"/>
              </p:cNvSpPr>
              <p:nvPr/>
            </p:nvSpPr>
            <p:spPr bwMode="auto">
              <a:xfrm>
                <a:off x="2934" y="1427"/>
                <a:ext cx="244" cy="57"/>
              </a:xfrm>
              <a:custGeom>
                <a:avLst/>
                <a:gdLst>
                  <a:gd name="T0" fmla="*/ 21 w 244"/>
                  <a:gd name="T1" fmla="*/ 10 h 57"/>
                  <a:gd name="T2" fmla="*/ 0 w 244"/>
                  <a:gd name="T3" fmla="*/ 31 h 57"/>
                  <a:gd name="T4" fmla="*/ 146 w 244"/>
                  <a:gd name="T5" fmla="*/ 31 h 57"/>
                  <a:gd name="T6" fmla="*/ 125 w 244"/>
                  <a:gd name="T7" fmla="*/ 57 h 57"/>
                  <a:gd name="T8" fmla="*/ 244 w 244"/>
                  <a:gd name="T9" fmla="*/ 26 h 57"/>
                  <a:gd name="T10" fmla="*/ 182 w 244"/>
                  <a:gd name="T11" fmla="*/ 0 h 57"/>
                  <a:gd name="T12" fmla="*/ 166 w 244"/>
                  <a:gd name="T13" fmla="*/ 10 h 57"/>
                  <a:gd name="T14" fmla="*/ 21 w 244"/>
                  <a:gd name="T15" fmla="*/ 10 h 5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57"/>
                  <a:gd name="T26" fmla="*/ 244 w 244"/>
                  <a:gd name="T27" fmla="*/ 57 h 5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57">
                    <a:moveTo>
                      <a:pt x="21" y="10"/>
                    </a:moveTo>
                    <a:lnTo>
                      <a:pt x="0" y="31"/>
                    </a:lnTo>
                    <a:lnTo>
                      <a:pt x="146" y="31"/>
                    </a:lnTo>
                    <a:lnTo>
                      <a:pt x="125" y="57"/>
                    </a:lnTo>
                    <a:lnTo>
                      <a:pt x="244" y="26"/>
                    </a:lnTo>
                    <a:lnTo>
                      <a:pt x="182" y="0"/>
                    </a:lnTo>
                    <a:lnTo>
                      <a:pt x="166" y="10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994" name="Freeform 61"/>
              <p:cNvSpPr>
                <a:spLocks noChangeAspect="1"/>
              </p:cNvSpPr>
              <p:nvPr/>
            </p:nvSpPr>
            <p:spPr bwMode="auto">
              <a:xfrm>
                <a:off x="3007" y="1354"/>
                <a:ext cx="244" cy="63"/>
              </a:xfrm>
              <a:custGeom>
                <a:avLst/>
                <a:gdLst>
                  <a:gd name="T0" fmla="*/ 21 w 244"/>
                  <a:gd name="T1" fmla="*/ 16 h 63"/>
                  <a:gd name="T2" fmla="*/ 0 w 244"/>
                  <a:gd name="T3" fmla="*/ 37 h 63"/>
                  <a:gd name="T4" fmla="*/ 145 w 244"/>
                  <a:gd name="T5" fmla="*/ 37 h 63"/>
                  <a:gd name="T6" fmla="*/ 119 w 244"/>
                  <a:gd name="T7" fmla="*/ 63 h 63"/>
                  <a:gd name="T8" fmla="*/ 244 w 244"/>
                  <a:gd name="T9" fmla="*/ 26 h 63"/>
                  <a:gd name="T10" fmla="*/ 176 w 244"/>
                  <a:gd name="T11" fmla="*/ 0 h 63"/>
                  <a:gd name="T12" fmla="*/ 166 w 244"/>
                  <a:gd name="T13" fmla="*/ 16 h 63"/>
                  <a:gd name="T14" fmla="*/ 21 w 244"/>
                  <a:gd name="T15" fmla="*/ 16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63"/>
                  <a:gd name="T26" fmla="*/ 244 w 244"/>
                  <a:gd name="T27" fmla="*/ 63 h 6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63">
                    <a:moveTo>
                      <a:pt x="21" y="16"/>
                    </a:moveTo>
                    <a:lnTo>
                      <a:pt x="0" y="37"/>
                    </a:lnTo>
                    <a:lnTo>
                      <a:pt x="145" y="37"/>
                    </a:lnTo>
                    <a:lnTo>
                      <a:pt x="119" y="63"/>
                    </a:lnTo>
                    <a:lnTo>
                      <a:pt x="244" y="26"/>
                    </a:lnTo>
                    <a:lnTo>
                      <a:pt x="176" y="0"/>
                    </a:lnTo>
                    <a:lnTo>
                      <a:pt x="166" y="16"/>
                    </a:lnTo>
                    <a:lnTo>
                      <a:pt x="21" y="1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995" name="Freeform 62"/>
              <p:cNvSpPr>
                <a:spLocks noChangeAspect="1"/>
              </p:cNvSpPr>
              <p:nvPr/>
            </p:nvSpPr>
            <p:spPr bwMode="auto">
              <a:xfrm>
                <a:off x="3007" y="1354"/>
                <a:ext cx="244" cy="63"/>
              </a:xfrm>
              <a:custGeom>
                <a:avLst/>
                <a:gdLst>
                  <a:gd name="T0" fmla="*/ 21 w 244"/>
                  <a:gd name="T1" fmla="*/ 16 h 63"/>
                  <a:gd name="T2" fmla="*/ 0 w 244"/>
                  <a:gd name="T3" fmla="*/ 37 h 63"/>
                  <a:gd name="T4" fmla="*/ 145 w 244"/>
                  <a:gd name="T5" fmla="*/ 37 h 63"/>
                  <a:gd name="T6" fmla="*/ 119 w 244"/>
                  <a:gd name="T7" fmla="*/ 63 h 63"/>
                  <a:gd name="T8" fmla="*/ 244 w 244"/>
                  <a:gd name="T9" fmla="*/ 26 h 63"/>
                  <a:gd name="T10" fmla="*/ 176 w 244"/>
                  <a:gd name="T11" fmla="*/ 0 h 63"/>
                  <a:gd name="T12" fmla="*/ 166 w 244"/>
                  <a:gd name="T13" fmla="*/ 16 h 63"/>
                  <a:gd name="T14" fmla="*/ 21 w 244"/>
                  <a:gd name="T15" fmla="*/ 16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63"/>
                  <a:gd name="T26" fmla="*/ 244 w 244"/>
                  <a:gd name="T27" fmla="*/ 63 h 6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63">
                    <a:moveTo>
                      <a:pt x="21" y="16"/>
                    </a:moveTo>
                    <a:lnTo>
                      <a:pt x="0" y="37"/>
                    </a:lnTo>
                    <a:lnTo>
                      <a:pt x="145" y="37"/>
                    </a:lnTo>
                    <a:lnTo>
                      <a:pt x="119" y="63"/>
                    </a:lnTo>
                    <a:lnTo>
                      <a:pt x="244" y="26"/>
                    </a:lnTo>
                    <a:lnTo>
                      <a:pt x="176" y="0"/>
                    </a:lnTo>
                    <a:lnTo>
                      <a:pt x="166" y="16"/>
                    </a:lnTo>
                    <a:lnTo>
                      <a:pt x="21" y="1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996" name="Freeform 63"/>
              <p:cNvSpPr>
                <a:spLocks noChangeAspect="1"/>
              </p:cNvSpPr>
              <p:nvPr/>
            </p:nvSpPr>
            <p:spPr bwMode="auto">
              <a:xfrm>
                <a:off x="2680" y="1448"/>
                <a:ext cx="244" cy="57"/>
              </a:xfrm>
              <a:custGeom>
                <a:avLst/>
                <a:gdLst>
                  <a:gd name="T0" fmla="*/ 223 w 244"/>
                  <a:gd name="T1" fmla="*/ 47 h 57"/>
                  <a:gd name="T2" fmla="*/ 244 w 244"/>
                  <a:gd name="T3" fmla="*/ 26 h 57"/>
                  <a:gd name="T4" fmla="*/ 94 w 244"/>
                  <a:gd name="T5" fmla="*/ 26 h 57"/>
                  <a:gd name="T6" fmla="*/ 119 w 244"/>
                  <a:gd name="T7" fmla="*/ 0 h 57"/>
                  <a:gd name="T8" fmla="*/ 0 w 244"/>
                  <a:gd name="T9" fmla="*/ 31 h 57"/>
                  <a:gd name="T10" fmla="*/ 62 w 244"/>
                  <a:gd name="T11" fmla="*/ 57 h 57"/>
                  <a:gd name="T12" fmla="*/ 73 w 244"/>
                  <a:gd name="T13" fmla="*/ 47 h 57"/>
                  <a:gd name="T14" fmla="*/ 223 w 244"/>
                  <a:gd name="T15" fmla="*/ 47 h 5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57"/>
                  <a:gd name="T26" fmla="*/ 244 w 244"/>
                  <a:gd name="T27" fmla="*/ 57 h 5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57">
                    <a:moveTo>
                      <a:pt x="223" y="47"/>
                    </a:moveTo>
                    <a:lnTo>
                      <a:pt x="244" y="26"/>
                    </a:lnTo>
                    <a:lnTo>
                      <a:pt x="94" y="26"/>
                    </a:lnTo>
                    <a:lnTo>
                      <a:pt x="119" y="0"/>
                    </a:lnTo>
                    <a:lnTo>
                      <a:pt x="0" y="31"/>
                    </a:lnTo>
                    <a:lnTo>
                      <a:pt x="62" y="57"/>
                    </a:lnTo>
                    <a:lnTo>
                      <a:pt x="73" y="47"/>
                    </a:lnTo>
                    <a:lnTo>
                      <a:pt x="223" y="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997" name="Freeform 64"/>
              <p:cNvSpPr>
                <a:spLocks noChangeAspect="1"/>
              </p:cNvSpPr>
              <p:nvPr/>
            </p:nvSpPr>
            <p:spPr bwMode="auto">
              <a:xfrm>
                <a:off x="2680" y="1448"/>
                <a:ext cx="244" cy="57"/>
              </a:xfrm>
              <a:custGeom>
                <a:avLst/>
                <a:gdLst>
                  <a:gd name="T0" fmla="*/ 223 w 244"/>
                  <a:gd name="T1" fmla="*/ 47 h 57"/>
                  <a:gd name="T2" fmla="*/ 244 w 244"/>
                  <a:gd name="T3" fmla="*/ 26 h 57"/>
                  <a:gd name="T4" fmla="*/ 94 w 244"/>
                  <a:gd name="T5" fmla="*/ 26 h 57"/>
                  <a:gd name="T6" fmla="*/ 119 w 244"/>
                  <a:gd name="T7" fmla="*/ 0 h 57"/>
                  <a:gd name="T8" fmla="*/ 0 w 244"/>
                  <a:gd name="T9" fmla="*/ 31 h 57"/>
                  <a:gd name="T10" fmla="*/ 62 w 244"/>
                  <a:gd name="T11" fmla="*/ 57 h 57"/>
                  <a:gd name="T12" fmla="*/ 73 w 244"/>
                  <a:gd name="T13" fmla="*/ 47 h 57"/>
                  <a:gd name="T14" fmla="*/ 223 w 244"/>
                  <a:gd name="T15" fmla="*/ 47 h 5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4"/>
                  <a:gd name="T25" fmla="*/ 0 h 57"/>
                  <a:gd name="T26" fmla="*/ 244 w 244"/>
                  <a:gd name="T27" fmla="*/ 57 h 5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4" h="57">
                    <a:moveTo>
                      <a:pt x="223" y="47"/>
                    </a:moveTo>
                    <a:lnTo>
                      <a:pt x="244" y="26"/>
                    </a:lnTo>
                    <a:lnTo>
                      <a:pt x="94" y="26"/>
                    </a:lnTo>
                    <a:lnTo>
                      <a:pt x="119" y="0"/>
                    </a:lnTo>
                    <a:lnTo>
                      <a:pt x="0" y="31"/>
                    </a:lnTo>
                    <a:lnTo>
                      <a:pt x="62" y="57"/>
                    </a:lnTo>
                    <a:lnTo>
                      <a:pt x="73" y="47"/>
                    </a:lnTo>
                    <a:lnTo>
                      <a:pt x="223" y="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998" name="Freeform 65"/>
              <p:cNvSpPr>
                <a:spLocks noChangeAspect="1"/>
              </p:cNvSpPr>
              <p:nvPr/>
            </p:nvSpPr>
            <p:spPr bwMode="auto">
              <a:xfrm>
                <a:off x="2748" y="1375"/>
                <a:ext cx="243" cy="62"/>
              </a:xfrm>
              <a:custGeom>
                <a:avLst/>
                <a:gdLst>
                  <a:gd name="T0" fmla="*/ 223 w 243"/>
                  <a:gd name="T1" fmla="*/ 47 h 62"/>
                  <a:gd name="T2" fmla="*/ 243 w 243"/>
                  <a:gd name="T3" fmla="*/ 26 h 62"/>
                  <a:gd name="T4" fmla="*/ 98 w 243"/>
                  <a:gd name="T5" fmla="*/ 26 h 62"/>
                  <a:gd name="T6" fmla="*/ 124 w 243"/>
                  <a:gd name="T7" fmla="*/ 0 h 62"/>
                  <a:gd name="T8" fmla="*/ 0 w 243"/>
                  <a:gd name="T9" fmla="*/ 37 h 62"/>
                  <a:gd name="T10" fmla="*/ 67 w 243"/>
                  <a:gd name="T11" fmla="*/ 62 h 62"/>
                  <a:gd name="T12" fmla="*/ 77 w 243"/>
                  <a:gd name="T13" fmla="*/ 47 h 62"/>
                  <a:gd name="T14" fmla="*/ 223 w 243"/>
                  <a:gd name="T15" fmla="*/ 47 h 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3"/>
                  <a:gd name="T25" fmla="*/ 0 h 62"/>
                  <a:gd name="T26" fmla="*/ 243 w 243"/>
                  <a:gd name="T27" fmla="*/ 62 h 6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3" h="62">
                    <a:moveTo>
                      <a:pt x="223" y="47"/>
                    </a:moveTo>
                    <a:lnTo>
                      <a:pt x="243" y="26"/>
                    </a:lnTo>
                    <a:lnTo>
                      <a:pt x="98" y="26"/>
                    </a:lnTo>
                    <a:lnTo>
                      <a:pt x="124" y="0"/>
                    </a:lnTo>
                    <a:lnTo>
                      <a:pt x="0" y="37"/>
                    </a:lnTo>
                    <a:lnTo>
                      <a:pt x="67" y="62"/>
                    </a:lnTo>
                    <a:lnTo>
                      <a:pt x="77" y="47"/>
                    </a:lnTo>
                    <a:lnTo>
                      <a:pt x="223" y="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999" name="Freeform 66"/>
              <p:cNvSpPr>
                <a:spLocks noChangeAspect="1"/>
              </p:cNvSpPr>
              <p:nvPr/>
            </p:nvSpPr>
            <p:spPr bwMode="auto">
              <a:xfrm>
                <a:off x="2748" y="1375"/>
                <a:ext cx="243" cy="62"/>
              </a:xfrm>
              <a:custGeom>
                <a:avLst/>
                <a:gdLst>
                  <a:gd name="T0" fmla="*/ 223 w 243"/>
                  <a:gd name="T1" fmla="*/ 47 h 62"/>
                  <a:gd name="T2" fmla="*/ 243 w 243"/>
                  <a:gd name="T3" fmla="*/ 26 h 62"/>
                  <a:gd name="T4" fmla="*/ 98 w 243"/>
                  <a:gd name="T5" fmla="*/ 26 h 62"/>
                  <a:gd name="T6" fmla="*/ 124 w 243"/>
                  <a:gd name="T7" fmla="*/ 0 h 62"/>
                  <a:gd name="T8" fmla="*/ 0 w 243"/>
                  <a:gd name="T9" fmla="*/ 37 h 62"/>
                  <a:gd name="T10" fmla="*/ 67 w 243"/>
                  <a:gd name="T11" fmla="*/ 62 h 62"/>
                  <a:gd name="T12" fmla="*/ 77 w 243"/>
                  <a:gd name="T13" fmla="*/ 47 h 62"/>
                  <a:gd name="T14" fmla="*/ 223 w 243"/>
                  <a:gd name="T15" fmla="*/ 47 h 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3"/>
                  <a:gd name="T25" fmla="*/ 0 h 62"/>
                  <a:gd name="T26" fmla="*/ 243 w 243"/>
                  <a:gd name="T27" fmla="*/ 62 h 6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3" h="62">
                    <a:moveTo>
                      <a:pt x="223" y="47"/>
                    </a:moveTo>
                    <a:lnTo>
                      <a:pt x="243" y="26"/>
                    </a:lnTo>
                    <a:lnTo>
                      <a:pt x="98" y="26"/>
                    </a:lnTo>
                    <a:lnTo>
                      <a:pt x="124" y="0"/>
                    </a:lnTo>
                    <a:lnTo>
                      <a:pt x="0" y="37"/>
                    </a:lnTo>
                    <a:lnTo>
                      <a:pt x="67" y="62"/>
                    </a:lnTo>
                    <a:lnTo>
                      <a:pt x="77" y="47"/>
                    </a:lnTo>
                    <a:lnTo>
                      <a:pt x="223" y="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</p:grpSp>
        <p:sp>
          <p:nvSpPr>
            <p:cNvPr id="28983" name="Rectangle 67"/>
            <p:cNvSpPr>
              <a:spLocks noChangeAspect="1" noChangeArrowheads="1"/>
            </p:cNvSpPr>
            <p:nvPr/>
          </p:nvSpPr>
          <p:spPr bwMode="auto">
            <a:xfrm>
              <a:off x="3218" y="2896"/>
              <a:ext cx="435" cy="113"/>
            </a:xfrm>
            <a:prstGeom prst="rect">
              <a:avLst/>
            </a:prstGeom>
            <a:solidFill>
              <a:srgbClr val="5F5F5F"/>
            </a:solidFill>
            <a:ln w="1588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1050"/>
            </a:p>
          </p:txBody>
        </p:sp>
        <p:grpSp>
          <p:nvGrpSpPr>
            <p:cNvPr id="13" name="Group 68"/>
            <p:cNvGrpSpPr>
              <a:grpSpLocks/>
            </p:cNvGrpSpPr>
            <p:nvPr/>
          </p:nvGrpSpPr>
          <p:grpSpPr bwMode="auto">
            <a:xfrm>
              <a:off x="3246" y="2904"/>
              <a:ext cx="378" cy="97"/>
              <a:chOff x="3248" y="4059"/>
              <a:chExt cx="378" cy="97"/>
            </a:xfrm>
          </p:grpSpPr>
          <p:sp>
            <p:nvSpPr>
              <p:cNvPr id="28985" name="Freeform 69"/>
              <p:cNvSpPr>
                <a:spLocks noChangeAspect="1"/>
              </p:cNvSpPr>
              <p:nvPr/>
            </p:nvSpPr>
            <p:spPr bwMode="auto">
              <a:xfrm>
                <a:off x="3248" y="4099"/>
                <a:ext cx="149" cy="17"/>
              </a:xfrm>
              <a:custGeom>
                <a:avLst/>
                <a:gdLst>
                  <a:gd name="T0" fmla="*/ 89 w 193"/>
                  <a:gd name="T1" fmla="*/ 0 h 86"/>
                  <a:gd name="T2" fmla="*/ 22 w 193"/>
                  <a:gd name="T3" fmla="*/ 0 h 86"/>
                  <a:gd name="T4" fmla="*/ 22 w 193"/>
                  <a:gd name="T5" fmla="*/ 0 h 86"/>
                  <a:gd name="T6" fmla="*/ 0 w 193"/>
                  <a:gd name="T7" fmla="*/ 0 h 86"/>
                  <a:gd name="T8" fmla="*/ 22 w 193"/>
                  <a:gd name="T9" fmla="*/ 1 h 86"/>
                  <a:gd name="T10" fmla="*/ 22 w 193"/>
                  <a:gd name="T11" fmla="*/ 1 h 86"/>
                  <a:gd name="T12" fmla="*/ 89 w 193"/>
                  <a:gd name="T13" fmla="*/ 1 h 86"/>
                  <a:gd name="T14" fmla="*/ 89 w 193"/>
                  <a:gd name="T15" fmla="*/ 0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3"/>
                  <a:gd name="T25" fmla="*/ 0 h 86"/>
                  <a:gd name="T26" fmla="*/ 193 w 193"/>
                  <a:gd name="T27" fmla="*/ 86 h 8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3" h="86">
                    <a:moveTo>
                      <a:pt x="193" y="20"/>
                    </a:moveTo>
                    <a:lnTo>
                      <a:pt x="46" y="20"/>
                    </a:lnTo>
                    <a:lnTo>
                      <a:pt x="46" y="0"/>
                    </a:lnTo>
                    <a:lnTo>
                      <a:pt x="0" y="40"/>
                    </a:lnTo>
                    <a:lnTo>
                      <a:pt x="46" y="86"/>
                    </a:lnTo>
                    <a:lnTo>
                      <a:pt x="46" y="66"/>
                    </a:lnTo>
                    <a:lnTo>
                      <a:pt x="193" y="66"/>
                    </a:lnTo>
                    <a:lnTo>
                      <a:pt x="193" y="20"/>
                    </a:lnTo>
                    <a:close/>
                  </a:path>
                </a:pathLst>
              </a:custGeom>
              <a:solidFill>
                <a:srgbClr val="FFFFFF"/>
              </a:solidFill>
              <a:ln w="3175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986" name="Freeform 70"/>
              <p:cNvSpPr>
                <a:spLocks noChangeAspect="1"/>
              </p:cNvSpPr>
              <p:nvPr/>
            </p:nvSpPr>
            <p:spPr bwMode="auto">
              <a:xfrm>
                <a:off x="3416" y="4059"/>
                <a:ext cx="42" cy="38"/>
              </a:xfrm>
              <a:custGeom>
                <a:avLst/>
                <a:gdLst>
                  <a:gd name="T0" fmla="*/ 8 w 86"/>
                  <a:gd name="T1" fmla="*/ 1 h 194"/>
                  <a:gd name="T2" fmla="*/ 8 w 86"/>
                  <a:gd name="T3" fmla="*/ 0 h 194"/>
                  <a:gd name="T4" fmla="*/ 10 w 86"/>
                  <a:gd name="T5" fmla="*/ 0 h 194"/>
                  <a:gd name="T6" fmla="*/ 5 w 86"/>
                  <a:gd name="T7" fmla="*/ 0 h 194"/>
                  <a:gd name="T8" fmla="*/ 0 w 86"/>
                  <a:gd name="T9" fmla="*/ 0 h 194"/>
                  <a:gd name="T10" fmla="*/ 2 w 86"/>
                  <a:gd name="T11" fmla="*/ 0 h 194"/>
                  <a:gd name="T12" fmla="*/ 2 w 86"/>
                  <a:gd name="T13" fmla="*/ 1 h 194"/>
                  <a:gd name="T14" fmla="*/ 8 w 86"/>
                  <a:gd name="T15" fmla="*/ 1 h 1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6"/>
                  <a:gd name="T25" fmla="*/ 0 h 194"/>
                  <a:gd name="T26" fmla="*/ 86 w 86"/>
                  <a:gd name="T27" fmla="*/ 194 h 19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6" h="194">
                    <a:moveTo>
                      <a:pt x="66" y="194"/>
                    </a:moveTo>
                    <a:lnTo>
                      <a:pt x="66" y="41"/>
                    </a:lnTo>
                    <a:lnTo>
                      <a:pt x="86" y="41"/>
                    </a:lnTo>
                    <a:lnTo>
                      <a:pt x="46" y="0"/>
                    </a:lnTo>
                    <a:lnTo>
                      <a:pt x="0" y="41"/>
                    </a:lnTo>
                    <a:lnTo>
                      <a:pt x="20" y="41"/>
                    </a:lnTo>
                    <a:lnTo>
                      <a:pt x="20" y="194"/>
                    </a:lnTo>
                    <a:lnTo>
                      <a:pt x="66" y="19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987" name="Freeform 71"/>
              <p:cNvSpPr>
                <a:spLocks noChangeAspect="1"/>
              </p:cNvSpPr>
              <p:nvPr/>
            </p:nvSpPr>
            <p:spPr bwMode="auto">
              <a:xfrm>
                <a:off x="3477" y="4099"/>
                <a:ext cx="149" cy="17"/>
              </a:xfrm>
              <a:custGeom>
                <a:avLst/>
                <a:gdLst>
                  <a:gd name="T0" fmla="*/ 0 w 193"/>
                  <a:gd name="T1" fmla="*/ 1 h 86"/>
                  <a:gd name="T2" fmla="*/ 69 w 193"/>
                  <a:gd name="T3" fmla="*/ 1 h 86"/>
                  <a:gd name="T4" fmla="*/ 69 w 193"/>
                  <a:gd name="T5" fmla="*/ 1 h 86"/>
                  <a:gd name="T6" fmla="*/ 89 w 193"/>
                  <a:gd name="T7" fmla="*/ 0 h 86"/>
                  <a:gd name="T8" fmla="*/ 69 w 193"/>
                  <a:gd name="T9" fmla="*/ 0 h 86"/>
                  <a:gd name="T10" fmla="*/ 69 w 193"/>
                  <a:gd name="T11" fmla="*/ 0 h 86"/>
                  <a:gd name="T12" fmla="*/ 0 w 193"/>
                  <a:gd name="T13" fmla="*/ 0 h 86"/>
                  <a:gd name="T14" fmla="*/ 0 w 193"/>
                  <a:gd name="T15" fmla="*/ 1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3"/>
                  <a:gd name="T25" fmla="*/ 0 h 86"/>
                  <a:gd name="T26" fmla="*/ 193 w 193"/>
                  <a:gd name="T27" fmla="*/ 86 h 8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3" h="86">
                    <a:moveTo>
                      <a:pt x="0" y="66"/>
                    </a:moveTo>
                    <a:lnTo>
                      <a:pt x="152" y="66"/>
                    </a:lnTo>
                    <a:lnTo>
                      <a:pt x="152" y="86"/>
                    </a:lnTo>
                    <a:lnTo>
                      <a:pt x="193" y="40"/>
                    </a:lnTo>
                    <a:lnTo>
                      <a:pt x="152" y="0"/>
                    </a:lnTo>
                    <a:lnTo>
                      <a:pt x="152" y="20"/>
                    </a:lnTo>
                    <a:lnTo>
                      <a:pt x="0" y="2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3175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988" name="Freeform 72"/>
              <p:cNvSpPr>
                <a:spLocks noChangeAspect="1"/>
              </p:cNvSpPr>
              <p:nvPr/>
            </p:nvSpPr>
            <p:spPr bwMode="auto">
              <a:xfrm>
                <a:off x="3416" y="4118"/>
                <a:ext cx="44" cy="38"/>
              </a:xfrm>
              <a:custGeom>
                <a:avLst/>
                <a:gdLst>
                  <a:gd name="T0" fmla="*/ 3 w 86"/>
                  <a:gd name="T1" fmla="*/ 0 h 193"/>
                  <a:gd name="T2" fmla="*/ 3 w 86"/>
                  <a:gd name="T3" fmla="*/ 1 h 193"/>
                  <a:gd name="T4" fmla="*/ 0 w 86"/>
                  <a:gd name="T5" fmla="*/ 1 h 193"/>
                  <a:gd name="T6" fmla="*/ 6 w 86"/>
                  <a:gd name="T7" fmla="*/ 1 h 193"/>
                  <a:gd name="T8" fmla="*/ 12 w 86"/>
                  <a:gd name="T9" fmla="*/ 1 h 193"/>
                  <a:gd name="T10" fmla="*/ 9 w 86"/>
                  <a:gd name="T11" fmla="*/ 1 h 193"/>
                  <a:gd name="T12" fmla="*/ 9 w 86"/>
                  <a:gd name="T13" fmla="*/ 0 h 193"/>
                  <a:gd name="T14" fmla="*/ 3 w 86"/>
                  <a:gd name="T15" fmla="*/ 0 h 1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6"/>
                  <a:gd name="T25" fmla="*/ 0 h 193"/>
                  <a:gd name="T26" fmla="*/ 86 w 86"/>
                  <a:gd name="T27" fmla="*/ 193 h 1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6" h="193">
                    <a:moveTo>
                      <a:pt x="20" y="0"/>
                    </a:moveTo>
                    <a:lnTo>
                      <a:pt x="20" y="153"/>
                    </a:lnTo>
                    <a:lnTo>
                      <a:pt x="0" y="153"/>
                    </a:lnTo>
                    <a:lnTo>
                      <a:pt x="46" y="193"/>
                    </a:lnTo>
                    <a:lnTo>
                      <a:pt x="86" y="153"/>
                    </a:lnTo>
                    <a:lnTo>
                      <a:pt x="66" y="153"/>
                    </a:lnTo>
                    <a:lnTo>
                      <a:pt x="6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sz="1050"/>
              </a:p>
            </p:txBody>
          </p:sp>
          <p:sp>
            <p:nvSpPr>
              <p:cNvPr id="28989" name="Oval 73"/>
              <p:cNvSpPr>
                <a:spLocks noChangeArrowheads="1"/>
              </p:cNvSpPr>
              <p:nvPr/>
            </p:nvSpPr>
            <p:spPr bwMode="auto">
              <a:xfrm rot="3969529" flipV="1">
                <a:off x="3422" y="4008"/>
                <a:ext cx="29" cy="202"/>
              </a:xfrm>
              <a:prstGeom prst="ellipse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endParaRPr lang="de-DE" sz="1050"/>
              </a:p>
            </p:txBody>
          </p:sp>
          <p:sp>
            <p:nvSpPr>
              <p:cNvPr id="28990" name="Oval 74"/>
              <p:cNvSpPr>
                <a:spLocks noChangeArrowheads="1"/>
              </p:cNvSpPr>
              <p:nvPr/>
            </p:nvSpPr>
            <p:spPr bwMode="auto">
              <a:xfrm rot="-3969529">
                <a:off x="3422" y="4008"/>
                <a:ext cx="29" cy="202"/>
              </a:xfrm>
              <a:prstGeom prst="ellipse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endParaRPr lang="de-DE" sz="1050"/>
              </a:p>
            </p:txBody>
          </p:sp>
          <p:sp>
            <p:nvSpPr>
              <p:cNvPr id="28991" name="Oval 75"/>
              <p:cNvSpPr>
                <a:spLocks noChangeAspect="1" noChangeArrowheads="1"/>
              </p:cNvSpPr>
              <p:nvPr/>
            </p:nvSpPr>
            <p:spPr bwMode="auto">
              <a:xfrm>
                <a:off x="3385" y="4082"/>
                <a:ext cx="101" cy="51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endParaRPr lang="de-DE" sz="675" b="1">
                  <a:solidFill>
                    <a:schemeClr val="bg1"/>
                  </a:solidFill>
                  <a:ea typeface="ヒラギノ角ゴ Pro W3"/>
                  <a:cs typeface="ヒラギノ角ゴ Pro W3"/>
                </a:endParaRPr>
              </a:p>
            </p:txBody>
          </p:sp>
        </p:grpSp>
      </p:grpSp>
      <p:grpSp>
        <p:nvGrpSpPr>
          <p:cNvPr id="14" name="Group 76"/>
          <p:cNvGrpSpPr>
            <a:grpSpLocks/>
          </p:cNvGrpSpPr>
          <p:nvPr/>
        </p:nvGrpSpPr>
        <p:grpSpPr bwMode="auto">
          <a:xfrm>
            <a:off x="2915842" y="1906804"/>
            <a:ext cx="229790" cy="334565"/>
            <a:chOff x="2832" y="3216"/>
            <a:chExt cx="344" cy="548"/>
          </a:xfrm>
        </p:grpSpPr>
        <p:sp>
          <p:nvSpPr>
            <p:cNvPr id="28966" name="Freeform 77"/>
            <p:cNvSpPr>
              <a:spLocks/>
            </p:cNvSpPr>
            <p:nvPr/>
          </p:nvSpPr>
          <p:spPr bwMode="auto">
            <a:xfrm>
              <a:off x="3141" y="3525"/>
              <a:ext cx="35" cy="239"/>
            </a:xfrm>
            <a:custGeom>
              <a:avLst/>
              <a:gdLst>
                <a:gd name="T0" fmla="*/ 12 w 60"/>
                <a:gd name="T1" fmla="*/ 0 h 425"/>
                <a:gd name="T2" fmla="*/ 12 w 60"/>
                <a:gd name="T3" fmla="*/ 65 h 425"/>
                <a:gd name="T4" fmla="*/ 0 w 60"/>
                <a:gd name="T5" fmla="*/ 75 h 425"/>
                <a:gd name="T6" fmla="*/ 1 w 60"/>
                <a:gd name="T7" fmla="*/ 11 h 425"/>
                <a:gd name="T8" fmla="*/ 12 w 60"/>
                <a:gd name="T9" fmla="*/ 0 h 4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425"/>
                <a:gd name="T17" fmla="*/ 60 w 60"/>
                <a:gd name="T18" fmla="*/ 425 h 4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425">
                  <a:moveTo>
                    <a:pt x="60" y="0"/>
                  </a:moveTo>
                  <a:lnTo>
                    <a:pt x="60" y="364"/>
                  </a:lnTo>
                  <a:lnTo>
                    <a:pt x="0" y="425"/>
                  </a:lnTo>
                  <a:lnTo>
                    <a:pt x="1" y="5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8000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67" name="Rectangle 78"/>
            <p:cNvSpPr>
              <a:spLocks noChangeArrowheads="1"/>
            </p:cNvSpPr>
            <p:nvPr/>
          </p:nvSpPr>
          <p:spPr bwMode="auto">
            <a:xfrm>
              <a:off x="2832" y="3559"/>
              <a:ext cx="312" cy="205"/>
            </a:xfrm>
            <a:prstGeom prst="rect">
              <a:avLst/>
            </a:prstGeom>
            <a:solidFill>
              <a:srgbClr val="33CC33"/>
            </a:solidFill>
            <a:ln w="317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675" b="1">
                <a:latin typeface="Tahoma" pitchFamily="34" charset="0"/>
              </a:endParaRPr>
            </a:p>
          </p:txBody>
        </p:sp>
        <p:sp>
          <p:nvSpPr>
            <p:cNvPr id="28968" name="Freeform 79"/>
            <p:cNvSpPr>
              <a:spLocks/>
            </p:cNvSpPr>
            <p:nvPr/>
          </p:nvSpPr>
          <p:spPr bwMode="auto">
            <a:xfrm>
              <a:off x="2832" y="3216"/>
              <a:ext cx="344" cy="34"/>
            </a:xfrm>
            <a:custGeom>
              <a:avLst/>
              <a:gdLst>
                <a:gd name="T0" fmla="*/ 0 w 1226"/>
                <a:gd name="T1" fmla="*/ 3 h 122"/>
                <a:gd name="T2" fmla="*/ 24 w 1226"/>
                <a:gd name="T3" fmla="*/ 3 h 122"/>
                <a:gd name="T4" fmla="*/ 27 w 1226"/>
                <a:gd name="T5" fmla="*/ 0 h 122"/>
                <a:gd name="T6" fmla="*/ 3 w 1226"/>
                <a:gd name="T7" fmla="*/ 0 h 122"/>
                <a:gd name="T8" fmla="*/ 0 w 1226"/>
                <a:gd name="T9" fmla="*/ 3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6"/>
                <a:gd name="T16" fmla="*/ 0 h 122"/>
                <a:gd name="T17" fmla="*/ 1226 w 1226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6" h="122">
                  <a:moveTo>
                    <a:pt x="0" y="122"/>
                  </a:moveTo>
                  <a:lnTo>
                    <a:pt x="1104" y="122"/>
                  </a:lnTo>
                  <a:lnTo>
                    <a:pt x="1226" y="0"/>
                  </a:lnTo>
                  <a:lnTo>
                    <a:pt x="123" y="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DDDDDD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69" name="Freeform 80"/>
            <p:cNvSpPr>
              <a:spLocks/>
            </p:cNvSpPr>
            <p:nvPr/>
          </p:nvSpPr>
          <p:spPr bwMode="auto">
            <a:xfrm>
              <a:off x="3142" y="3216"/>
              <a:ext cx="34" cy="343"/>
            </a:xfrm>
            <a:custGeom>
              <a:avLst/>
              <a:gdLst>
                <a:gd name="T0" fmla="*/ 3 w 122"/>
                <a:gd name="T1" fmla="*/ 0 h 1222"/>
                <a:gd name="T2" fmla="*/ 3 w 122"/>
                <a:gd name="T3" fmla="*/ 24 h 1222"/>
                <a:gd name="T4" fmla="*/ 0 w 122"/>
                <a:gd name="T5" fmla="*/ 27 h 1222"/>
                <a:gd name="T6" fmla="*/ 0 w 122"/>
                <a:gd name="T7" fmla="*/ 3 h 1222"/>
                <a:gd name="T8" fmla="*/ 3 w 122"/>
                <a:gd name="T9" fmla="*/ 0 h 1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1222"/>
                <a:gd name="T17" fmla="*/ 122 w 122"/>
                <a:gd name="T18" fmla="*/ 1222 h 1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1222">
                  <a:moveTo>
                    <a:pt x="122" y="0"/>
                  </a:moveTo>
                  <a:lnTo>
                    <a:pt x="122" y="1100"/>
                  </a:lnTo>
                  <a:lnTo>
                    <a:pt x="0" y="1222"/>
                  </a:lnTo>
                  <a:lnTo>
                    <a:pt x="0" y="12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777777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70" name="Rectangle 81"/>
            <p:cNvSpPr>
              <a:spLocks noChangeArrowheads="1"/>
            </p:cNvSpPr>
            <p:nvPr/>
          </p:nvSpPr>
          <p:spPr bwMode="auto">
            <a:xfrm>
              <a:off x="2832" y="3250"/>
              <a:ext cx="312" cy="309"/>
            </a:xfrm>
            <a:prstGeom prst="rect">
              <a:avLst/>
            </a:prstGeom>
            <a:solidFill>
              <a:srgbClr val="B2B2B2"/>
            </a:solidFill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1050"/>
            </a:p>
          </p:txBody>
        </p:sp>
        <p:sp>
          <p:nvSpPr>
            <p:cNvPr id="28971" name="Freeform 82"/>
            <p:cNvSpPr>
              <a:spLocks/>
            </p:cNvSpPr>
            <p:nvPr/>
          </p:nvSpPr>
          <p:spPr bwMode="auto">
            <a:xfrm>
              <a:off x="2849" y="3380"/>
              <a:ext cx="109" cy="49"/>
            </a:xfrm>
            <a:custGeom>
              <a:avLst/>
              <a:gdLst>
                <a:gd name="T0" fmla="*/ 35 w 193"/>
                <a:gd name="T1" fmla="*/ 3 h 86"/>
                <a:gd name="T2" fmla="*/ 8 w 193"/>
                <a:gd name="T3" fmla="*/ 3 h 86"/>
                <a:gd name="T4" fmla="*/ 8 w 193"/>
                <a:gd name="T5" fmla="*/ 0 h 86"/>
                <a:gd name="T6" fmla="*/ 0 w 193"/>
                <a:gd name="T7" fmla="*/ 7 h 86"/>
                <a:gd name="T8" fmla="*/ 8 w 193"/>
                <a:gd name="T9" fmla="*/ 16 h 86"/>
                <a:gd name="T10" fmla="*/ 8 w 193"/>
                <a:gd name="T11" fmla="*/ 13 h 86"/>
                <a:gd name="T12" fmla="*/ 35 w 193"/>
                <a:gd name="T13" fmla="*/ 13 h 86"/>
                <a:gd name="T14" fmla="*/ 35 w 193"/>
                <a:gd name="T15" fmla="*/ 3 h 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3"/>
                <a:gd name="T25" fmla="*/ 0 h 86"/>
                <a:gd name="T26" fmla="*/ 193 w 193"/>
                <a:gd name="T27" fmla="*/ 86 h 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3" h="86">
                  <a:moveTo>
                    <a:pt x="193" y="20"/>
                  </a:moveTo>
                  <a:lnTo>
                    <a:pt x="46" y="20"/>
                  </a:lnTo>
                  <a:lnTo>
                    <a:pt x="46" y="0"/>
                  </a:lnTo>
                  <a:lnTo>
                    <a:pt x="0" y="40"/>
                  </a:lnTo>
                  <a:lnTo>
                    <a:pt x="46" y="86"/>
                  </a:lnTo>
                  <a:lnTo>
                    <a:pt x="46" y="66"/>
                  </a:lnTo>
                  <a:lnTo>
                    <a:pt x="193" y="66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72" name="Freeform 83"/>
            <p:cNvSpPr>
              <a:spLocks/>
            </p:cNvSpPr>
            <p:nvPr/>
          </p:nvSpPr>
          <p:spPr bwMode="auto">
            <a:xfrm>
              <a:off x="2963" y="3266"/>
              <a:ext cx="49" cy="109"/>
            </a:xfrm>
            <a:custGeom>
              <a:avLst/>
              <a:gdLst>
                <a:gd name="T0" fmla="*/ 13 w 86"/>
                <a:gd name="T1" fmla="*/ 34 h 194"/>
                <a:gd name="T2" fmla="*/ 13 w 86"/>
                <a:gd name="T3" fmla="*/ 7 h 194"/>
                <a:gd name="T4" fmla="*/ 16 w 86"/>
                <a:gd name="T5" fmla="*/ 7 h 194"/>
                <a:gd name="T6" fmla="*/ 9 w 86"/>
                <a:gd name="T7" fmla="*/ 0 h 194"/>
                <a:gd name="T8" fmla="*/ 0 w 86"/>
                <a:gd name="T9" fmla="*/ 7 h 194"/>
                <a:gd name="T10" fmla="*/ 3 w 86"/>
                <a:gd name="T11" fmla="*/ 7 h 194"/>
                <a:gd name="T12" fmla="*/ 3 w 86"/>
                <a:gd name="T13" fmla="*/ 34 h 194"/>
                <a:gd name="T14" fmla="*/ 13 w 86"/>
                <a:gd name="T15" fmla="*/ 34 h 1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6"/>
                <a:gd name="T25" fmla="*/ 0 h 194"/>
                <a:gd name="T26" fmla="*/ 86 w 86"/>
                <a:gd name="T27" fmla="*/ 194 h 1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6" h="194">
                  <a:moveTo>
                    <a:pt x="66" y="194"/>
                  </a:moveTo>
                  <a:lnTo>
                    <a:pt x="66" y="41"/>
                  </a:lnTo>
                  <a:lnTo>
                    <a:pt x="86" y="41"/>
                  </a:lnTo>
                  <a:lnTo>
                    <a:pt x="46" y="0"/>
                  </a:lnTo>
                  <a:lnTo>
                    <a:pt x="0" y="41"/>
                  </a:lnTo>
                  <a:lnTo>
                    <a:pt x="20" y="41"/>
                  </a:lnTo>
                  <a:lnTo>
                    <a:pt x="20" y="194"/>
                  </a:lnTo>
                  <a:lnTo>
                    <a:pt x="66" y="19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73" name="Freeform 84"/>
            <p:cNvSpPr>
              <a:spLocks/>
            </p:cNvSpPr>
            <p:nvPr/>
          </p:nvSpPr>
          <p:spPr bwMode="auto">
            <a:xfrm>
              <a:off x="3017" y="3380"/>
              <a:ext cx="109" cy="49"/>
            </a:xfrm>
            <a:custGeom>
              <a:avLst/>
              <a:gdLst>
                <a:gd name="T0" fmla="*/ 0 w 193"/>
                <a:gd name="T1" fmla="*/ 13 h 86"/>
                <a:gd name="T2" fmla="*/ 28 w 193"/>
                <a:gd name="T3" fmla="*/ 13 h 86"/>
                <a:gd name="T4" fmla="*/ 28 w 193"/>
                <a:gd name="T5" fmla="*/ 16 h 86"/>
                <a:gd name="T6" fmla="*/ 35 w 193"/>
                <a:gd name="T7" fmla="*/ 7 h 86"/>
                <a:gd name="T8" fmla="*/ 28 w 193"/>
                <a:gd name="T9" fmla="*/ 0 h 86"/>
                <a:gd name="T10" fmla="*/ 28 w 193"/>
                <a:gd name="T11" fmla="*/ 3 h 86"/>
                <a:gd name="T12" fmla="*/ 0 w 193"/>
                <a:gd name="T13" fmla="*/ 3 h 86"/>
                <a:gd name="T14" fmla="*/ 0 w 193"/>
                <a:gd name="T15" fmla="*/ 13 h 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3"/>
                <a:gd name="T25" fmla="*/ 0 h 86"/>
                <a:gd name="T26" fmla="*/ 193 w 193"/>
                <a:gd name="T27" fmla="*/ 86 h 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3" h="86">
                  <a:moveTo>
                    <a:pt x="0" y="66"/>
                  </a:moveTo>
                  <a:lnTo>
                    <a:pt x="152" y="66"/>
                  </a:lnTo>
                  <a:lnTo>
                    <a:pt x="152" y="86"/>
                  </a:lnTo>
                  <a:lnTo>
                    <a:pt x="193" y="40"/>
                  </a:lnTo>
                  <a:lnTo>
                    <a:pt x="152" y="0"/>
                  </a:lnTo>
                  <a:lnTo>
                    <a:pt x="152" y="20"/>
                  </a:lnTo>
                  <a:lnTo>
                    <a:pt x="0" y="2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74" name="Freeform 85"/>
            <p:cNvSpPr>
              <a:spLocks/>
            </p:cNvSpPr>
            <p:nvPr/>
          </p:nvSpPr>
          <p:spPr bwMode="auto">
            <a:xfrm>
              <a:off x="2963" y="3435"/>
              <a:ext cx="49" cy="108"/>
            </a:xfrm>
            <a:custGeom>
              <a:avLst/>
              <a:gdLst>
                <a:gd name="T0" fmla="*/ 3 w 86"/>
                <a:gd name="T1" fmla="*/ 0 h 193"/>
                <a:gd name="T2" fmla="*/ 3 w 86"/>
                <a:gd name="T3" fmla="*/ 27 h 193"/>
                <a:gd name="T4" fmla="*/ 0 w 86"/>
                <a:gd name="T5" fmla="*/ 27 h 193"/>
                <a:gd name="T6" fmla="*/ 9 w 86"/>
                <a:gd name="T7" fmla="*/ 34 h 193"/>
                <a:gd name="T8" fmla="*/ 16 w 86"/>
                <a:gd name="T9" fmla="*/ 27 h 193"/>
                <a:gd name="T10" fmla="*/ 13 w 86"/>
                <a:gd name="T11" fmla="*/ 27 h 193"/>
                <a:gd name="T12" fmla="*/ 13 w 86"/>
                <a:gd name="T13" fmla="*/ 0 h 193"/>
                <a:gd name="T14" fmla="*/ 3 w 86"/>
                <a:gd name="T15" fmla="*/ 0 h 1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6"/>
                <a:gd name="T25" fmla="*/ 0 h 193"/>
                <a:gd name="T26" fmla="*/ 86 w 86"/>
                <a:gd name="T27" fmla="*/ 193 h 1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6" h="193">
                  <a:moveTo>
                    <a:pt x="20" y="0"/>
                  </a:moveTo>
                  <a:lnTo>
                    <a:pt x="20" y="153"/>
                  </a:lnTo>
                  <a:lnTo>
                    <a:pt x="0" y="153"/>
                  </a:lnTo>
                  <a:lnTo>
                    <a:pt x="46" y="193"/>
                  </a:lnTo>
                  <a:lnTo>
                    <a:pt x="86" y="153"/>
                  </a:lnTo>
                  <a:lnTo>
                    <a:pt x="66" y="153"/>
                  </a:lnTo>
                  <a:lnTo>
                    <a:pt x="6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75" name="Oval 86"/>
            <p:cNvSpPr>
              <a:spLocks noChangeArrowheads="1"/>
            </p:cNvSpPr>
            <p:nvPr/>
          </p:nvSpPr>
          <p:spPr bwMode="auto">
            <a:xfrm rot="-2599510">
              <a:off x="2965" y="3271"/>
              <a:ext cx="48" cy="278"/>
            </a:xfrm>
            <a:prstGeom prst="ellipse">
              <a:avLst/>
            </a:prstGeom>
            <a:noFill/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1050"/>
            </a:p>
          </p:txBody>
        </p:sp>
        <p:sp>
          <p:nvSpPr>
            <p:cNvPr id="28976" name="Oval 87"/>
            <p:cNvSpPr>
              <a:spLocks noChangeArrowheads="1"/>
            </p:cNvSpPr>
            <p:nvPr/>
          </p:nvSpPr>
          <p:spPr bwMode="auto">
            <a:xfrm rot="2599510" flipV="1">
              <a:off x="2965" y="3268"/>
              <a:ext cx="48" cy="284"/>
            </a:xfrm>
            <a:prstGeom prst="ellipse">
              <a:avLst/>
            </a:prstGeom>
            <a:noFill/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1050"/>
            </a:p>
          </p:txBody>
        </p:sp>
        <p:sp>
          <p:nvSpPr>
            <p:cNvPr id="28977" name="Oval 88"/>
            <p:cNvSpPr>
              <a:spLocks noChangeArrowheads="1"/>
            </p:cNvSpPr>
            <p:nvPr/>
          </p:nvSpPr>
          <p:spPr bwMode="auto">
            <a:xfrm>
              <a:off x="2941" y="3362"/>
              <a:ext cx="94" cy="9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1050"/>
            </a:p>
          </p:txBody>
        </p:sp>
      </p:grpSp>
      <p:grpSp>
        <p:nvGrpSpPr>
          <p:cNvPr id="15" name="Group 89"/>
          <p:cNvGrpSpPr>
            <a:grpSpLocks/>
          </p:cNvGrpSpPr>
          <p:nvPr/>
        </p:nvGrpSpPr>
        <p:grpSpPr bwMode="auto">
          <a:xfrm>
            <a:off x="3409950" y="1904423"/>
            <a:ext cx="229791" cy="334565"/>
            <a:chOff x="2832" y="3216"/>
            <a:chExt cx="344" cy="548"/>
          </a:xfrm>
        </p:grpSpPr>
        <p:sp>
          <p:nvSpPr>
            <p:cNvPr id="28954" name="Freeform 90"/>
            <p:cNvSpPr>
              <a:spLocks/>
            </p:cNvSpPr>
            <p:nvPr/>
          </p:nvSpPr>
          <p:spPr bwMode="auto">
            <a:xfrm>
              <a:off x="3141" y="3525"/>
              <a:ext cx="35" cy="239"/>
            </a:xfrm>
            <a:custGeom>
              <a:avLst/>
              <a:gdLst>
                <a:gd name="T0" fmla="*/ 12 w 60"/>
                <a:gd name="T1" fmla="*/ 0 h 425"/>
                <a:gd name="T2" fmla="*/ 12 w 60"/>
                <a:gd name="T3" fmla="*/ 65 h 425"/>
                <a:gd name="T4" fmla="*/ 0 w 60"/>
                <a:gd name="T5" fmla="*/ 75 h 425"/>
                <a:gd name="T6" fmla="*/ 1 w 60"/>
                <a:gd name="T7" fmla="*/ 11 h 425"/>
                <a:gd name="T8" fmla="*/ 12 w 60"/>
                <a:gd name="T9" fmla="*/ 0 h 4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425"/>
                <a:gd name="T17" fmla="*/ 60 w 60"/>
                <a:gd name="T18" fmla="*/ 425 h 4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425">
                  <a:moveTo>
                    <a:pt x="60" y="0"/>
                  </a:moveTo>
                  <a:lnTo>
                    <a:pt x="60" y="364"/>
                  </a:lnTo>
                  <a:lnTo>
                    <a:pt x="0" y="425"/>
                  </a:lnTo>
                  <a:lnTo>
                    <a:pt x="1" y="5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8000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55" name="Rectangle 91"/>
            <p:cNvSpPr>
              <a:spLocks noChangeArrowheads="1"/>
            </p:cNvSpPr>
            <p:nvPr/>
          </p:nvSpPr>
          <p:spPr bwMode="auto">
            <a:xfrm>
              <a:off x="2832" y="3559"/>
              <a:ext cx="312" cy="205"/>
            </a:xfrm>
            <a:prstGeom prst="rect">
              <a:avLst/>
            </a:prstGeom>
            <a:solidFill>
              <a:srgbClr val="33CC33"/>
            </a:solidFill>
            <a:ln w="317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675" b="1">
                <a:latin typeface="Tahoma" pitchFamily="34" charset="0"/>
              </a:endParaRPr>
            </a:p>
          </p:txBody>
        </p:sp>
        <p:sp>
          <p:nvSpPr>
            <p:cNvPr id="28956" name="Freeform 92"/>
            <p:cNvSpPr>
              <a:spLocks/>
            </p:cNvSpPr>
            <p:nvPr/>
          </p:nvSpPr>
          <p:spPr bwMode="auto">
            <a:xfrm>
              <a:off x="2832" y="3216"/>
              <a:ext cx="344" cy="34"/>
            </a:xfrm>
            <a:custGeom>
              <a:avLst/>
              <a:gdLst>
                <a:gd name="T0" fmla="*/ 0 w 1226"/>
                <a:gd name="T1" fmla="*/ 3 h 122"/>
                <a:gd name="T2" fmla="*/ 24 w 1226"/>
                <a:gd name="T3" fmla="*/ 3 h 122"/>
                <a:gd name="T4" fmla="*/ 27 w 1226"/>
                <a:gd name="T5" fmla="*/ 0 h 122"/>
                <a:gd name="T6" fmla="*/ 3 w 1226"/>
                <a:gd name="T7" fmla="*/ 0 h 122"/>
                <a:gd name="T8" fmla="*/ 0 w 1226"/>
                <a:gd name="T9" fmla="*/ 3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6"/>
                <a:gd name="T16" fmla="*/ 0 h 122"/>
                <a:gd name="T17" fmla="*/ 1226 w 1226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6" h="122">
                  <a:moveTo>
                    <a:pt x="0" y="122"/>
                  </a:moveTo>
                  <a:lnTo>
                    <a:pt x="1104" y="122"/>
                  </a:lnTo>
                  <a:lnTo>
                    <a:pt x="1226" y="0"/>
                  </a:lnTo>
                  <a:lnTo>
                    <a:pt x="123" y="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DDDDDD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57" name="Freeform 93"/>
            <p:cNvSpPr>
              <a:spLocks/>
            </p:cNvSpPr>
            <p:nvPr/>
          </p:nvSpPr>
          <p:spPr bwMode="auto">
            <a:xfrm>
              <a:off x="3142" y="3216"/>
              <a:ext cx="34" cy="343"/>
            </a:xfrm>
            <a:custGeom>
              <a:avLst/>
              <a:gdLst>
                <a:gd name="T0" fmla="*/ 3 w 122"/>
                <a:gd name="T1" fmla="*/ 0 h 1222"/>
                <a:gd name="T2" fmla="*/ 3 w 122"/>
                <a:gd name="T3" fmla="*/ 24 h 1222"/>
                <a:gd name="T4" fmla="*/ 0 w 122"/>
                <a:gd name="T5" fmla="*/ 27 h 1222"/>
                <a:gd name="T6" fmla="*/ 0 w 122"/>
                <a:gd name="T7" fmla="*/ 3 h 1222"/>
                <a:gd name="T8" fmla="*/ 3 w 122"/>
                <a:gd name="T9" fmla="*/ 0 h 1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1222"/>
                <a:gd name="T17" fmla="*/ 122 w 122"/>
                <a:gd name="T18" fmla="*/ 1222 h 1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1222">
                  <a:moveTo>
                    <a:pt x="122" y="0"/>
                  </a:moveTo>
                  <a:lnTo>
                    <a:pt x="122" y="1100"/>
                  </a:lnTo>
                  <a:lnTo>
                    <a:pt x="0" y="1222"/>
                  </a:lnTo>
                  <a:lnTo>
                    <a:pt x="0" y="12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777777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58" name="Rectangle 94"/>
            <p:cNvSpPr>
              <a:spLocks noChangeArrowheads="1"/>
            </p:cNvSpPr>
            <p:nvPr/>
          </p:nvSpPr>
          <p:spPr bwMode="auto">
            <a:xfrm>
              <a:off x="2832" y="3250"/>
              <a:ext cx="312" cy="309"/>
            </a:xfrm>
            <a:prstGeom prst="rect">
              <a:avLst/>
            </a:prstGeom>
            <a:solidFill>
              <a:srgbClr val="B2B2B2"/>
            </a:solidFill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1050"/>
            </a:p>
          </p:txBody>
        </p:sp>
        <p:sp>
          <p:nvSpPr>
            <p:cNvPr id="28959" name="Freeform 95"/>
            <p:cNvSpPr>
              <a:spLocks/>
            </p:cNvSpPr>
            <p:nvPr/>
          </p:nvSpPr>
          <p:spPr bwMode="auto">
            <a:xfrm>
              <a:off x="2849" y="3380"/>
              <a:ext cx="109" cy="49"/>
            </a:xfrm>
            <a:custGeom>
              <a:avLst/>
              <a:gdLst>
                <a:gd name="T0" fmla="*/ 35 w 193"/>
                <a:gd name="T1" fmla="*/ 3 h 86"/>
                <a:gd name="T2" fmla="*/ 8 w 193"/>
                <a:gd name="T3" fmla="*/ 3 h 86"/>
                <a:gd name="T4" fmla="*/ 8 w 193"/>
                <a:gd name="T5" fmla="*/ 0 h 86"/>
                <a:gd name="T6" fmla="*/ 0 w 193"/>
                <a:gd name="T7" fmla="*/ 7 h 86"/>
                <a:gd name="T8" fmla="*/ 8 w 193"/>
                <a:gd name="T9" fmla="*/ 16 h 86"/>
                <a:gd name="T10" fmla="*/ 8 w 193"/>
                <a:gd name="T11" fmla="*/ 13 h 86"/>
                <a:gd name="T12" fmla="*/ 35 w 193"/>
                <a:gd name="T13" fmla="*/ 13 h 86"/>
                <a:gd name="T14" fmla="*/ 35 w 193"/>
                <a:gd name="T15" fmla="*/ 3 h 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3"/>
                <a:gd name="T25" fmla="*/ 0 h 86"/>
                <a:gd name="T26" fmla="*/ 193 w 193"/>
                <a:gd name="T27" fmla="*/ 86 h 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3" h="86">
                  <a:moveTo>
                    <a:pt x="193" y="20"/>
                  </a:moveTo>
                  <a:lnTo>
                    <a:pt x="46" y="20"/>
                  </a:lnTo>
                  <a:lnTo>
                    <a:pt x="46" y="0"/>
                  </a:lnTo>
                  <a:lnTo>
                    <a:pt x="0" y="40"/>
                  </a:lnTo>
                  <a:lnTo>
                    <a:pt x="46" y="86"/>
                  </a:lnTo>
                  <a:lnTo>
                    <a:pt x="46" y="66"/>
                  </a:lnTo>
                  <a:lnTo>
                    <a:pt x="193" y="66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60" name="Freeform 96"/>
            <p:cNvSpPr>
              <a:spLocks/>
            </p:cNvSpPr>
            <p:nvPr/>
          </p:nvSpPr>
          <p:spPr bwMode="auto">
            <a:xfrm>
              <a:off x="2963" y="3266"/>
              <a:ext cx="49" cy="109"/>
            </a:xfrm>
            <a:custGeom>
              <a:avLst/>
              <a:gdLst>
                <a:gd name="T0" fmla="*/ 13 w 86"/>
                <a:gd name="T1" fmla="*/ 34 h 194"/>
                <a:gd name="T2" fmla="*/ 13 w 86"/>
                <a:gd name="T3" fmla="*/ 7 h 194"/>
                <a:gd name="T4" fmla="*/ 16 w 86"/>
                <a:gd name="T5" fmla="*/ 7 h 194"/>
                <a:gd name="T6" fmla="*/ 9 w 86"/>
                <a:gd name="T7" fmla="*/ 0 h 194"/>
                <a:gd name="T8" fmla="*/ 0 w 86"/>
                <a:gd name="T9" fmla="*/ 7 h 194"/>
                <a:gd name="T10" fmla="*/ 3 w 86"/>
                <a:gd name="T11" fmla="*/ 7 h 194"/>
                <a:gd name="T12" fmla="*/ 3 w 86"/>
                <a:gd name="T13" fmla="*/ 34 h 194"/>
                <a:gd name="T14" fmla="*/ 13 w 86"/>
                <a:gd name="T15" fmla="*/ 34 h 1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6"/>
                <a:gd name="T25" fmla="*/ 0 h 194"/>
                <a:gd name="T26" fmla="*/ 86 w 86"/>
                <a:gd name="T27" fmla="*/ 194 h 1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6" h="194">
                  <a:moveTo>
                    <a:pt x="66" y="194"/>
                  </a:moveTo>
                  <a:lnTo>
                    <a:pt x="66" y="41"/>
                  </a:lnTo>
                  <a:lnTo>
                    <a:pt x="86" y="41"/>
                  </a:lnTo>
                  <a:lnTo>
                    <a:pt x="46" y="0"/>
                  </a:lnTo>
                  <a:lnTo>
                    <a:pt x="0" y="41"/>
                  </a:lnTo>
                  <a:lnTo>
                    <a:pt x="20" y="41"/>
                  </a:lnTo>
                  <a:lnTo>
                    <a:pt x="20" y="194"/>
                  </a:lnTo>
                  <a:lnTo>
                    <a:pt x="66" y="19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61" name="Freeform 97"/>
            <p:cNvSpPr>
              <a:spLocks/>
            </p:cNvSpPr>
            <p:nvPr/>
          </p:nvSpPr>
          <p:spPr bwMode="auto">
            <a:xfrm>
              <a:off x="3017" y="3380"/>
              <a:ext cx="109" cy="49"/>
            </a:xfrm>
            <a:custGeom>
              <a:avLst/>
              <a:gdLst>
                <a:gd name="T0" fmla="*/ 0 w 193"/>
                <a:gd name="T1" fmla="*/ 13 h 86"/>
                <a:gd name="T2" fmla="*/ 28 w 193"/>
                <a:gd name="T3" fmla="*/ 13 h 86"/>
                <a:gd name="T4" fmla="*/ 28 w 193"/>
                <a:gd name="T5" fmla="*/ 16 h 86"/>
                <a:gd name="T6" fmla="*/ 35 w 193"/>
                <a:gd name="T7" fmla="*/ 7 h 86"/>
                <a:gd name="T8" fmla="*/ 28 w 193"/>
                <a:gd name="T9" fmla="*/ 0 h 86"/>
                <a:gd name="T10" fmla="*/ 28 w 193"/>
                <a:gd name="T11" fmla="*/ 3 h 86"/>
                <a:gd name="T12" fmla="*/ 0 w 193"/>
                <a:gd name="T13" fmla="*/ 3 h 86"/>
                <a:gd name="T14" fmla="*/ 0 w 193"/>
                <a:gd name="T15" fmla="*/ 13 h 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3"/>
                <a:gd name="T25" fmla="*/ 0 h 86"/>
                <a:gd name="T26" fmla="*/ 193 w 193"/>
                <a:gd name="T27" fmla="*/ 86 h 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3" h="86">
                  <a:moveTo>
                    <a:pt x="0" y="66"/>
                  </a:moveTo>
                  <a:lnTo>
                    <a:pt x="152" y="66"/>
                  </a:lnTo>
                  <a:lnTo>
                    <a:pt x="152" y="86"/>
                  </a:lnTo>
                  <a:lnTo>
                    <a:pt x="193" y="40"/>
                  </a:lnTo>
                  <a:lnTo>
                    <a:pt x="152" y="0"/>
                  </a:lnTo>
                  <a:lnTo>
                    <a:pt x="152" y="20"/>
                  </a:lnTo>
                  <a:lnTo>
                    <a:pt x="0" y="2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62" name="Freeform 98"/>
            <p:cNvSpPr>
              <a:spLocks/>
            </p:cNvSpPr>
            <p:nvPr/>
          </p:nvSpPr>
          <p:spPr bwMode="auto">
            <a:xfrm>
              <a:off x="2963" y="3435"/>
              <a:ext cx="49" cy="108"/>
            </a:xfrm>
            <a:custGeom>
              <a:avLst/>
              <a:gdLst>
                <a:gd name="T0" fmla="*/ 3 w 86"/>
                <a:gd name="T1" fmla="*/ 0 h 193"/>
                <a:gd name="T2" fmla="*/ 3 w 86"/>
                <a:gd name="T3" fmla="*/ 27 h 193"/>
                <a:gd name="T4" fmla="*/ 0 w 86"/>
                <a:gd name="T5" fmla="*/ 27 h 193"/>
                <a:gd name="T6" fmla="*/ 9 w 86"/>
                <a:gd name="T7" fmla="*/ 34 h 193"/>
                <a:gd name="T8" fmla="*/ 16 w 86"/>
                <a:gd name="T9" fmla="*/ 27 h 193"/>
                <a:gd name="T10" fmla="*/ 13 w 86"/>
                <a:gd name="T11" fmla="*/ 27 h 193"/>
                <a:gd name="T12" fmla="*/ 13 w 86"/>
                <a:gd name="T13" fmla="*/ 0 h 193"/>
                <a:gd name="T14" fmla="*/ 3 w 86"/>
                <a:gd name="T15" fmla="*/ 0 h 1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6"/>
                <a:gd name="T25" fmla="*/ 0 h 193"/>
                <a:gd name="T26" fmla="*/ 86 w 86"/>
                <a:gd name="T27" fmla="*/ 193 h 1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6" h="193">
                  <a:moveTo>
                    <a:pt x="20" y="0"/>
                  </a:moveTo>
                  <a:lnTo>
                    <a:pt x="20" y="153"/>
                  </a:lnTo>
                  <a:lnTo>
                    <a:pt x="0" y="153"/>
                  </a:lnTo>
                  <a:lnTo>
                    <a:pt x="46" y="193"/>
                  </a:lnTo>
                  <a:lnTo>
                    <a:pt x="86" y="153"/>
                  </a:lnTo>
                  <a:lnTo>
                    <a:pt x="66" y="153"/>
                  </a:lnTo>
                  <a:lnTo>
                    <a:pt x="6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8963" name="Oval 99"/>
            <p:cNvSpPr>
              <a:spLocks noChangeArrowheads="1"/>
            </p:cNvSpPr>
            <p:nvPr/>
          </p:nvSpPr>
          <p:spPr bwMode="auto">
            <a:xfrm rot="-2599510">
              <a:off x="2965" y="3271"/>
              <a:ext cx="48" cy="278"/>
            </a:xfrm>
            <a:prstGeom prst="ellipse">
              <a:avLst/>
            </a:prstGeom>
            <a:noFill/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1050"/>
            </a:p>
          </p:txBody>
        </p:sp>
        <p:sp>
          <p:nvSpPr>
            <p:cNvPr id="28964" name="Oval 100"/>
            <p:cNvSpPr>
              <a:spLocks noChangeArrowheads="1"/>
            </p:cNvSpPr>
            <p:nvPr/>
          </p:nvSpPr>
          <p:spPr bwMode="auto">
            <a:xfrm rot="2599510" flipV="1">
              <a:off x="2965" y="3268"/>
              <a:ext cx="48" cy="284"/>
            </a:xfrm>
            <a:prstGeom prst="ellipse">
              <a:avLst/>
            </a:prstGeom>
            <a:noFill/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1050"/>
            </a:p>
          </p:txBody>
        </p:sp>
        <p:sp>
          <p:nvSpPr>
            <p:cNvPr id="28965" name="Oval 101"/>
            <p:cNvSpPr>
              <a:spLocks noChangeArrowheads="1"/>
            </p:cNvSpPr>
            <p:nvPr/>
          </p:nvSpPr>
          <p:spPr bwMode="auto">
            <a:xfrm>
              <a:off x="2941" y="3362"/>
              <a:ext cx="94" cy="9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endParaRPr lang="de-DE" sz="1050"/>
            </a:p>
          </p:txBody>
        </p:sp>
      </p:grpSp>
      <p:grpSp>
        <p:nvGrpSpPr>
          <p:cNvPr id="16" name="Group 102"/>
          <p:cNvGrpSpPr>
            <a:grpSpLocks/>
          </p:cNvGrpSpPr>
          <p:nvPr/>
        </p:nvGrpSpPr>
        <p:grpSpPr bwMode="auto">
          <a:xfrm>
            <a:off x="1244204" y="1966335"/>
            <a:ext cx="1202531" cy="758428"/>
            <a:chOff x="1504" y="1754"/>
            <a:chExt cx="1010" cy="637"/>
          </a:xfrm>
        </p:grpSpPr>
        <p:grpSp>
          <p:nvGrpSpPr>
            <p:cNvPr id="17" name="Group 103"/>
            <p:cNvGrpSpPr>
              <a:grpSpLocks/>
            </p:cNvGrpSpPr>
            <p:nvPr/>
          </p:nvGrpSpPr>
          <p:grpSpPr bwMode="auto">
            <a:xfrm>
              <a:off x="1504" y="1868"/>
              <a:ext cx="1010" cy="512"/>
              <a:chOff x="74" y="1017"/>
              <a:chExt cx="622" cy="396"/>
            </a:xfrm>
          </p:grpSpPr>
          <p:pic>
            <p:nvPicPr>
              <p:cNvPr id="28952" name="Picture 104" descr="Cloud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" y="1017"/>
                <a:ext cx="622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953" name="Text Box 105"/>
              <p:cNvSpPr txBox="1">
                <a:spLocks noChangeArrowheads="1"/>
              </p:cNvSpPr>
              <p:nvPr/>
            </p:nvSpPr>
            <p:spPr bwMode="auto">
              <a:xfrm>
                <a:off x="121" y="1130"/>
                <a:ext cx="528" cy="1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61593" tIns="30796" rIns="61593" bIns="30796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r>
                  <a:rPr lang="en-US" sz="1050" b="1">
                    <a:solidFill>
                      <a:srgbClr val="000000"/>
                    </a:solidFill>
                  </a:rPr>
                  <a:t>LAN</a:t>
                </a:r>
              </a:p>
            </p:txBody>
          </p:sp>
        </p:grpSp>
        <p:pic>
          <p:nvPicPr>
            <p:cNvPr id="28948" name="Picture 1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43" y="2261"/>
              <a:ext cx="269" cy="13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</p:pic>
        <p:pic>
          <p:nvPicPr>
            <p:cNvPr id="28949" name="Picture 10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23" y="2259"/>
              <a:ext cx="269" cy="13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</p:pic>
        <p:pic>
          <p:nvPicPr>
            <p:cNvPr id="220268" name="Picture 108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55" y="1764"/>
              <a:ext cx="284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</p:pic>
        <p:pic>
          <p:nvPicPr>
            <p:cNvPr id="220269" name="Picture 109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05" y="1754"/>
              <a:ext cx="284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</p:pic>
      </p:grpSp>
      <p:sp>
        <p:nvSpPr>
          <p:cNvPr id="28683" name="Line 180"/>
          <p:cNvSpPr>
            <a:spLocks noChangeShapeType="1"/>
          </p:cNvSpPr>
          <p:nvPr/>
        </p:nvSpPr>
        <p:spPr bwMode="auto">
          <a:xfrm flipV="1">
            <a:off x="1472804" y="1412694"/>
            <a:ext cx="335756" cy="579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8684" name="Line 181"/>
          <p:cNvSpPr>
            <a:spLocks noChangeShapeType="1"/>
          </p:cNvSpPr>
          <p:nvPr/>
        </p:nvSpPr>
        <p:spPr bwMode="auto">
          <a:xfrm flipH="1" flipV="1">
            <a:off x="2207419" y="1454366"/>
            <a:ext cx="65485" cy="519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8685" name="Line 213"/>
          <p:cNvSpPr>
            <a:spLocks noChangeShapeType="1"/>
          </p:cNvSpPr>
          <p:nvPr/>
        </p:nvSpPr>
        <p:spPr bwMode="auto">
          <a:xfrm flipH="1" flipV="1">
            <a:off x="3323035" y="1648438"/>
            <a:ext cx="209550" cy="25717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8686" name="Line 214"/>
          <p:cNvSpPr>
            <a:spLocks noChangeShapeType="1"/>
          </p:cNvSpPr>
          <p:nvPr/>
        </p:nvSpPr>
        <p:spPr bwMode="auto">
          <a:xfrm flipV="1">
            <a:off x="3108722" y="1628198"/>
            <a:ext cx="71438" cy="2762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8687" name="Text Box 220"/>
          <p:cNvSpPr txBox="1">
            <a:spLocks noChangeArrowheads="1"/>
          </p:cNvSpPr>
          <p:nvPr/>
        </p:nvSpPr>
        <p:spPr bwMode="auto">
          <a:xfrm>
            <a:off x="1462088" y="617357"/>
            <a:ext cx="2270173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34541" indent="-134541">
              <a:spcBef>
                <a:spcPct val="50000"/>
              </a:spcBef>
              <a:buClr>
                <a:schemeClr val="tx2"/>
              </a:buClr>
            </a:pPr>
            <a:r>
              <a:rPr lang="de-DE" sz="1050" b="1">
                <a:solidFill>
                  <a:schemeClr val="tx2"/>
                </a:solidFill>
              </a:rPr>
              <a:t>Typische aktuelle RZ-Umgebung</a:t>
            </a:r>
          </a:p>
        </p:txBody>
      </p:sp>
      <p:grpSp>
        <p:nvGrpSpPr>
          <p:cNvPr id="18" name="Group 187"/>
          <p:cNvGrpSpPr>
            <a:grpSpLocks/>
          </p:cNvGrpSpPr>
          <p:nvPr/>
        </p:nvGrpSpPr>
        <p:grpSpPr bwMode="auto">
          <a:xfrm>
            <a:off x="1937147" y="2717619"/>
            <a:ext cx="228600" cy="835819"/>
            <a:chOff x="2121" y="2385"/>
            <a:chExt cx="192" cy="702"/>
          </a:xfrm>
        </p:grpSpPr>
        <p:sp>
          <p:nvSpPr>
            <p:cNvPr id="28943" name="Line 188"/>
            <p:cNvSpPr>
              <a:spLocks noChangeShapeType="1"/>
            </p:cNvSpPr>
            <p:nvPr/>
          </p:nvSpPr>
          <p:spPr bwMode="auto">
            <a:xfrm flipV="1">
              <a:off x="2121" y="2391"/>
              <a:ext cx="96" cy="6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944" name="Line 189"/>
            <p:cNvSpPr>
              <a:spLocks noChangeShapeType="1"/>
            </p:cNvSpPr>
            <p:nvPr/>
          </p:nvSpPr>
          <p:spPr bwMode="auto">
            <a:xfrm flipV="1">
              <a:off x="2124" y="2391"/>
              <a:ext cx="120" cy="6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945" name="Line 190"/>
            <p:cNvSpPr>
              <a:spLocks noChangeShapeType="1"/>
            </p:cNvSpPr>
            <p:nvPr/>
          </p:nvSpPr>
          <p:spPr bwMode="auto">
            <a:xfrm flipV="1">
              <a:off x="2133" y="2385"/>
              <a:ext cx="147" cy="6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946" name="Line 191"/>
            <p:cNvSpPr>
              <a:spLocks noChangeShapeType="1"/>
            </p:cNvSpPr>
            <p:nvPr/>
          </p:nvSpPr>
          <p:spPr bwMode="auto">
            <a:xfrm flipV="1">
              <a:off x="2130" y="2391"/>
              <a:ext cx="183" cy="6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</p:grpSp>
      <p:grpSp>
        <p:nvGrpSpPr>
          <p:cNvPr id="19" name="Gruppieren 306"/>
          <p:cNvGrpSpPr>
            <a:grpSpLocks/>
          </p:cNvGrpSpPr>
          <p:nvPr/>
        </p:nvGrpSpPr>
        <p:grpSpPr bwMode="auto">
          <a:xfrm>
            <a:off x="1443037" y="2689045"/>
            <a:ext cx="2138363" cy="1907381"/>
            <a:chOff x="2749550" y="3748088"/>
            <a:chExt cx="2851150" cy="2543175"/>
          </a:xfrm>
        </p:grpSpPr>
        <p:grpSp>
          <p:nvGrpSpPr>
            <p:cNvPr id="20" name="Group 182"/>
            <p:cNvGrpSpPr>
              <a:grpSpLocks/>
            </p:cNvGrpSpPr>
            <p:nvPr/>
          </p:nvGrpSpPr>
          <p:grpSpPr bwMode="auto">
            <a:xfrm>
              <a:off x="2749560" y="3768725"/>
              <a:ext cx="560390" cy="1125538"/>
              <a:chOff x="1747" y="2374"/>
              <a:chExt cx="353" cy="709"/>
            </a:xfrm>
          </p:grpSpPr>
          <p:sp>
            <p:nvSpPr>
              <p:cNvPr id="28939" name="Line 183"/>
              <p:cNvSpPr>
                <a:spLocks noChangeShapeType="1"/>
              </p:cNvSpPr>
              <p:nvPr/>
            </p:nvSpPr>
            <p:spPr bwMode="auto">
              <a:xfrm>
                <a:off x="1747" y="2376"/>
                <a:ext cx="344" cy="7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8940" name="Line 184"/>
              <p:cNvSpPr>
                <a:spLocks noChangeShapeType="1"/>
              </p:cNvSpPr>
              <p:nvPr/>
            </p:nvSpPr>
            <p:spPr bwMode="auto">
              <a:xfrm>
                <a:off x="1781" y="2374"/>
                <a:ext cx="311" cy="6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8941" name="Line 185"/>
              <p:cNvSpPr>
                <a:spLocks noChangeShapeType="1"/>
              </p:cNvSpPr>
              <p:nvPr/>
            </p:nvSpPr>
            <p:spPr bwMode="auto">
              <a:xfrm>
                <a:off x="1815" y="2381"/>
                <a:ext cx="284" cy="7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8942" name="Line 186"/>
              <p:cNvSpPr>
                <a:spLocks noChangeShapeType="1"/>
              </p:cNvSpPr>
              <p:nvPr/>
            </p:nvSpPr>
            <p:spPr bwMode="auto">
              <a:xfrm>
                <a:off x="1840" y="2385"/>
                <a:ext cx="260" cy="6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</p:grpSp>
        <p:grpSp>
          <p:nvGrpSpPr>
            <p:cNvPr id="21" name="Gruppieren 222"/>
            <p:cNvGrpSpPr>
              <a:grpSpLocks/>
            </p:cNvGrpSpPr>
            <p:nvPr/>
          </p:nvGrpSpPr>
          <p:grpSpPr bwMode="auto">
            <a:xfrm>
              <a:off x="2771775" y="3748091"/>
              <a:ext cx="2828941" cy="2543168"/>
              <a:chOff x="2771775" y="3748091"/>
              <a:chExt cx="2828941" cy="2543168"/>
            </a:xfrm>
          </p:grpSpPr>
          <p:grpSp>
            <p:nvGrpSpPr>
              <p:cNvPr id="22" name="Group 118"/>
              <p:cNvGrpSpPr>
                <a:grpSpLocks/>
              </p:cNvGrpSpPr>
              <p:nvPr/>
            </p:nvGrpSpPr>
            <p:grpSpPr bwMode="auto">
              <a:xfrm>
                <a:off x="2973388" y="4840288"/>
                <a:ext cx="1498600" cy="1074737"/>
                <a:chOff x="2193" y="3393"/>
                <a:chExt cx="944" cy="677"/>
              </a:xfrm>
            </p:grpSpPr>
            <p:pic>
              <p:nvPicPr>
                <p:cNvPr id="28935" name="Picture 13" descr="Server_HalfRack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rot="-133022">
                  <a:off x="2193" y="3393"/>
                  <a:ext cx="344" cy="4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936" name="Picture 13" descr="Server_HalfRack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rot="-133022">
                  <a:off x="2385" y="3473"/>
                  <a:ext cx="344" cy="4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937" name="Picture 13" descr="Server_HalfRack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rot="-133022">
                  <a:off x="2585" y="3561"/>
                  <a:ext cx="344" cy="4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938" name="Picture 13" descr="Server_HalfRack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rot="-133022">
                  <a:off x="2793" y="3649"/>
                  <a:ext cx="344" cy="4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3" name="Group 123"/>
              <p:cNvGrpSpPr>
                <a:grpSpLocks/>
              </p:cNvGrpSpPr>
              <p:nvPr/>
            </p:nvGrpSpPr>
            <p:grpSpPr bwMode="auto">
              <a:xfrm>
                <a:off x="4237038" y="5002941"/>
                <a:ext cx="1349375" cy="1288318"/>
                <a:chOff x="1926" y="2707"/>
                <a:chExt cx="850" cy="743"/>
              </a:xfrm>
            </p:grpSpPr>
            <p:grpSp>
              <p:nvGrpSpPr>
                <p:cNvPr id="24" name="Group 306"/>
                <p:cNvGrpSpPr>
                  <a:grpSpLocks/>
                </p:cNvGrpSpPr>
                <p:nvPr/>
              </p:nvGrpSpPr>
              <p:grpSpPr bwMode="auto">
                <a:xfrm>
                  <a:off x="1926" y="2707"/>
                  <a:ext cx="838" cy="740"/>
                  <a:chOff x="5848269" y="4619504"/>
                  <a:chExt cx="1626549" cy="1982433"/>
                </a:xfrm>
              </p:grpSpPr>
              <p:grpSp>
                <p:nvGrpSpPr>
                  <p:cNvPr id="2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5848269" y="4694481"/>
                    <a:ext cx="1626549" cy="1907456"/>
                    <a:chOff x="3554" y="1576"/>
                    <a:chExt cx="949" cy="1057"/>
                  </a:xfrm>
                </p:grpSpPr>
                <p:pic>
                  <p:nvPicPr>
                    <p:cNvPr id="28904" name="Picture 13" descr="Server_HalfRack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 rot="-133022">
                      <a:off x="3568" y="1871"/>
                      <a:ext cx="389" cy="57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8905" name="Picture 14" descr="ICON_Server_Right_NoShadow_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900" y="2096"/>
                      <a:ext cx="334" cy="42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8906" name="Picture 15" descr="ICON_Server_Right_NoShadow_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146" y="2207"/>
                      <a:ext cx="334" cy="42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8907" name="Picture 16" descr="arch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150" y="2145"/>
                      <a:ext cx="328" cy="22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8908" name="Picture 17" descr="arch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906" y="2032"/>
                      <a:ext cx="327" cy="22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8909" name="Picture 18" descr="arch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569" y="1891"/>
                      <a:ext cx="411" cy="2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8910" name="Picture 19" descr="VMware-Infra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554" y="1768"/>
                      <a:ext cx="949" cy="54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grpSp>
                  <p:nvGrpSpPr>
                    <p:cNvPr id="26" name="Group 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01" y="1576"/>
                      <a:ext cx="318" cy="365"/>
                      <a:chOff x="2003" y="1596"/>
                      <a:chExt cx="495" cy="667"/>
                    </a:xfrm>
                  </p:grpSpPr>
                  <p:pic>
                    <p:nvPicPr>
                      <p:cNvPr id="28930" name="Picture 21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" y="159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31" name="Picture 22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" y="163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32" name="Picture 23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" y="167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33" name="Picture 24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" y="171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34" name="Picture 25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" y="175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grpSp>
                  <p:nvGrpSpPr>
                    <p:cNvPr id="27" name="Group 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71" y="1655"/>
                      <a:ext cx="318" cy="365"/>
                      <a:chOff x="2003" y="1596"/>
                      <a:chExt cx="495" cy="667"/>
                    </a:xfrm>
                  </p:grpSpPr>
                  <p:pic>
                    <p:nvPicPr>
                      <p:cNvPr id="28925" name="Picture 27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" y="159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26" name="Picture 28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" y="163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27" name="Picture 29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" y="167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28" name="Picture 30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" y="171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29" name="Picture 31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" y="175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grpSp>
                  <p:nvGrpSpPr>
                    <p:cNvPr id="28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936" y="1738"/>
                      <a:ext cx="318" cy="365"/>
                      <a:chOff x="2003" y="1596"/>
                      <a:chExt cx="495" cy="667"/>
                    </a:xfrm>
                  </p:grpSpPr>
                  <p:pic>
                    <p:nvPicPr>
                      <p:cNvPr id="28920" name="Picture 33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" y="159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21" name="Picture 34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" y="163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22" name="Picture 35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" y="167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23" name="Picture 36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" y="171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24" name="Picture 37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" y="175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grpSp>
                  <p:nvGrpSpPr>
                    <p:cNvPr id="29" name="Group 3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19" y="1822"/>
                      <a:ext cx="318" cy="365"/>
                      <a:chOff x="2003" y="1596"/>
                      <a:chExt cx="495" cy="667"/>
                    </a:xfrm>
                  </p:grpSpPr>
                  <p:pic>
                    <p:nvPicPr>
                      <p:cNvPr id="28915" name="Picture 39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" y="159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16" name="Picture 40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" y="163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17" name="Picture 41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" y="167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18" name="Picture 42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" y="171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28919" name="Picture 43" descr="OS_revise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" y="1756"/>
                        <a:ext cx="207" cy="5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</p:grpSp>
              <p:sp>
                <p:nvSpPr>
                  <p:cNvPr id="28903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6335136" y="4619504"/>
                    <a:ext cx="1111687" cy="594823"/>
                  </a:xfrm>
                  <a:prstGeom prst="line">
                    <a:avLst/>
                  </a:prstGeom>
                  <a:noFill/>
                  <a:ln w="25400">
                    <a:solidFill>
                      <a:srgbClr val="FF6600"/>
                    </a:solidFill>
                    <a:round/>
                    <a:headEnd type="triangle" w="med" len="med"/>
                    <a:tailEnd type="triangle" w="med" len="med"/>
                  </a:ln>
                  <a:effectLst>
                    <a:prstShdw prst="shdw17" dist="17961" dir="2700000">
                      <a:srgbClr val="993D00">
                        <a:alpha val="74997"/>
                      </a:srgbClr>
                    </a:prstShdw>
                  </a:effectLst>
                </p:spPr>
                <p:txBody>
                  <a:bodyPr/>
                  <a:lstStyle/>
                  <a:p>
                    <a:endParaRPr lang="de-DE" sz="1050"/>
                  </a:p>
                </p:txBody>
              </p:sp>
            </p:grpSp>
            <p:grpSp>
              <p:nvGrpSpPr>
                <p:cNvPr id="30" name="Group 158"/>
                <p:cNvGrpSpPr>
                  <a:grpSpLocks/>
                </p:cNvGrpSpPr>
                <p:nvPr/>
              </p:nvGrpSpPr>
              <p:grpSpPr bwMode="auto">
                <a:xfrm>
                  <a:off x="2610" y="3135"/>
                  <a:ext cx="166" cy="315"/>
                  <a:chOff x="1384" y="3687"/>
                  <a:chExt cx="162" cy="315"/>
                </a:xfrm>
              </p:grpSpPr>
              <p:grpSp>
                <p:nvGrpSpPr>
                  <p:cNvPr id="31" name="Group 159"/>
                  <p:cNvGrpSpPr>
                    <a:grpSpLocks/>
                  </p:cNvGrpSpPr>
                  <p:nvPr/>
                </p:nvGrpSpPr>
                <p:grpSpPr bwMode="auto">
                  <a:xfrm>
                    <a:off x="1384" y="3793"/>
                    <a:ext cx="162" cy="209"/>
                    <a:chOff x="3408" y="720"/>
                    <a:chExt cx="301" cy="434"/>
                  </a:xfrm>
                </p:grpSpPr>
                <p:sp>
                  <p:nvSpPr>
                    <p:cNvPr id="28883" name="Freeform 160"/>
                    <p:cNvSpPr>
                      <a:spLocks/>
                    </p:cNvSpPr>
                    <p:nvPr/>
                  </p:nvSpPr>
                  <p:spPr bwMode="gray">
                    <a:xfrm>
                      <a:off x="3408" y="824"/>
                      <a:ext cx="117" cy="324"/>
                    </a:xfrm>
                    <a:custGeom>
                      <a:avLst/>
                      <a:gdLst>
                        <a:gd name="T0" fmla="*/ 117 w 117"/>
                        <a:gd name="T1" fmla="*/ 70 h 324"/>
                        <a:gd name="T2" fmla="*/ 117 w 117"/>
                        <a:gd name="T3" fmla="*/ 324 h 324"/>
                        <a:gd name="T4" fmla="*/ 0 w 117"/>
                        <a:gd name="T5" fmla="*/ 273 h 324"/>
                        <a:gd name="T6" fmla="*/ 0 w 117"/>
                        <a:gd name="T7" fmla="*/ 0 h 324"/>
                        <a:gd name="T8" fmla="*/ 117 w 117"/>
                        <a:gd name="T9" fmla="*/ 70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17"/>
                        <a:gd name="T16" fmla="*/ 0 h 324"/>
                        <a:gd name="T17" fmla="*/ 117 w 117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17" h="324">
                          <a:moveTo>
                            <a:pt x="117" y="70"/>
                          </a:moveTo>
                          <a:lnTo>
                            <a:pt x="117" y="324"/>
                          </a:lnTo>
                          <a:cubicBezTo>
                            <a:pt x="47" y="313"/>
                            <a:pt x="26" y="293"/>
                            <a:pt x="0" y="273"/>
                          </a:cubicBezTo>
                          <a:cubicBezTo>
                            <a:pt x="0" y="137"/>
                            <a:pt x="0" y="0"/>
                            <a:pt x="0" y="0"/>
                          </a:cubicBezTo>
                          <a:lnTo>
                            <a:pt x="117" y="7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BCA879"/>
                        </a:gs>
                        <a:gs pos="100000">
                          <a:srgbClr val="EBE5D7"/>
                        </a:gs>
                      </a:gsLst>
                      <a:lin ang="0" scaled="1"/>
                    </a:gra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84" name="Freeform 161"/>
                    <p:cNvSpPr>
                      <a:spLocks/>
                    </p:cNvSpPr>
                    <p:nvPr/>
                  </p:nvSpPr>
                  <p:spPr bwMode="gray">
                    <a:xfrm>
                      <a:off x="3525" y="788"/>
                      <a:ext cx="184" cy="366"/>
                    </a:xfrm>
                    <a:custGeom>
                      <a:avLst/>
                      <a:gdLst>
                        <a:gd name="T0" fmla="*/ 113 w 235"/>
                        <a:gd name="T1" fmla="*/ 0 h 469"/>
                        <a:gd name="T2" fmla="*/ 113 w 235"/>
                        <a:gd name="T3" fmla="*/ 162 h 469"/>
                        <a:gd name="T4" fmla="*/ 0 w 235"/>
                        <a:gd name="T5" fmla="*/ 223 h 469"/>
                        <a:gd name="T6" fmla="*/ 0 w 235"/>
                        <a:gd name="T7" fmla="*/ 62 h 469"/>
                        <a:gd name="T8" fmla="*/ 113 w 235"/>
                        <a:gd name="T9" fmla="*/ 0 h 46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35"/>
                        <a:gd name="T16" fmla="*/ 0 h 469"/>
                        <a:gd name="T17" fmla="*/ 235 w 235"/>
                        <a:gd name="T18" fmla="*/ 469 h 46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35" h="469">
                          <a:moveTo>
                            <a:pt x="235" y="0"/>
                          </a:moveTo>
                          <a:lnTo>
                            <a:pt x="235" y="340"/>
                          </a:lnTo>
                          <a:lnTo>
                            <a:pt x="0" y="469"/>
                          </a:lnTo>
                          <a:lnTo>
                            <a:pt x="0" y="132"/>
                          </a:lnTo>
                          <a:lnTo>
                            <a:pt x="235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EBE5D7"/>
                        </a:gs>
                        <a:gs pos="100000">
                          <a:srgbClr val="BCA879"/>
                        </a:gs>
                      </a:gsLst>
                      <a:lin ang="2700000" scaled="1"/>
                    </a:gra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85" name="Freeform 162"/>
                    <p:cNvSpPr>
                      <a:spLocks/>
                    </p:cNvSpPr>
                    <p:nvPr/>
                  </p:nvSpPr>
                  <p:spPr bwMode="gray">
                    <a:xfrm>
                      <a:off x="3409" y="720"/>
                      <a:ext cx="300" cy="173"/>
                    </a:xfrm>
                    <a:custGeom>
                      <a:avLst/>
                      <a:gdLst>
                        <a:gd name="T0" fmla="*/ 183 w 384"/>
                        <a:gd name="T1" fmla="*/ 40 h 222"/>
                        <a:gd name="T2" fmla="*/ 70 w 384"/>
                        <a:gd name="T3" fmla="*/ 105 h 222"/>
                        <a:gd name="T4" fmla="*/ 0 w 384"/>
                        <a:gd name="T5" fmla="*/ 65 h 222"/>
                        <a:gd name="T6" fmla="*/ 114 w 384"/>
                        <a:gd name="T7" fmla="*/ 0 h 222"/>
                        <a:gd name="T8" fmla="*/ 183 w 384"/>
                        <a:gd name="T9" fmla="*/ 40 h 22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84"/>
                        <a:gd name="T16" fmla="*/ 0 h 222"/>
                        <a:gd name="T17" fmla="*/ 384 w 384"/>
                        <a:gd name="T18" fmla="*/ 222 h 22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84" h="222">
                          <a:moveTo>
                            <a:pt x="384" y="85"/>
                          </a:moveTo>
                          <a:cubicBezTo>
                            <a:pt x="384" y="85"/>
                            <a:pt x="265" y="153"/>
                            <a:pt x="147" y="222"/>
                          </a:cubicBezTo>
                          <a:cubicBezTo>
                            <a:pt x="59" y="192"/>
                            <a:pt x="33" y="169"/>
                            <a:pt x="0" y="136"/>
                          </a:cubicBezTo>
                          <a:cubicBezTo>
                            <a:pt x="120" y="68"/>
                            <a:pt x="240" y="0"/>
                            <a:pt x="240" y="0"/>
                          </a:cubicBezTo>
                          <a:lnTo>
                            <a:pt x="384" y="85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BCA879"/>
                        </a:gs>
                        <a:gs pos="100000">
                          <a:srgbClr val="EBE5D7"/>
                        </a:gs>
                      </a:gsLst>
                      <a:path path="rect">
                        <a:fillToRect l="100000" b="100000"/>
                      </a:path>
                    </a:gra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86" name="Freeform 163"/>
                    <p:cNvSpPr>
                      <a:spLocks/>
                    </p:cNvSpPr>
                    <p:nvPr/>
                  </p:nvSpPr>
                  <p:spPr bwMode="gray">
                    <a:xfrm>
                      <a:off x="3426" y="1044"/>
                      <a:ext cx="83" cy="39"/>
                    </a:xfrm>
                    <a:custGeom>
                      <a:avLst/>
                      <a:gdLst>
                        <a:gd name="T0" fmla="*/ 51 w 106"/>
                        <a:gd name="T1" fmla="*/ 23 h 50"/>
                        <a:gd name="T2" fmla="*/ 0 w 106"/>
                        <a:gd name="T3" fmla="*/ 0 h 50"/>
                        <a:gd name="T4" fmla="*/ 0 60000 65536"/>
                        <a:gd name="T5" fmla="*/ 0 60000 65536"/>
                        <a:gd name="T6" fmla="*/ 0 w 106"/>
                        <a:gd name="T7" fmla="*/ 0 h 50"/>
                        <a:gd name="T8" fmla="*/ 106 w 106"/>
                        <a:gd name="T9" fmla="*/ 50 h 50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T6" t="T7" r="T8" b="T9"/>
                      <a:pathLst>
                        <a:path w="106" h="50">
                          <a:moveTo>
                            <a:pt x="106" y="50"/>
                          </a:moveTo>
                          <a:cubicBezTo>
                            <a:pt x="50" y="33"/>
                            <a:pt x="35" y="20"/>
                            <a:pt x="0" y="0"/>
                          </a:cubicBezTo>
                        </a:path>
                      </a:pathLst>
                    </a:custGeom>
                    <a:noFill/>
                    <a:ln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87" name="Freeform 164"/>
                    <p:cNvSpPr>
                      <a:spLocks/>
                    </p:cNvSpPr>
                    <p:nvPr/>
                  </p:nvSpPr>
                  <p:spPr bwMode="gray">
                    <a:xfrm>
                      <a:off x="3426" y="1061"/>
                      <a:ext cx="83" cy="39"/>
                    </a:xfrm>
                    <a:custGeom>
                      <a:avLst/>
                      <a:gdLst>
                        <a:gd name="T0" fmla="*/ 51 w 106"/>
                        <a:gd name="T1" fmla="*/ 23 h 50"/>
                        <a:gd name="T2" fmla="*/ 0 w 106"/>
                        <a:gd name="T3" fmla="*/ 0 h 50"/>
                        <a:gd name="T4" fmla="*/ 0 60000 65536"/>
                        <a:gd name="T5" fmla="*/ 0 60000 65536"/>
                        <a:gd name="T6" fmla="*/ 0 w 106"/>
                        <a:gd name="T7" fmla="*/ 0 h 50"/>
                        <a:gd name="T8" fmla="*/ 106 w 106"/>
                        <a:gd name="T9" fmla="*/ 50 h 50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T6" t="T7" r="T8" b="T9"/>
                      <a:pathLst>
                        <a:path w="106" h="50">
                          <a:moveTo>
                            <a:pt x="106" y="50"/>
                          </a:moveTo>
                          <a:cubicBezTo>
                            <a:pt x="50" y="33"/>
                            <a:pt x="35" y="20"/>
                            <a:pt x="0" y="0"/>
                          </a:cubicBezTo>
                        </a:path>
                      </a:pathLst>
                    </a:custGeom>
                    <a:noFill/>
                    <a:ln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88" name="Freeform 165"/>
                    <p:cNvSpPr>
                      <a:spLocks/>
                    </p:cNvSpPr>
                    <p:nvPr/>
                  </p:nvSpPr>
                  <p:spPr bwMode="gray">
                    <a:xfrm>
                      <a:off x="3426" y="1078"/>
                      <a:ext cx="83" cy="39"/>
                    </a:xfrm>
                    <a:custGeom>
                      <a:avLst/>
                      <a:gdLst>
                        <a:gd name="T0" fmla="*/ 51 w 106"/>
                        <a:gd name="T1" fmla="*/ 23 h 50"/>
                        <a:gd name="T2" fmla="*/ 0 w 106"/>
                        <a:gd name="T3" fmla="*/ 0 h 50"/>
                        <a:gd name="T4" fmla="*/ 0 60000 65536"/>
                        <a:gd name="T5" fmla="*/ 0 60000 65536"/>
                        <a:gd name="T6" fmla="*/ 0 w 106"/>
                        <a:gd name="T7" fmla="*/ 0 h 50"/>
                        <a:gd name="T8" fmla="*/ 106 w 106"/>
                        <a:gd name="T9" fmla="*/ 50 h 50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T6" t="T7" r="T8" b="T9"/>
                      <a:pathLst>
                        <a:path w="106" h="50">
                          <a:moveTo>
                            <a:pt x="106" y="50"/>
                          </a:moveTo>
                          <a:cubicBezTo>
                            <a:pt x="50" y="33"/>
                            <a:pt x="35" y="20"/>
                            <a:pt x="0" y="0"/>
                          </a:cubicBezTo>
                        </a:path>
                      </a:pathLst>
                    </a:custGeom>
                    <a:noFill/>
                    <a:ln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89" name="Oval 166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453" y="986"/>
                      <a:ext cx="19" cy="29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63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spcBef>
                          <a:spcPct val="50000"/>
                        </a:spcBef>
                        <a:buClr>
                          <a:schemeClr val="tx2"/>
                        </a:buClr>
                        <a:buFont typeface="Arial" pitchFamily="34" charset="0"/>
                        <a:buNone/>
                      </a:pPr>
                      <a:endParaRPr lang="de-DE" sz="1050"/>
                    </a:p>
                  </p:txBody>
                </p:sp>
                <p:grpSp>
                  <p:nvGrpSpPr>
                    <p:cNvPr id="28704" name="Group 1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26" y="871"/>
                      <a:ext cx="83" cy="55"/>
                      <a:chOff x="671" y="3495"/>
                      <a:chExt cx="106" cy="71"/>
                    </a:xfrm>
                  </p:grpSpPr>
                  <p:sp>
                    <p:nvSpPr>
                      <p:cNvPr id="28898" name="Freeform 168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671" y="3495"/>
                        <a:ext cx="106" cy="50"/>
                      </a:xfrm>
                      <a:custGeom>
                        <a:avLst/>
                        <a:gdLst>
                          <a:gd name="T0" fmla="*/ 106 w 106"/>
                          <a:gd name="T1" fmla="*/ 50 h 50"/>
                          <a:gd name="T2" fmla="*/ 0 w 106"/>
                          <a:gd name="T3" fmla="*/ 0 h 50"/>
                          <a:gd name="T4" fmla="*/ 0 60000 65536"/>
                          <a:gd name="T5" fmla="*/ 0 60000 65536"/>
                          <a:gd name="T6" fmla="*/ 0 w 106"/>
                          <a:gd name="T7" fmla="*/ 0 h 50"/>
                          <a:gd name="T8" fmla="*/ 106 w 106"/>
                          <a:gd name="T9" fmla="*/ 50 h 50"/>
                        </a:gdLst>
                        <a:ahLst/>
                        <a:cxnLst>
                          <a:cxn ang="T4">
                            <a:pos x="T0" y="T1"/>
                          </a:cxn>
                          <a:cxn ang="T5">
                            <a:pos x="T2" y="T3"/>
                          </a:cxn>
                        </a:cxnLst>
                        <a:rect l="T6" t="T7" r="T8" b="T9"/>
                        <a:pathLst>
                          <a:path w="106" h="50">
                            <a:moveTo>
                              <a:pt x="106" y="50"/>
                            </a:moveTo>
                            <a:cubicBezTo>
                              <a:pt x="50" y="33"/>
                              <a:pt x="35" y="20"/>
                              <a:pt x="0" y="0"/>
                            </a:cubicBezTo>
                          </a:path>
                        </a:pathLst>
                      </a:custGeom>
                      <a:noFill/>
                      <a:ln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de-DE" sz="1050"/>
                      </a:p>
                    </p:txBody>
                  </p:sp>
                  <p:sp>
                    <p:nvSpPr>
                      <p:cNvPr id="28899" name="Freeform 169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671" y="3516"/>
                        <a:ext cx="106" cy="50"/>
                      </a:xfrm>
                      <a:custGeom>
                        <a:avLst/>
                        <a:gdLst>
                          <a:gd name="T0" fmla="*/ 106 w 106"/>
                          <a:gd name="T1" fmla="*/ 50 h 50"/>
                          <a:gd name="T2" fmla="*/ 0 w 106"/>
                          <a:gd name="T3" fmla="*/ 0 h 50"/>
                          <a:gd name="T4" fmla="*/ 0 60000 65536"/>
                          <a:gd name="T5" fmla="*/ 0 60000 65536"/>
                          <a:gd name="T6" fmla="*/ 0 w 106"/>
                          <a:gd name="T7" fmla="*/ 0 h 50"/>
                          <a:gd name="T8" fmla="*/ 106 w 106"/>
                          <a:gd name="T9" fmla="*/ 50 h 50"/>
                        </a:gdLst>
                        <a:ahLst/>
                        <a:cxnLst>
                          <a:cxn ang="T4">
                            <a:pos x="T0" y="T1"/>
                          </a:cxn>
                          <a:cxn ang="T5">
                            <a:pos x="T2" y="T3"/>
                          </a:cxn>
                        </a:cxnLst>
                        <a:rect l="T6" t="T7" r="T8" b="T9"/>
                        <a:pathLst>
                          <a:path w="106" h="50">
                            <a:moveTo>
                              <a:pt x="106" y="50"/>
                            </a:moveTo>
                            <a:cubicBezTo>
                              <a:pt x="50" y="33"/>
                              <a:pt x="35" y="20"/>
                              <a:pt x="0" y="0"/>
                            </a:cubicBezTo>
                          </a:path>
                        </a:pathLst>
                      </a:custGeom>
                      <a:noFill/>
                      <a:ln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de-DE" sz="1050"/>
                      </a:p>
                    </p:txBody>
                  </p:sp>
                  <p:sp>
                    <p:nvSpPr>
                      <p:cNvPr id="28900" name="Line 170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777" y="3545"/>
                        <a:ext cx="0" cy="19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 sz="1050"/>
                      </a:p>
                    </p:txBody>
                  </p:sp>
                  <p:sp>
                    <p:nvSpPr>
                      <p:cNvPr id="28901" name="Line 171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671" y="3495"/>
                        <a:ext cx="0" cy="18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 sz="1050"/>
                      </a:p>
                    </p:txBody>
                  </p:sp>
                </p:grpSp>
                <p:sp>
                  <p:nvSpPr>
                    <p:cNvPr id="28891" name="Freeform 172"/>
                    <p:cNvSpPr>
                      <a:spLocks/>
                    </p:cNvSpPr>
                    <p:nvPr/>
                  </p:nvSpPr>
                  <p:spPr bwMode="gray">
                    <a:xfrm>
                      <a:off x="3426" y="920"/>
                      <a:ext cx="83" cy="39"/>
                    </a:xfrm>
                    <a:custGeom>
                      <a:avLst/>
                      <a:gdLst>
                        <a:gd name="T0" fmla="*/ 51 w 106"/>
                        <a:gd name="T1" fmla="*/ 23 h 50"/>
                        <a:gd name="T2" fmla="*/ 0 w 106"/>
                        <a:gd name="T3" fmla="*/ 0 h 50"/>
                        <a:gd name="T4" fmla="*/ 0 60000 65536"/>
                        <a:gd name="T5" fmla="*/ 0 60000 65536"/>
                        <a:gd name="T6" fmla="*/ 0 w 106"/>
                        <a:gd name="T7" fmla="*/ 0 h 50"/>
                        <a:gd name="T8" fmla="*/ 106 w 106"/>
                        <a:gd name="T9" fmla="*/ 50 h 50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T6" t="T7" r="T8" b="T9"/>
                      <a:pathLst>
                        <a:path w="106" h="50">
                          <a:moveTo>
                            <a:pt x="106" y="50"/>
                          </a:moveTo>
                          <a:cubicBezTo>
                            <a:pt x="50" y="33"/>
                            <a:pt x="35" y="20"/>
                            <a:pt x="0" y="0"/>
                          </a:cubicBezTo>
                        </a:path>
                      </a:pathLst>
                    </a:custGeom>
                    <a:noFill/>
                    <a:ln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92" name="Line 173"/>
                    <p:cNvSpPr>
                      <a:spLocks noChangeShapeType="1"/>
                    </p:cNvSpPr>
                    <p:nvPr/>
                  </p:nvSpPr>
                  <p:spPr bwMode="gray">
                    <a:xfrm>
                      <a:off x="3509" y="943"/>
                      <a:ext cx="0" cy="15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93" name="Line 174"/>
                    <p:cNvSpPr>
                      <a:spLocks noChangeShapeType="1"/>
                    </p:cNvSpPr>
                    <p:nvPr/>
                  </p:nvSpPr>
                  <p:spPr bwMode="gray">
                    <a:xfrm>
                      <a:off x="3426" y="904"/>
                      <a:ext cx="0" cy="14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94" name="Freeform 175"/>
                    <p:cNvSpPr>
                      <a:spLocks/>
                    </p:cNvSpPr>
                    <p:nvPr/>
                  </p:nvSpPr>
                  <p:spPr bwMode="gray">
                    <a:xfrm>
                      <a:off x="3426" y="933"/>
                      <a:ext cx="83" cy="39"/>
                    </a:xfrm>
                    <a:custGeom>
                      <a:avLst/>
                      <a:gdLst>
                        <a:gd name="T0" fmla="*/ 51 w 106"/>
                        <a:gd name="T1" fmla="*/ 23 h 50"/>
                        <a:gd name="T2" fmla="*/ 0 w 106"/>
                        <a:gd name="T3" fmla="*/ 0 h 50"/>
                        <a:gd name="T4" fmla="*/ 0 60000 65536"/>
                        <a:gd name="T5" fmla="*/ 0 60000 65536"/>
                        <a:gd name="T6" fmla="*/ 0 w 106"/>
                        <a:gd name="T7" fmla="*/ 0 h 50"/>
                        <a:gd name="T8" fmla="*/ 106 w 106"/>
                        <a:gd name="T9" fmla="*/ 50 h 50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T6" t="T7" r="T8" b="T9"/>
                      <a:pathLst>
                        <a:path w="106" h="50">
                          <a:moveTo>
                            <a:pt x="106" y="50"/>
                          </a:moveTo>
                          <a:cubicBezTo>
                            <a:pt x="50" y="33"/>
                            <a:pt x="35" y="20"/>
                            <a:pt x="0" y="0"/>
                          </a:cubicBezTo>
                        </a:path>
                      </a:pathLst>
                    </a:custGeom>
                    <a:no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95" name="Freeform 176"/>
                    <p:cNvSpPr>
                      <a:spLocks/>
                    </p:cNvSpPr>
                    <p:nvPr/>
                  </p:nvSpPr>
                  <p:spPr bwMode="gray">
                    <a:xfrm>
                      <a:off x="3425" y="903"/>
                      <a:ext cx="85" cy="58"/>
                    </a:xfrm>
                    <a:custGeom>
                      <a:avLst/>
                      <a:gdLst>
                        <a:gd name="T0" fmla="*/ 53 w 108"/>
                        <a:gd name="T1" fmla="*/ 23 h 75"/>
                        <a:gd name="T2" fmla="*/ 53 w 108"/>
                        <a:gd name="T3" fmla="*/ 35 h 75"/>
                        <a:gd name="T4" fmla="*/ 28 w 108"/>
                        <a:gd name="T5" fmla="*/ 26 h 75"/>
                        <a:gd name="T6" fmla="*/ 16 w 108"/>
                        <a:gd name="T7" fmla="*/ 19 h 75"/>
                        <a:gd name="T8" fmla="*/ 7 w 108"/>
                        <a:gd name="T9" fmla="*/ 13 h 75"/>
                        <a:gd name="T10" fmla="*/ 0 w 108"/>
                        <a:gd name="T11" fmla="*/ 11 h 75"/>
                        <a:gd name="T12" fmla="*/ 0 w 108"/>
                        <a:gd name="T13" fmla="*/ 0 h 75"/>
                        <a:gd name="T14" fmla="*/ 16 w 108"/>
                        <a:gd name="T15" fmla="*/ 9 h 75"/>
                        <a:gd name="T16" fmla="*/ 30 w 108"/>
                        <a:gd name="T17" fmla="*/ 16 h 75"/>
                        <a:gd name="T18" fmla="*/ 41 w 108"/>
                        <a:gd name="T19" fmla="*/ 20 h 75"/>
                        <a:gd name="T20" fmla="*/ 53 w 108"/>
                        <a:gd name="T21" fmla="*/ 23 h 75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08"/>
                        <a:gd name="T34" fmla="*/ 0 h 75"/>
                        <a:gd name="T35" fmla="*/ 108 w 108"/>
                        <a:gd name="T36" fmla="*/ 75 h 75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08" h="75">
                          <a:moveTo>
                            <a:pt x="108" y="51"/>
                          </a:moveTo>
                          <a:lnTo>
                            <a:pt x="108" y="75"/>
                          </a:lnTo>
                          <a:lnTo>
                            <a:pt x="58" y="56"/>
                          </a:lnTo>
                          <a:lnTo>
                            <a:pt x="33" y="40"/>
                          </a:lnTo>
                          <a:lnTo>
                            <a:pt x="15" y="28"/>
                          </a:lnTo>
                          <a:lnTo>
                            <a:pt x="0" y="23"/>
                          </a:lnTo>
                          <a:lnTo>
                            <a:pt x="0" y="0"/>
                          </a:lnTo>
                          <a:lnTo>
                            <a:pt x="33" y="21"/>
                          </a:lnTo>
                          <a:lnTo>
                            <a:pt x="61" y="35"/>
                          </a:lnTo>
                          <a:lnTo>
                            <a:pt x="84" y="44"/>
                          </a:lnTo>
                          <a:lnTo>
                            <a:pt x="108" y="5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96" name="Freeform 177"/>
                    <p:cNvSpPr>
                      <a:spLocks/>
                    </p:cNvSpPr>
                    <p:nvPr/>
                  </p:nvSpPr>
                  <p:spPr bwMode="gray">
                    <a:xfrm>
                      <a:off x="3426" y="904"/>
                      <a:ext cx="83" cy="39"/>
                    </a:xfrm>
                    <a:custGeom>
                      <a:avLst/>
                      <a:gdLst>
                        <a:gd name="T0" fmla="*/ 51 w 106"/>
                        <a:gd name="T1" fmla="*/ 23 h 50"/>
                        <a:gd name="T2" fmla="*/ 0 w 106"/>
                        <a:gd name="T3" fmla="*/ 0 h 50"/>
                        <a:gd name="T4" fmla="*/ 0 60000 65536"/>
                        <a:gd name="T5" fmla="*/ 0 60000 65536"/>
                        <a:gd name="T6" fmla="*/ 0 w 106"/>
                        <a:gd name="T7" fmla="*/ 0 h 50"/>
                        <a:gd name="T8" fmla="*/ 106 w 106"/>
                        <a:gd name="T9" fmla="*/ 50 h 50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T6" t="T7" r="T8" b="T9"/>
                      <a:pathLst>
                        <a:path w="106" h="50">
                          <a:moveTo>
                            <a:pt x="106" y="50"/>
                          </a:moveTo>
                          <a:cubicBezTo>
                            <a:pt x="50" y="33"/>
                            <a:pt x="35" y="20"/>
                            <a:pt x="0" y="0"/>
                          </a:cubicBezTo>
                        </a:path>
                      </a:pathLst>
                    </a:custGeom>
                    <a:noFill/>
                    <a:ln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28897" name="Freeform 178"/>
                    <p:cNvSpPr>
                      <a:spLocks/>
                    </p:cNvSpPr>
                    <p:nvPr/>
                  </p:nvSpPr>
                  <p:spPr bwMode="gray">
                    <a:xfrm>
                      <a:off x="3410" y="722"/>
                      <a:ext cx="298" cy="430"/>
                    </a:xfrm>
                    <a:custGeom>
                      <a:avLst/>
                      <a:gdLst>
                        <a:gd name="T0" fmla="*/ 113 w 381"/>
                        <a:gd name="T1" fmla="*/ 0 h 550"/>
                        <a:gd name="T2" fmla="*/ 182 w 381"/>
                        <a:gd name="T3" fmla="*/ 41 h 550"/>
                        <a:gd name="T4" fmla="*/ 182 w 381"/>
                        <a:gd name="T5" fmla="*/ 201 h 550"/>
                        <a:gd name="T6" fmla="*/ 71 w 381"/>
                        <a:gd name="T7" fmla="*/ 263 h 550"/>
                        <a:gd name="T8" fmla="*/ 0 w 381"/>
                        <a:gd name="T9" fmla="*/ 228 h 550"/>
                        <a:gd name="T10" fmla="*/ 0 w 381"/>
                        <a:gd name="T11" fmla="*/ 65 h 550"/>
                        <a:gd name="T12" fmla="*/ 113 w 381"/>
                        <a:gd name="T13" fmla="*/ 0 h 55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381"/>
                        <a:gd name="T22" fmla="*/ 0 h 550"/>
                        <a:gd name="T23" fmla="*/ 381 w 381"/>
                        <a:gd name="T24" fmla="*/ 550 h 55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381" h="550">
                          <a:moveTo>
                            <a:pt x="237" y="0"/>
                          </a:moveTo>
                          <a:lnTo>
                            <a:pt x="381" y="84"/>
                          </a:lnTo>
                          <a:lnTo>
                            <a:pt x="381" y="421"/>
                          </a:lnTo>
                          <a:cubicBezTo>
                            <a:pt x="381" y="421"/>
                            <a:pt x="264" y="485"/>
                            <a:pt x="148" y="550"/>
                          </a:cubicBezTo>
                          <a:cubicBezTo>
                            <a:pt x="91" y="534"/>
                            <a:pt x="54" y="528"/>
                            <a:pt x="0" y="478"/>
                          </a:cubicBezTo>
                          <a:cubicBezTo>
                            <a:pt x="0" y="306"/>
                            <a:pt x="0" y="135"/>
                            <a:pt x="0" y="135"/>
                          </a:cubicBezTo>
                          <a:lnTo>
                            <a:pt x="237" y="0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28882" name="Text Box 1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00" y="3687"/>
                    <a:ext cx="74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1050">
                        <a:solidFill>
                          <a:srgbClr val="000000"/>
                        </a:solidFill>
                      </a:rPr>
                      <a:t>V</a:t>
                    </a:r>
                  </a:p>
                </p:txBody>
              </p:sp>
            </p:grpSp>
          </p:grpSp>
          <p:grpSp>
            <p:nvGrpSpPr>
              <p:cNvPr id="28705" name="Group 192"/>
              <p:cNvGrpSpPr>
                <a:grpSpLocks/>
              </p:cNvGrpSpPr>
              <p:nvPr/>
            </p:nvGrpSpPr>
            <p:grpSpPr bwMode="auto">
              <a:xfrm>
                <a:off x="2771775" y="3748091"/>
                <a:ext cx="852488" cy="1257301"/>
                <a:chOff x="1746" y="2361"/>
                <a:chExt cx="537" cy="792"/>
              </a:xfrm>
            </p:grpSpPr>
            <p:sp>
              <p:nvSpPr>
                <p:cNvPr id="28875" name="Line 193"/>
                <p:cNvSpPr>
                  <a:spLocks noChangeShapeType="1"/>
                </p:cNvSpPr>
                <p:nvPr/>
              </p:nvSpPr>
              <p:spPr bwMode="auto">
                <a:xfrm flipH="1" flipV="1">
                  <a:off x="1746" y="2373"/>
                  <a:ext cx="522" cy="77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76" name="Line 194"/>
                <p:cNvSpPr>
                  <a:spLocks noChangeShapeType="1"/>
                </p:cNvSpPr>
                <p:nvPr/>
              </p:nvSpPr>
              <p:spPr bwMode="auto">
                <a:xfrm flipH="1" flipV="1">
                  <a:off x="1794" y="2364"/>
                  <a:ext cx="480" cy="7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77" name="Line 195"/>
                <p:cNvSpPr>
                  <a:spLocks noChangeShapeType="1"/>
                </p:cNvSpPr>
                <p:nvPr/>
              </p:nvSpPr>
              <p:spPr bwMode="auto">
                <a:xfrm flipH="1" flipV="1">
                  <a:off x="1830" y="2361"/>
                  <a:ext cx="447" cy="7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78" name="Line 196"/>
                <p:cNvSpPr>
                  <a:spLocks noChangeShapeType="1"/>
                </p:cNvSpPr>
                <p:nvPr/>
              </p:nvSpPr>
              <p:spPr bwMode="auto">
                <a:xfrm flipH="1" flipV="1">
                  <a:off x="1854" y="2361"/>
                  <a:ext cx="429" cy="7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</p:grpSp>
          <p:grpSp>
            <p:nvGrpSpPr>
              <p:cNvPr id="28706" name="Group 197"/>
              <p:cNvGrpSpPr>
                <a:grpSpLocks/>
              </p:cNvGrpSpPr>
              <p:nvPr/>
            </p:nvGrpSpPr>
            <p:grpSpPr bwMode="auto">
              <a:xfrm>
                <a:off x="3552909" y="3781437"/>
                <a:ext cx="171454" cy="1252542"/>
                <a:chOff x="2238" y="2382"/>
                <a:chExt cx="108" cy="789"/>
              </a:xfrm>
            </p:grpSpPr>
            <p:sp>
              <p:nvSpPr>
                <p:cNvPr id="28871" name="Line 198"/>
                <p:cNvSpPr>
                  <a:spLocks noChangeShapeType="1"/>
                </p:cNvSpPr>
                <p:nvPr/>
              </p:nvSpPr>
              <p:spPr bwMode="auto">
                <a:xfrm flipH="1" flipV="1">
                  <a:off x="2238" y="2388"/>
                  <a:ext cx="96" cy="78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72" name="Line 199"/>
                <p:cNvSpPr>
                  <a:spLocks noChangeShapeType="1"/>
                </p:cNvSpPr>
                <p:nvPr/>
              </p:nvSpPr>
              <p:spPr bwMode="auto">
                <a:xfrm flipH="1" flipV="1">
                  <a:off x="2265" y="2385"/>
                  <a:ext cx="72" cy="7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73" name="Line 200"/>
                <p:cNvSpPr>
                  <a:spLocks noChangeShapeType="1"/>
                </p:cNvSpPr>
                <p:nvPr/>
              </p:nvSpPr>
              <p:spPr bwMode="auto">
                <a:xfrm flipH="1" flipV="1">
                  <a:off x="2292" y="2382"/>
                  <a:ext cx="48" cy="78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74" name="Line 201"/>
                <p:cNvSpPr>
                  <a:spLocks noChangeShapeType="1"/>
                </p:cNvSpPr>
                <p:nvPr/>
              </p:nvSpPr>
              <p:spPr bwMode="auto">
                <a:xfrm flipH="1" flipV="1">
                  <a:off x="2322" y="2391"/>
                  <a:ext cx="24" cy="7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</p:grpSp>
          <p:grpSp>
            <p:nvGrpSpPr>
              <p:cNvPr id="28710" name="Group 202"/>
              <p:cNvGrpSpPr>
                <a:grpSpLocks/>
              </p:cNvGrpSpPr>
              <p:nvPr/>
            </p:nvGrpSpPr>
            <p:grpSpPr bwMode="auto">
              <a:xfrm>
                <a:off x="3641735" y="3781425"/>
                <a:ext cx="1044577" cy="1262063"/>
                <a:chOff x="2478" y="2382"/>
                <a:chExt cx="474" cy="867"/>
              </a:xfrm>
            </p:grpSpPr>
            <p:sp>
              <p:nvSpPr>
                <p:cNvPr id="28867" name="Line 203"/>
                <p:cNvSpPr>
                  <a:spLocks noChangeShapeType="1"/>
                </p:cNvSpPr>
                <p:nvPr/>
              </p:nvSpPr>
              <p:spPr bwMode="auto">
                <a:xfrm flipV="1">
                  <a:off x="2478" y="2391"/>
                  <a:ext cx="369" cy="84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68" name="Line 204"/>
                <p:cNvSpPr>
                  <a:spLocks noChangeShapeType="1"/>
                </p:cNvSpPr>
                <p:nvPr/>
              </p:nvSpPr>
              <p:spPr bwMode="auto">
                <a:xfrm flipV="1">
                  <a:off x="2478" y="2385"/>
                  <a:ext cx="405" cy="85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69" name="Line 205"/>
                <p:cNvSpPr>
                  <a:spLocks noChangeShapeType="1"/>
                </p:cNvSpPr>
                <p:nvPr/>
              </p:nvSpPr>
              <p:spPr bwMode="auto">
                <a:xfrm flipV="1">
                  <a:off x="2484" y="2382"/>
                  <a:ext cx="435" cy="86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70" name="Line 206"/>
                <p:cNvSpPr>
                  <a:spLocks noChangeShapeType="1"/>
                </p:cNvSpPr>
                <p:nvPr/>
              </p:nvSpPr>
              <p:spPr bwMode="auto">
                <a:xfrm flipV="1">
                  <a:off x="2484" y="2391"/>
                  <a:ext cx="468" cy="858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</p:grpSp>
          <p:grpSp>
            <p:nvGrpSpPr>
              <p:cNvPr id="28713" name="Group 207"/>
              <p:cNvGrpSpPr>
                <a:grpSpLocks/>
              </p:cNvGrpSpPr>
              <p:nvPr/>
            </p:nvGrpSpPr>
            <p:grpSpPr bwMode="auto">
              <a:xfrm>
                <a:off x="3519500" y="3767138"/>
                <a:ext cx="2081216" cy="1222375"/>
                <a:chOff x="2505" y="2373"/>
                <a:chExt cx="1023" cy="882"/>
              </a:xfrm>
            </p:grpSpPr>
            <p:sp>
              <p:nvSpPr>
                <p:cNvPr id="28863" name="Line 208"/>
                <p:cNvSpPr>
                  <a:spLocks noChangeShapeType="1"/>
                </p:cNvSpPr>
                <p:nvPr/>
              </p:nvSpPr>
              <p:spPr bwMode="auto">
                <a:xfrm flipV="1">
                  <a:off x="2505" y="2379"/>
                  <a:ext cx="897" cy="87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64" name="Line 209"/>
                <p:cNvSpPr>
                  <a:spLocks noChangeShapeType="1"/>
                </p:cNvSpPr>
                <p:nvPr/>
              </p:nvSpPr>
              <p:spPr bwMode="auto">
                <a:xfrm flipV="1">
                  <a:off x="2517" y="2373"/>
                  <a:ext cx="927" cy="879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65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2517" y="2382"/>
                  <a:ext cx="957" cy="86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  <p:sp>
              <p:nvSpPr>
                <p:cNvPr id="28866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2520" y="2379"/>
                  <a:ext cx="1008" cy="87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de-DE" sz="1050"/>
                </a:p>
              </p:txBody>
            </p:sp>
          </p:grpSp>
        </p:grpSp>
      </p:grpSp>
      <p:pic>
        <p:nvPicPr>
          <p:cNvPr id="28690" name="Picture 92" descr="fc disk.gif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38475" y="1023360"/>
            <a:ext cx="438150" cy="64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719" name="Group 182"/>
          <p:cNvGrpSpPr>
            <a:grpSpLocks/>
          </p:cNvGrpSpPr>
          <p:nvPr/>
        </p:nvGrpSpPr>
        <p:grpSpPr bwMode="auto">
          <a:xfrm>
            <a:off x="2151460" y="2696188"/>
            <a:ext cx="209550" cy="1040606"/>
            <a:chOff x="1747" y="2374"/>
            <a:chExt cx="353" cy="709"/>
          </a:xfrm>
        </p:grpSpPr>
        <p:sp>
          <p:nvSpPr>
            <p:cNvPr id="28851" name="Line 183"/>
            <p:cNvSpPr>
              <a:spLocks noChangeShapeType="1"/>
            </p:cNvSpPr>
            <p:nvPr/>
          </p:nvSpPr>
          <p:spPr bwMode="auto">
            <a:xfrm>
              <a:off x="1747" y="2376"/>
              <a:ext cx="344" cy="7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52" name="Line 184"/>
            <p:cNvSpPr>
              <a:spLocks noChangeShapeType="1"/>
            </p:cNvSpPr>
            <p:nvPr/>
          </p:nvSpPr>
          <p:spPr bwMode="auto">
            <a:xfrm>
              <a:off x="1781" y="2374"/>
              <a:ext cx="311" cy="6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53" name="Line 185"/>
            <p:cNvSpPr>
              <a:spLocks noChangeShapeType="1"/>
            </p:cNvSpPr>
            <p:nvPr/>
          </p:nvSpPr>
          <p:spPr bwMode="auto">
            <a:xfrm>
              <a:off x="1815" y="2381"/>
              <a:ext cx="284" cy="7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54" name="Line 186"/>
            <p:cNvSpPr>
              <a:spLocks noChangeShapeType="1"/>
            </p:cNvSpPr>
            <p:nvPr/>
          </p:nvSpPr>
          <p:spPr bwMode="auto">
            <a:xfrm>
              <a:off x="1840" y="2385"/>
              <a:ext cx="260" cy="6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</p:grpSp>
      <p:grpSp>
        <p:nvGrpSpPr>
          <p:cNvPr id="28720" name="Group 192"/>
          <p:cNvGrpSpPr>
            <a:grpSpLocks/>
          </p:cNvGrpSpPr>
          <p:nvPr/>
        </p:nvGrpSpPr>
        <p:grpSpPr bwMode="auto">
          <a:xfrm>
            <a:off x="1574006" y="2711666"/>
            <a:ext cx="639366" cy="942975"/>
            <a:chOff x="1746" y="2361"/>
            <a:chExt cx="537" cy="792"/>
          </a:xfrm>
        </p:grpSpPr>
        <p:sp>
          <p:nvSpPr>
            <p:cNvPr id="28847" name="Line 193"/>
            <p:cNvSpPr>
              <a:spLocks noChangeShapeType="1"/>
            </p:cNvSpPr>
            <p:nvPr/>
          </p:nvSpPr>
          <p:spPr bwMode="auto">
            <a:xfrm flipH="1" flipV="1">
              <a:off x="1746" y="2373"/>
              <a:ext cx="522" cy="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48" name="Line 194"/>
            <p:cNvSpPr>
              <a:spLocks noChangeShapeType="1"/>
            </p:cNvSpPr>
            <p:nvPr/>
          </p:nvSpPr>
          <p:spPr bwMode="auto">
            <a:xfrm flipH="1" flipV="1">
              <a:off x="1794" y="2364"/>
              <a:ext cx="480" cy="7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49" name="Line 195"/>
            <p:cNvSpPr>
              <a:spLocks noChangeShapeType="1"/>
            </p:cNvSpPr>
            <p:nvPr/>
          </p:nvSpPr>
          <p:spPr bwMode="auto">
            <a:xfrm flipH="1" flipV="1">
              <a:off x="1830" y="2361"/>
              <a:ext cx="447" cy="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50" name="Line 196"/>
            <p:cNvSpPr>
              <a:spLocks noChangeShapeType="1"/>
            </p:cNvSpPr>
            <p:nvPr/>
          </p:nvSpPr>
          <p:spPr bwMode="auto">
            <a:xfrm flipH="1" flipV="1">
              <a:off x="1854" y="2361"/>
              <a:ext cx="429" cy="7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</p:grpSp>
      <p:grpSp>
        <p:nvGrpSpPr>
          <p:cNvPr id="28737" name="Group 197"/>
          <p:cNvGrpSpPr>
            <a:grpSpLocks/>
          </p:cNvGrpSpPr>
          <p:nvPr/>
        </p:nvGrpSpPr>
        <p:grpSpPr bwMode="auto">
          <a:xfrm rot="-960000">
            <a:off x="2299098" y="2590222"/>
            <a:ext cx="144065" cy="1300163"/>
            <a:chOff x="2238" y="2385"/>
            <a:chExt cx="108" cy="786"/>
          </a:xfrm>
        </p:grpSpPr>
        <p:sp>
          <p:nvSpPr>
            <p:cNvPr id="28843" name="Line 198"/>
            <p:cNvSpPr>
              <a:spLocks noChangeShapeType="1"/>
            </p:cNvSpPr>
            <p:nvPr/>
          </p:nvSpPr>
          <p:spPr bwMode="auto">
            <a:xfrm flipH="1" flipV="1">
              <a:off x="2238" y="2388"/>
              <a:ext cx="96" cy="7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44" name="Line 199"/>
            <p:cNvSpPr>
              <a:spLocks noChangeShapeType="1"/>
            </p:cNvSpPr>
            <p:nvPr/>
          </p:nvSpPr>
          <p:spPr bwMode="auto">
            <a:xfrm flipH="1" flipV="1">
              <a:off x="2265" y="2385"/>
              <a:ext cx="72" cy="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45" name="Line 200"/>
            <p:cNvSpPr>
              <a:spLocks noChangeShapeType="1"/>
            </p:cNvSpPr>
            <p:nvPr/>
          </p:nvSpPr>
          <p:spPr bwMode="auto">
            <a:xfrm flipH="1" flipV="1">
              <a:off x="2306" y="2387"/>
              <a:ext cx="34" cy="7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46" name="Line 201"/>
            <p:cNvSpPr>
              <a:spLocks noChangeShapeType="1"/>
            </p:cNvSpPr>
            <p:nvPr/>
          </p:nvSpPr>
          <p:spPr bwMode="auto">
            <a:xfrm flipH="1" flipV="1">
              <a:off x="2322" y="2391"/>
              <a:ext cx="24" cy="7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</p:grpSp>
      <p:grpSp>
        <p:nvGrpSpPr>
          <p:cNvPr id="28738" name="Group 202"/>
          <p:cNvGrpSpPr>
            <a:grpSpLocks/>
          </p:cNvGrpSpPr>
          <p:nvPr/>
        </p:nvGrpSpPr>
        <p:grpSpPr bwMode="auto">
          <a:xfrm>
            <a:off x="2320529" y="2715238"/>
            <a:ext cx="678656" cy="1072754"/>
            <a:chOff x="2478" y="2382"/>
            <a:chExt cx="474" cy="867"/>
          </a:xfrm>
        </p:grpSpPr>
        <p:sp>
          <p:nvSpPr>
            <p:cNvPr id="28839" name="Line 203"/>
            <p:cNvSpPr>
              <a:spLocks noChangeShapeType="1"/>
            </p:cNvSpPr>
            <p:nvPr/>
          </p:nvSpPr>
          <p:spPr bwMode="auto">
            <a:xfrm flipV="1">
              <a:off x="2478" y="2391"/>
              <a:ext cx="369" cy="84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40" name="Line 204"/>
            <p:cNvSpPr>
              <a:spLocks noChangeShapeType="1"/>
            </p:cNvSpPr>
            <p:nvPr/>
          </p:nvSpPr>
          <p:spPr bwMode="auto">
            <a:xfrm flipV="1">
              <a:off x="2478" y="2385"/>
              <a:ext cx="405" cy="85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41" name="Line 205"/>
            <p:cNvSpPr>
              <a:spLocks noChangeShapeType="1"/>
            </p:cNvSpPr>
            <p:nvPr/>
          </p:nvSpPr>
          <p:spPr bwMode="auto">
            <a:xfrm flipV="1">
              <a:off x="2484" y="2382"/>
              <a:ext cx="435" cy="86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42" name="Line 206"/>
            <p:cNvSpPr>
              <a:spLocks noChangeShapeType="1"/>
            </p:cNvSpPr>
            <p:nvPr/>
          </p:nvSpPr>
          <p:spPr bwMode="auto">
            <a:xfrm flipV="1">
              <a:off x="2484" y="2391"/>
              <a:ext cx="468" cy="85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</p:grpSp>
      <p:grpSp>
        <p:nvGrpSpPr>
          <p:cNvPr id="28742" name="Group 207"/>
          <p:cNvGrpSpPr>
            <a:grpSpLocks/>
          </p:cNvGrpSpPr>
          <p:nvPr/>
        </p:nvGrpSpPr>
        <p:grpSpPr bwMode="auto">
          <a:xfrm>
            <a:off x="2463403" y="2674757"/>
            <a:ext cx="1243013" cy="1245394"/>
            <a:chOff x="2505" y="2373"/>
            <a:chExt cx="1023" cy="882"/>
          </a:xfrm>
        </p:grpSpPr>
        <p:sp>
          <p:nvSpPr>
            <p:cNvPr id="3" name="Line 208"/>
            <p:cNvSpPr>
              <a:spLocks noChangeShapeType="1"/>
            </p:cNvSpPr>
            <p:nvPr/>
          </p:nvSpPr>
          <p:spPr bwMode="auto">
            <a:xfrm flipV="1">
              <a:off x="2505" y="2379"/>
              <a:ext cx="897" cy="87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36" name="Line 209"/>
            <p:cNvSpPr>
              <a:spLocks noChangeShapeType="1"/>
            </p:cNvSpPr>
            <p:nvPr/>
          </p:nvSpPr>
          <p:spPr bwMode="auto">
            <a:xfrm flipV="1">
              <a:off x="2517" y="2373"/>
              <a:ext cx="927" cy="87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4" name="Line 210"/>
            <p:cNvSpPr>
              <a:spLocks noChangeShapeType="1"/>
            </p:cNvSpPr>
            <p:nvPr/>
          </p:nvSpPr>
          <p:spPr bwMode="auto">
            <a:xfrm flipV="1">
              <a:off x="2517" y="2382"/>
              <a:ext cx="957" cy="86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38" name="Line 211"/>
            <p:cNvSpPr>
              <a:spLocks noChangeShapeType="1"/>
            </p:cNvSpPr>
            <p:nvPr/>
          </p:nvSpPr>
          <p:spPr bwMode="auto">
            <a:xfrm flipV="1">
              <a:off x="2520" y="2379"/>
              <a:ext cx="1008" cy="87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</p:grpSp>
      <p:pic>
        <p:nvPicPr>
          <p:cNvPr id="28696" name="Picture 92" descr="fc disk.gif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95675" y="1030504"/>
            <a:ext cx="4381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97" name="Line 214"/>
          <p:cNvSpPr>
            <a:spLocks noChangeShapeType="1"/>
          </p:cNvSpPr>
          <p:nvPr/>
        </p:nvSpPr>
        <p:spPr bwMode="auto">
          <a:xfrm flipV="1">
            <a:off x="3117057" y="1656772"/>
            <a:ext cx="450056" cy="27146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8698" name="Line 213"/>
          <p:cNvSpPr>
            <a:spLocks noChangeShapeType="1"/>
          </p:cNvSpPr>
          <p:nvPr/>
        </p:nvSpPr>
        <p:spPr bwMode="auto">
          <a:xfrm flipV="1">
            <a:off x="3519488" y="1692491"/>
            <a:ext cx="117872" cy="24765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grpSp>
        <p:nvGrpSpPr>
          <p:cNvPr id="28743" name="Gruppieren 702"/>
          <p:cNvGrpSpPr>
            <a:grpSpLocks/>
          </p:cNvGrpSpPr>
          <p:nvPr/>
        </p:nvGrpSpPr>
        <p:grpSpPr bwMode="auto">
          <a:xfrm>
            <a:off x="6400800" y="2622367"/>
            <a:ext cx="1322932" cy="923643"/>
            <a:chOff x="7010272" y="3731888"/>
            <a:chExt cx="1763286" cy="1230331"/>
          </a:xfrm>
        </p:grpSpPr>
        <p:sp>
          <p:nvSpPr>
            <p:cNvPr id="28828" name="Line 480"/>
            <p:cNvSpPr>
              <a:spLocks noChangeShapeType="1"/>
            </p:cNvSpPr>
            <p:nvPr/>
          </p:nvSpPr>
          <p:spPr bwMode="auto">
            <a:xfrm flipV="1">
              <a:off x="7010272" y="4240928"/>
              <a:ext cx="998701" cy="36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829" name="Text Box 481"/>
            <p:cNvSpPr txBox="1">
              <a:spLocks noChangeArrowheads="1"/>
            </p:cNvSpPr>
            <p:nvPr/>
          </p:nvSpPr>
          <p:spPr bwMode="auto">
            <a:xfrm>
              <a:off x="7777912" y="4574796"/>
              <a:ext cx="995646" cy="3874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None/>
              </a:pPr>
              <a:r>
                <a:rPr lang="de-DE" sz="1050" b="1" dirty="0">
                  <a:solidFill>
                    <a:schemeClr val="bg1"/>
                  </a:solidFill>
                </a:rPr>
                <a:t>Service-</a:t>
              </a:r>
              <a:br>
                <a:rPr lang="de-DE" sz="1050" b="1" dirty="0">
                  <a:solidFill>
                    <a:schemeClr val="bg1"/>
                  </a:solidFill>
                </a:rPr>
              </a:br>
              <a:r>
                <a:rPr lang="de-DE" sz="1050" b="1" dirty="0">
                  <a:solidFill>
                    <a:schemeClr val="bg1"/>
                  </a:solidFill>
                </a:rPr>
                <a:t>Automation</a:t>
              </a:r>
            </a:p>
          </p:txBody>
        </p:sp>
        <p:grpSp>
          <p:nvGrpSpPr>
            <p:cNvPr id="28746" name="Gruppieren 323"/>
            <p:cNvGrpSpPr>
              <a:grpSpLocks/>
            </p:cNvGrpSpPr>
            <p:nvPr/>
          </p:nvGrpSpPr>
          <p:grpSpPr bwMode="auto">
            <a:xfrm>
              <a:off x="7894300" y="3731888"/>
              <a:ext cx="799867" cy="1047750"/>
              <a:chOff x="5223649" y="5035572"/>
              <a:chExt cx="800032" cy="1047753"/>
            </a:xfrm>
          </p:grpSpPr>
          <p:grpSp>
            <p:nvGrpSpPr>
              <p:cNvPr id="28747" name="Group 135"/>
              <p:cNvGrpSpPr>
                <a:grpSpLocks/>
              </p:cNvGrpSpPr>
              <p:nvPr/>
            </p:nvGrpSpPr>
            <p:grpSpPr bwMode="auto">
              <a:xfrm>
                <a:off x="5223649" y="5218137"/>
                <a:ext cx="418817" cy="865188"/>
                <a:chOff x="1514" y="912"/>
                <a:chExt cx="325" cy="545"/>
              </a:xfrm>
            </p:grpSpPr>
            <p:pic>
              <p:nvPicPr>
                <p:cNvPr id="28833" name="Picture 136" descr="green_application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1514" y="912"/>
                  <a:ext cx="302" cy="3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19" name="Text Box 137"/>
                <p:cNvSpPr txBox="1">
                  <a:spLocks noChangeArrowheads="1"/>
                </p:cNvSpPr>
                <p:nvPr/>
              </p:nvSpPr>
              <p:spPr bwMode="auto">
                <a:xfrm>
                  <a:off x="1648" y="1288"/>
                  <a:ext cx="191" cy="16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buFont typeface="Arial" charset="0"/>
                    <a:buNone/>
                    <a:defRPr/>
                  </a:pPr>
                  <a:endParaRPr lang="en-US" sz="788" b="1" dirty="0"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pic>
            <p:nvPicPr>
              <p:cNvPr id="28832" name="Picture 335" descr="configauto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 t="18170" b="17010"/>
              <a:stretch>
                <a:fillRect/>
              </a:stretch>
            </p:blipFill>
            <p:spPr bwMode="auto">
              <a:xfrm>
                <a:off x="5332955" y="5035572"/>
                <a:ext cx="690726" cy="798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8748" name="Gruppieren 703"/>
          <p:cNvGrpSpPr>
            <a:grpSpLocks/>
          </p:cNvGrpSpPr>
          <p:nvPr/>
        </p:nvGrpSpPr>
        <p:grpSpPr bwMode="auto">
          <a:xfrm>
            <a:off x="5243513" y="1005501"/>
            <a:ext cx="1878806" cy="3645694"/>
            <a:chOff x="5467605" y="1653687"/>
            <a:chExt cx="2504998" cy="4861613"/>
          </a:xfrm>
        </p:grpSpPr>
        <p:grpSp>
          <p:nvGrpSpPr>
            <p:cNvPr id="28749" name="Group 4"/>
            <p:cNvGrpSpPr>
              <a:grpSpLocks/>
            </p:cNvGrpSpPr>
            <p:nvPr/>
          </p:nvGrpSpPr>
          <p:grpSpPr bwMode="auto">
            <a:xfrm>
              <a:off x="5776126" y="1653687"/>
              <a:ext cx="1603375" cy="812800"/>
              <a:chOff x="74" y="1017"/>
              <a:chExt cx="622" cy="396"/>
            </a:xfrm>
          </p:grpSpPr>
          <p:pic>
            <p:nvPicPr>
              <p:cNvPr id="28826" name="Picture 5" descr="Cloud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" y="1017"/>
                <a:ext cx="622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827" name="Text Box 6"/>
              <p:cNvSpPr txBox="1">
                <a:spLocks noChangeArrowheads="1"/>
              </p:cNvSpPr>
              <p:nvPr/>
            </p:nvSpPr>
            <p:spPr bwMode="auto">
              <a:xfrm>
                <a:off x="121" y="1130"/>
                <a:ext cx="528" cy="1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61593" tIns="30796" rIns="61593" bIns="30796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r>
                  <a:rPr lang="en-US" sz="1050" b="1">
                    <a:solidFill>
                      <a:srgbClr val="000000"/>
                    </a:solidFill>
                  </a:rPr>
                  <a:t>WAN</a:t>
                </a:r>
              </a:p>
            </p:txBody>
          </p:sp>
        </p:grpSp>
        <p:grpSp>
          <p:nvGrpSpPr>
            <p:cNvPr id="28750" name="Group 8"/>
            <p:cNvGrpSpPr>
              <a:grpSpLocks/>
            </p:cNvGrpSpPr>
            <p:nvPr/>
          </p:nvGrpSpPr>
          <p:grpSpPr bwMode="auto">
            <a:xfrm>
              <a:off x="5673980" y="2858434"/>
              <a:ext cx="1939925" cy="1562100"/>
              <a:chOff x="74" y="1017"/>
              <a:chExt cx="622" cy="396"/>
            </a:xfrm>
          </p:grpSpPr>
          <p:pic>
            <p:nvPicPr>
              <p:cNvPr id="28824" name="Picture 9" descr="Cloud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" y="1017"/>
                <a:ext cx="622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825" name="Text Box 10"/>
              <p:cNvSpPr txBox="1">
                <a:spLocks noChangeArrowheads="1"/>
              </p:cNvSpPr>
              <p:nvPr/>
            </p:nvSpPr>
            <p:spPr bwMode="auto">
              <a:xfrm>
                <a:off x="113" y="1044"/>
                <a:ext cx="528" cy="19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61593" tIns="30796" rIns="61593" bIns="30796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r>
                  <a:rPr lang="en-US" sz="1200" b="1">
                    <a:solidFill>
                      <a:srgbClr val="000000"/>
                    </a:solidFill>
                  </a:rPr>
                  <a:t/>
                </a:r>
                <a:br>
                  <a:rPr lang="en-US" sz="1200" b="1">
                    <a:solidFill>
                      <a:srgbClr val="000000"/>
                    </a:solidFill>
                  </a:rPr>
                </a:br>
                <a:r>
                  <a:rPr lang="en-US" sz="1200" b="1">
                    <a:solidFill>
                      <a:srgbClr val="000000"/>
                    </a:solidFill>
                  </a:rPr>
                  <a:t>Unified</a:t>
                </a:r>
                <a:br>
                  <a:rPr lang="en-US" sz="1200" b="1">
                    <a:solidFill>
                      <a:srgbClr val="000000"/>
                    </a:solidFill>
                  </a:rPr>
                </a:br>
                <a:r>
                  <a:rPr lang="en-US" sz="1200" b="1">
                    <a:solidFill>
                      <a:srgbClr val="000000"/>
                    </a:solidFill>
                  </a:rPr>
                  <a:t>DC-NW</a:t>
                </a:r>
                <a:endParaRPr lang="en-US" sz="1050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721" name="Line 450"/>
            <p:cNvSpPr>
              <a:spLocks noChangeShapeType="1"/>
            </p:cNvSpPr>
            <p:nvPr/>
          </p:nvSpPr>
          <p:spPr bwMode="auto">
            <a:xfrm>
              <a:off x="6005766" y="4339571"/>
              <a:ext cx="185405" cy="901183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22" name="Line 456"/>
            <p:cNvSpPr>
              <a:spLocks noChangeShapeType="1"/>
            </p:cNvSpPr>
            <p:nvPr/>
          </p:nvSpPr>
          <p:spPr bwMode="auto">
            <a:xfrm flipH="1">
              <a:off x="6744064" y="4336986"/>
              <a:ext cx="467833" cy="935665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23" name="Line 462"/>
            <p:cNvSpPr>
              <a:spLocks noChangeShapeType="1"/>
            </p:cNvSpPr>
            <p:nvPr/>
          </p:nvSpPr>
          <p:spPr bwMode="auto">
            <a:xfrm>
              <a:off x="5805742" y="3421996"/>
              <a:ext cx="469900" cy="8636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24" name="Line 463"/>
            <p:cNvSpPr>
              <a:spLocks noChangeShapeType="1"/>
            </p:cNvSpPr>
            <p:nvPr/>
          </p:nvSpPr>
          <p:spPr bwMode="auto">
            <a:xfrm>
              <a:off x="5856542" y="3371196"/>
              <a:ext cx="1143000" cy="9144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25" name="Line 464"/>
            <p:cNvSpPr>
              <a:spLocks noChangeShapeType="1"/>
            </p:cNvSpPr>
            <p:nvPr/>
          </p:nvSpPr>
          <p:spPr bwMode="auto">
            <a:xfrm flipV="1">
              <a:off x="6326442" y="3396596"/>
              <a:ext cx="1079500" cy="9144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26" name="Line 465"/>
            <p:cNvSpPr>
              <a:spLocks noChangeShapeType="1"/>
            </p:cNvSpPr>
            <p:nvPr/>
          </p:nvSpPr>
          <p:spPr bwMode="auto">
            <a:xfrm flipV="1">
              <a:off x="6961442" y="3383896"/>
              <a:ext cx="508000" cy="9144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27" name="Line 467"/>
            <p:cNvSpPr>
              <a:spLocks noChangeShapeType="1"/>
            </p:cNvSpPr>
            <p:nvPr/>
          </p:nvSpPr>
          <p:spPr bwMode="auto">
            <a:xfrm>
              <a:off x="6337828" y="4367051"/>
              <a:ext cx="1119352" cy="88287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28" name="Line 468"/>
            <p:cNvSpPr>
              <a:spLocks noChangeShapeType="1"/>
            </p:cNvSpPr>
            <p:nvPr/>
          </p:nvSpPr>
          <p:spPr bwMode="auto">
            <a:xfrm flipV="1">
              <a:off x="5831142" y="2190096"/>
              <a:ext cx="419100" cy="4572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29" name="Line 469"/>
            <p:cNvSpPr>
              <a:spLocks noChangeShapeType="1"/>
            </p:cNvSpPr>
            <p:nvPr/>
          </p:nvSpPr>
          <p:spPr bwMode="auto">
            <a:xfrm flipH="1" flipV="1">
              <a:off x="6783642" y="2202796"/>
              <a:ext cx="584200" cy="4572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30" name="Line 466"/>
            <p:cNvSpPr>
              <a:spLocks noChangeShapeType="1"/>
            </p:cNvSpPr>
            <p:nvPr/>
          </p:nvSpPr>
          <p:spPr bwMode="auto">
            <a:xfrm>
              <a:off x="7189166" y="4461644"/>
              <a:ext cx="346842" cy="851337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31" name="Line 450"/>
            <p:cNvSpPr>
              <a:spLocks noChangeShapeType="1"/>
            </p:cNvSpPr>
            <p:nvPr/>
          </p:nvSpPr>
          <p:spPr bwMode="auto">
            <a:xfrm>
              <a:off x="5953379" y="4423709"/>
              <a:ext cx="227160" cy="88084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32" name="Line 456"/>
            <p:cNvSpPr>
              <a:spLocks noChangeShapeType="1"/>
            </p:cNvSpPr>
            <p:nvPr/>
          </p:nvSpPr>
          <p:spPr bwMode="auto">
            <a:xfrm flipH="1">
              <a:off x="6775963" y="4409421"/>
              <a:ext cx="451998" cy="810068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33" name="Line 450"/>
            <p:cNvSpPr>
              <a:spLocks noChangeShapeType="1"/>
            </p:cNvSpPr>
            <p:nvPr/>
          </p:nvSpPr>
          <p:spPr bwMode="auto">
            <a:xfrm>
              <a:off x="6102604" y="4395133"/>
              <a:ext cx="162995" cy="856253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34" name="Line 450"/>
            <p:cNvSpPr>
              <a:spLocks noChangeShapeType="1"/>
            </p:cNvSpPr>
            <p:nvPr/>
          </p:nvSpPr>
          <p:spPr bwMode="auto">
            <a:xfrm>
              <a:off x="6048630" y="4382433"/>
              <a:ext cx="174440" cy="879585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35" name="Line 456"/>
            <p:cNvSpPr>
              <a:spLocks noChangeShapeType="1"/>
            </p:cNvSpPr>
            <p:nvPr/>
          </p:nvSpPr>
          <p:spPr bwMode="auto">
            <a:xfrm flipH="1">
              <a:off x="6775963" y="4475210"/>
              <a:ext cx="542260" cy="797442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36" name="Line 456"/>
            <p:cNvSpPr>
              <a:spLocks noChangeShapeType="1"/>
            </p:cNvSpPr>
            <p:nvPr/>
          </p:nvSpPr>
          <p:spPr bwMode="auto">
            <a:xfrm flipH="1">
              <a:off x="6744063" y="4475210"/>
              <a:ext cx="520997" cy="786809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grpSp>
          <p:nvGrpSpPr>
            <p:cNvPr id="28751" name="Group 124"/>
            <p:cNvGrpSpPr>
              <a:grpSpLocks/>
            </p:cNvGrpSpPr>
            <p:nvPr/>
          </p:nvGrpSpPr>
          <p:grpSpPr bwMode="auto">
            <a:xfrm>
              <a:off x="5691442" y="3950681"/>
              <a:ext cx="649288" cy="738098"/>
              <a:chOff x="3086100" y="3171036"/>
              <a:chExt cx="647700" cy="896930"/>
            </a:xfrm>
          </p:grpSpPr>
          <p:sp>
            <p:nvSpPr>
              <p:cNvPr id="628" name="Rounded Rectangle 64"/>
              <p:cNvSpPr/>
              <p:nvPr/>
            </p:nvSpPr>
            <p:spPr bwMode="auto">
              <a:xfrm>
                <a:off x="3086100" y="3433382"/>
                <a:ext cx="647700" cy="372233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Right Arrow 65"/>
              <p:cNvSpPr/>
              <p:nvPr/>
            </p:nvSpPr>
            <p:spPr bwMode="auto">
              <a:xfrm>
                <a:off x="3390901" y="3171036"/>
                <a:ext cx="266701" cy="668328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630" name="Right Arrow 66"/>
              <p:cNvSpPr/>
              <p:nvPr/>
            </p:nvSpPr>
            <p:spPr bwMode="auto">
              <a:xfrm>
                <a:off x="3390901" y="3323436"/>
                <a:ext cx="266701" cy="668328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631" name="Right Arrow 67"/>
              <p:cNvSpPr/>
              <p:nvPr/>
            </p:nvSpPr>
            <p:spPr bwMode="auto">
              <a:xfrm rot="10800000">
                <a:off x="3124201" y="3247238"/>
                <a:ext cx="266701" cy="668328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632" name="Right Arrow 68"/>
              <p:cNvSpPr/>
              <p:nvPr/>
            </p:nvSpPr>
            <p:spPr bwMode="auto">
              <a:xfrm rot="10800000">
                <a:off x="3124201" y="3399638"/>
                <a:ext cx="266701" cy="668328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  <p:grpSp>
          <p:nvGrpSpPr>
            <p:cNvPr id="28752" name="Group 124"/>
            <p:cNvGrpSpPr>
              <a:grpSpLocks/>
            </p:cNvGrpSpPr>
            <p:nvPr/>
          </p:nvGrpSpPr>
          <p:grpSpPr bwMode="auto">
            <a:xfrm>
              <a:off x="6826505" y="3939573"/>
              <a:ext cx="649287" cy="738098"/>
              <a:chOff x="3086100" y="3171037"/>
              <a:chExt cx="647700" cy="896926"/>
            </a:xfrm>
          </p:grpSpPr>
          <p:sp>
            <p:nvSpPr>
              <p:cNvPr id="634" name="Rounded Rectangle 64"/>
              <p:cNvSpPr/>
              <p:nvPr/>
            </p:nvSpPr>
            <p:spPr bwMode="auto">
              <a:xfrm>
                <a:off x="3086100" y="3433384"/>
                <a:ext cx="647700" cy="372232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Right Arrow 65"/>
              <p:cNvSpPr/>
              <p:nvPr/>
            </p:nvSpPr>
            <p:spPr bwMode="auto">
              <a:xfrm>
                <a:off x="3390900" y="3171037"/>
                <a:ext cx="266700" cy="668325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636" name="Right Arrow 66"/>
              <p:cNvSpPr/>
              <p:nvPr/>
            </p:nvSpPr>
            <p:spPr bwMode="auto">
              <a:xfrm>
                <a:off x="3390900" y="3323438"/>
                <a:ext cx="266700" cy="668325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637" name="Right Arrow 67"/>
              <p:cNvSpPr/>
              <p:nvPr/>
            </p:nvSpPr>
            <p:spPr bwMode="auto">
              <a:xfrm rot="10800000">
                <a:off x="3124201" y="3247238"/>
                <a:ext cx="266700" cy="668325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638" name="Right Arrow 68"/>
              <p:cNvSpPr/>
              <p:nvPr/>
            </p:nvSpPr>
            <p:spPr bwMode="auto">
              <a:xfrm rot="10800000">
                <a:off x="3124201" y="3399638"/>
                <a:ext cx="266700" cy="668325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  <p:sp>
          <p:nvSpPr>
            <p:cNvPr id="28739" name="Textfeld 457"/>
            <p:cNvSpPr txBox="1">
              <a:spLocks noChangeArrowheads="1"/>
            </p:cNvSpPr>
            <p:nvPr/>
          </p:nvSpPr>
          <p:spPr bwMode="auto">
            <a:xfrm>
              <a:off x="6134173" y="4530071"/>
              <a:ext cx="960063" cy="292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de-DE" sz="825"/>
                <a:t>Flexible I/O</a:t>
              </a:r>
            </a:p>
          </p:txBody>
        </p:sp>
        <p:sp>
          <p:nvSpPr>
            <p:cNvPr id="28740" name="Line 287"/>
            <p:cNvSpPr>
              <a:spLocks noChangeShapeType="1"/>
            </p:cNvSpPr>
            <p:nvPr/>
          </p:nvSpPr>
          <p:spPr bwMode="auto">
            <a:xfrm flipV="1">
              <a:off x="5893055" y="3002896"/>
              <a:ext cx="1423987" cy="1905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8741" name="Line 287"/>
            <p:cNvSpPr>
              <a:spLocks noChangeShapeType="1"/>
            </p:cNvSpPr>
            <p:nvPr/>
          </p:nvSpPr>
          <p:spPr bwMode="auto">
            <a:xfrm flipV="1">
              <a:off x="5935917" y="2936221"/>
              <a:ext cx="1423988" cy="1905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grpSp>
          <p:nvGrpSpPr>
            <p:cNvPr id="28753" name="Group 461"/>
            <p:cNvGrpSpPr>
              <a:grpSpLocks/>
            </p:cNvGrpSpPr>
            <p:nvPr/>
          </p:nvGrpSpPr>
          <p:grpSpPr bwMode="auto">
            <a:xfrm>
              <a:off x="5467605" y="2577956"/>
              <a:ext cx="665162" cy="929055"/>
              <a:chOff x="4137052" y="4995519"/>
              <a:chExt cx="665082" cy="929776"/>
            </a:xfrm>
          </p:grpSpPr>
          <p:sp>
            <p:nvSpPr>
              <p:cNvPr id="643" name="Rounded Rectangle 70"/>
              <p:cNvSpPr/>
              <p:nvPr/>
            </p:nvSpPr>
            <p:spPr bwMode="auto">
              <a:xfrm>
                <a:off x="4137052" y="5332653"/>
                <a:ext cx="665082" cy="306554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754" name="Group 115"/>
              <p:cNvGrpSpPr/>
              <p:nvPr/>
            </p:nvGrpSpPr>
            <p:grpSpPr>
              <a:xfrm>
                <a:off x="4165600" y="5374888"/>
                <a:ext cx="587022" cy="550407"/>
                <a:chOff x="3009900" y="3325766"/>
                <a:chExt cx="647700" cy="70176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55" name="Rounded Rectangle 82"/>
                <p:cNvSpPr/>
                <p:nvPr/>
              </p:nvSpPr>
              <p:spPr bwMode="auto">
                <a:xfrm>
                  <a:off x="3009900" y="3481221"/>
                  <a:ext cx="647700" cy="390857"/>
                </a:xfrm>
                <a:prstGeom prst="roundRect">
                  <a:avLst/>
                </a:prstGeom>
                <a:solidFill>
                  <a:srgbClr val="008CD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Left-Right Arrow 83"/>
                <p:cNvSpPr/>
                <p:nvPr/>
              </p:nvSpPr>
              <p:spPr bwMode="auto">
                <a:xfrm>
                  <a:off x="3086100" y="3325768"/>
                  <a:ext cx="495300" cy="701766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57" name="Left-Right Arrow 84"/>
                <p:cNvSpPr/>
                <p:nvPr/>
              </p:nvSpPr>
              <p:spPr bwMode="auto">
                <a:xfrm rot="16200000">
                  <a:off x="3086101" y="3373326"/>
                  <a:ext cx="495299" cy="606649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58" name="Left-Right Arrow 85"/>
                <p:cNvSpPr/>
                <p:nvPr/>
              </p:nvSpPr>
              <p:spPr bwMode="auto">
                <a:xfrm rot="18721637">
                  <a:off x="3086102" y="3373326"/>
                  <a:ext cx="495299" cy="606649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59" name="Left-Right Arrow 86"/>
                <p:cNvSpPr/>
                <p:nvPr/>
              </p:nvSpPr>
              <p:spPr bwMode="auto">
                <a:xfrm rot="2493006">
                  <a:off x="3086102" y="3325766"/>
                  <a:ext cx="495300" cy="701766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60" name="Oval 87"/>
                <p:cNvSpPr/>
                <p:nvPr/>
              </p:nvSpPr>
              <p:spPr bwMode="auto">
                <a:xfrm>
                  <a:off x="3205040" y="3428264"/>
                  <a:ext cx="257420" cy="49677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none"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</p:grpSp>
          <p:grpSp>
            <p:nvGrpSpPr>
              <p:cNvPr id="28755" name="Group 344"/>
              <p:cNvGrpSpPr>
                <a:grpSpLocks/>
              </p:cNvGrpSpPr>
              <p:nvPr/>
            </p:nvGrpSpPr>
            <p:grpSpPr bwMode="auto">
              <a:xfrm>
                <a:off x="4171617" y="4995519"/>
                <a:ext cx="575568" cy="453025"/>
                <a:chOff x="5118301" y="5051453"/>
                <a:chExt cx="750628" cy="593323"/>
              </a:xfrm>
            </p:grpSpPr>
            <p:sp>
              <p:nvSpPr>
                <p:cNvPr id="646" name="Rounded Rectangle 73"/>
                <p:cNvSpPr/>
                <p:nvPr/>
              </p:nvSpPr>
              <p:spPr bwMode="auto">
                <a:xfrm>
                  <a:off x="5118301" y="5144433"/>
                  <a:ext cx="750628" cy="401492"/>
                </a:xfrm>
                <a:prstGeom prst="roundRect">
                  <a:avLst/>
                </a:prstGeom>
                <a:solidFill>
                  <a:srgbClr val="008CD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7" name="Straight Connector 74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52678" y="5238484"/>
                  <a:ext cx="26703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648" name="Straight Connector 75"/>
                <p:cNvCxnSpPr>
                  <a:cxnSpLocks noChangeShapeType="1"/>
                </p:cNvCxnSpPr>
                <p:nvPr/>
              </p:nvCxnSpPr>
              <p:spPr bwMode="auto">
                <a:xfrm>
                  <a:off x="5352678" y="5271781"/>
                  <a:ext cx="271173" cy="16024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649" name="Straight Connector 76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44398" y="5271781"/>
                  <a:ext cx="269104" cy="16232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650" name="Straight Connector 77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50607" y="5461157"/>
                  <a:ext cx="267034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sp>
              <p:nvSpPr>
                <p:cNvPr id="651" name="Rectangle 78"/>
                <p:cNvSpPr/>
                <p:nvPr/>
              </p:nvSpPr>
              <p:spPr bwMode="auto">
                <a:xfrm>
                  <a:off x="5197322" y="5051453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52" name="Rectangle 79"/>
                <p:cNvSpPr/>
                <p:nvPr/>
              </p:nvSpPr>
              <p:spPr bwMode="auto">
                <a:xfrm>
                  <a:off x="5603951" y="5051455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53" name="Rectangle 80"/>
                <p:cNvSpPr/>
                <p:nvPr/>
              </p:nvSpPr>
              <p:spPr bwMode="auto">
                <a:xfrm>
                  <a:off x="5199212" y="5281889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54" name="Rectangle 81"/>
                <p:cNvSpPr/>
                <p:nvPr/>
              </p:nvSpPr>
              <p:spPr bwMode="auto">
                <a:xfrm>
                  <a:off x="5597898" y="5281887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</p:grpSp>
        </p:grpSp>
        <p:grpSp>
          <p:nvGrpSpPr>
            <p:cNvPr id="28756" name="Group 461"/>
            <p:cNvGrpSpPr>
              <a:grpSpLocks/>
            </p:cNvGrpSpPr>
            <p:nvPr/>
          </p:nvGrpSpPr>
          <p:grpSpPr bwMode="auto">
            <a:xfrm>
              <a:off x="7148767" y="2593831"/>
              <a:ext cx="665163" cy="929055"/>
              <a:chOff x="4137052" y="4995519"/>
              <a:chExt cx="665082" cy="929776"/>
            </a:xfrm>
          </p:grpSpPr>
          <p:sp>
            <p:nvSpPr>
              <p:cNvPr id="662" name="Rounded Rectangle 70"/>
              <p:cNvSpPr/>
              <p:nvPr/>
            </p:nvSpPr>
            <p:spPr bwMode="auto">
              <a:xfrm>
                <a:off x="4137052" y="5332653"/>
                <a:ext cx="665082" cy="306554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757" name="Group 115"/>
              <p:cNvGrpSpPr/>
              <p:nvPr/>
            </p:nvGrpSpPr>
            <p:grpSpPr>
              <a:xfrm>
                <a:off x="4165600" y="5374888"/>
                <a:ext cx="587022" cy="550407"/>
                <a:chOff x="3009900" y="3325766"/>
                <a:chExt cx="647700" cy="70176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74" name="Rounded Rectangle 82"/>
                <p:cNvSpPr/>
                <p:nvPr/>
              </p:nvSpPr>
              <p:spPr bwMode="auto">
                <a:xfrm>
                  <a:off x="3009900" y="3481221"/>
                  <a:ext cx="647700" cy="390857"/>
                </a:xfrm>
                <a:prstGeom prst="roundRect">
                  <a:avLst/>
                </a:prstGeom>
                <a:solidFill>
                  <a:srgbClr val="008CD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Left-Right Arrow 83"/>
                <p:cNvSpPr/>
                <p:nvPr/>
              </p:nvSpPr>
              <p:spPr bwMode="auto">
                <a:xfrm>
                  <a:off x="3086100" y="3325768"/>
                  <a:ext cx="495300" cy="701766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76" name="Left-Right Arrow 84"/>
                <p:cNvSpPr/>
                <p:nvPr/>
              </p:nvSpPr>
              <p:spPr bwMode="auto">
                <a:xfrm rot="16200000">
                  <a:off x="3086100" y="3373327"/>
                  <a:ext cx="495299" cy="606648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77" name="Left-Right Arrow 85"/>
                <p:cNvSpPr/>
                <p:nvPr/>
              </p:nvSpPr>
              <p:spPr bwMode="auto">
                <a:xfrm rot="18721637">
                  <a:off x="3086101" y="3373325"/>
                  <a:ext cx="495299" cy="606648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78" name="Left-Right Arrow 86"/>
                <p:cNvSpPr/>
                <p:nvPr/>
              </p:nvSpPr>
              <p:spPr bwMode="auto">
                <a:xfrm rot="2493006">
                  <a:off x="3086101" y="3325766"/>
                  <a:ext cx="495299" cy="701766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79" name="Oval 87"/>
                <p:cNvSpPr/>
                <p:nvPr/>
              </p:nvSpPr>
              <p:spPr bwMode="auto">
                <a:xfrm>
                  <a:off x="3205041" y="3428264"/>
                  <a:ext cx="257420" cy="49677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none"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</p:grpSp>
          <p:grpSp>
            <p:nvGrpSpPr>
              <p:cNvPr id="28758" name="Group 344"/>
              <p:cNvGrpSpPr>
                <a:grpSpLocks/>
              </p:cNvGrpSpPr>
              <p:nvPr/>
            </p:nvGrpSpPr>
            <p:grpSpPr bwMode="auto">
              <a:xfrm>
                <a:off x="4171617" y="4995519"/>
                <a:ext cx="575568" cy="453025"/>
                <a:chOff x="5118301" y="5051453"/>
                <a:chExt cx="750628" cy="593323"/>
              </a:xfrm>
            </p:grpSpPr>
            <p:sp>
              <p:nvSpPr>
                <p:cNvPr id="665" name="Rounded Rectangle 73"/>
                <p:cNvSpPr/>
                <p:nvPr/>
              </p:nvSpPr>
              <p:spPr bwMode="auto">
                <a:xfrm>
                  <a:off x="5118301" y="5144433"/>
                  <a:ext cx="750628" cy="401492"/>
                </a:xfrm>
                <a:prstGeom prst="roundRect">
                  <a:avLst/>
                </a:prstGeom>
                <a:solidFill>
                  <a:srgbClr val="008CD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6" name="Straight Connector 74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52610" y="5238486"/>
                  <a:ext cx="267034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667" name="Straight Connector 75"/>
                <p:cNvCxnSpPr>
                  <a:cxnSpLocks noChangeShapeType="1"/>
                </p:cNvCxnSpPr>
                <p:nvPr/>
              </p:nvCxnSpPr>
              <p:spPr bwMode="auto">
                <a:xfrm>
                  <a:off x="5352610" y="5271783"/>
                  <a:ext cx="271174" cy="16024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668" name="Straight Connector 76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44330" y="5271783"/>
                  <a:ext cx="269104" cy="16232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669" name="Straight Connector 77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50541" y="5461159"/>
                  <a:ext cx="26703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sp>
              <p:nvSpPr>
                <p:cNvPr id="670" name="Rectangle 78"/>
                <p:cNvSpPr/>
                <p:nvPr/>
              </p:nvSpPr>
              <p:spPr bwMode="auto">
                <a:xfrm>
                  <a:off x="5197322" y="5051453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71" name="Rectangle 79"/>
                <p:cNvSpPr/>
                <p:nvPr/>
              </p:nvSpPr>
              <p:spPr bwMode="auto">
                <a:xfrm>
                  <a:off x="5603952" y="5051455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72" name="Rectangle 80"/>
                <p:cNvSpPr/>
                <p:nvPr/>
              </p:nvSpPr>
              <p:spPr bwMode="auto">
                <a:xfrm>
                  <a:off x="5199214" y="5281889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673" name="Rectangle 81"/>
                <p:cNvSpPr/>
                <p:nvPr/>
              </p:nvSpPr>
              <p:spPr bwMode="auto">
                <a:xfrm>
                  <a:off x="5597896" y="5281887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</p:grpSp>
        </p:grpSp>
        <p:pic>
          <p:nvPicPr>
            <p:cNvPr id="28744" name="Picture 3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77217" y="4762700"/>
              <a:ext cx="857250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745" name="Picture 92" descr="fc disk.gif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188450" y="5186858"/>
              <a:ext cx="784153" cy="1292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8759" name="Gruppieren 360"/>
          <p:cNvGrpSpPr>
            <a:grpSpLocks/>
          </p:cNvGrpSpPr>
          <p:nvPr/>
        </p:nvGrpSpPr>
        <p:grpSpPr bwMode="auto">
          <a:xfrm>
            <a:off x="5706667" y="3630829"/>
            <a:ext cx="1431131" cy="740569"/>
            <a:chOff x="2689773" y="5413828"/>
            <a:chExt cx="1946954" cy="986971"/>
          </a:xfrm>
        </p:grpSpPr>
        <p:pic>
          <p:nvPicPr>
            <p:cNvPr id="28715" name="Picture 5" descr="Clou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89773" y="5413828"/>
              <a:ext cx="1946954" cy="986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16" name="Textfeld 362"/>
            <p:cNvSpPr txBox="1">
              <a:spLocks noChangeArrowheads="1"/>
            </p:cNvSpPr>
            <p:nvPr/>
          </p:nvSpPr>
          <p:spPr bwMode="auto">
            <a:xfrm>
              <a:off x="3178621" y="5617029"/>
              <a:ext cx="914181" cy="553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de-DE" sz="1050" i="1"/>
                <a:t>Internal </a:t>
              </a:r>
              <a:br>
                <a:rPr lang="de-DE" sz="1050" i="1"/>
              </a:br>
              <a:r>
                <a:rPr lang="de-DE" sz="1050" i="1"/>
                <a:t>Cloud</a:t>
              </a:r>
            </a:p>
          </p:txBody>
        </p:sp>
        <p:sp>
          <p:nvSpPr>
            <p:cNvPr id="28717" name="Freihandform 363"/>
            <p:cNvSpPr>
              <a:spLocks/>
            </p:cNvSpPr>
            <p:nvPr/>
          </p:nvSpPr>
          <p:spPr bwMode="auto">
            <a:xfrm>
              <a:off x="2772229" y="5418667"/>
              <a:ext cx="74269" cy="288014"/>
            </a:xfrm>
            <a:custGeom>
              <a:avLst/>
              <a:gdLst>
                <a:gd name="T0" fmla="*/ 0 w 1770742"/>
                <a:gd name="T1" fmla="*/ 125790 h 880533"/>
                <a:gd name="T2" fmla="*/ 1016000 w 1770742"/>
                <a:gd name="T3" fmla="*/ 125790 h 880533"/>
                <a:gd name="T4" fmla="*/ 1770742 w 1770742"/>
                <a:gd name="T5" fmla="*/ 880533 h 880533"/>
                <a:gd name="T6" fmla="*/ 0 60000 65536"/>
                <a:gd name="T7" fmla="*/ 0 60000 65536"/>
                <a:gd name="T8" fmla="*/ 0 60000 65536"/>
                <a:gd name="T9" fmla="*/ 0 w 1770742"/>
                <a:gd name="T10" fmla="*/ 0 h 880533"/>
                <a:gd name="T11" fmla="*/ 1770742 w 1770742"/>
                <a:gd name="T12" fmla="*/ 880533 h 8805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70742" h="880533">
                  <a:moveTo>
                    <a:pt x="0" y="125790"/>
                  </a:moveTo>
                  <a:cubicBezTo>
                    <a:pt x="360438" y="62895"/>
                    <a:pt x="720876" y="0"/>
                    <a:pt x="1016000" y="125790"/>
                  </a:cubicBezTo>
                  <a:cubicBezTo>
                    <a:pt x="1311124" y="251580"/>
                    <a:pt x="1540933" y="566056"/>
                    <a:pt x="1770742" y="880533"/>
                  </a:cubicBezTo>
                </a:path>
              </a:pathLst>
            </a:cu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lIns="27000" tIns="27000" rIns="27000" bIns="27000">
              <a:spAutoFit/>
            </a:bodyPr>
            <a:lstStyle/>
            <a:p>
              <a:endParaRPr lang="de-DE" sz="1050"/>
            </a:p>
          </p:txBody>
        </p:sp>
        <p:sp>
          <p:nvSpPr>
            <p:cNvPr id="28718" name="Freihandform 364"/>
            <p:cNvSpPr>
              <a:spLocks/>
            </p:cNvSpPr>
            <p:nvPr/>
          </p:nvSpPr>
          <p:spPr bwMode="auto">
            <a:xfrm>
              <a:off x="2757714" y="5457371"/>
              <a:ext cx="74269" cy="288014"/>
            </a:xfrm>
            <a:custGeom>
              <a:avLst/>
              <a:gdLst>
                <a:gd name="T0" fmla="*/ 1727200 w 1727200"/>
                <a:gd name="T1" fmla="*/ 0 h 711200"/>
                <a:gd name="T2" fmla="*/ 580572 w 1727200"/>
                <a:gd name="T3" fmla="*/ 145143 h 711200"/>
                <a:gd name="T4" fmla="*/ 0 w 1727200"/>
                <a:gd name="T5" fmla="*/ 711200 h 711200"/>
                <a:gd name="T6" fmla="*/ 0 60000 65536"/>
                <a:gd name="T7" fmla="*/ 0 60000 65536"/>
                <a:gd name="T8" fmla="*/ 0 60000 65536"/>
                <a:gd name="T9" fmla="*/ 0 w 1727200"/>
                <a:gd name="T10" fmla="*/ 0 h 711200"/>
                <a:gd name="T11" fmla="*/ 1727200 w 1727200"/>
                <a:gd name="T12" fmla="*/ 711200 h 711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7200" h="711200">
                  <a:moveTo>
                    <a:pt x="1727200" y="0"/>
                  </a:moveTo>
                  <a:cubicBezTo>
                    <a:pt x="1297819" y="13305"/>
                    <a:pt x="868439" y="26610"/>
                    <a:pt x="580572" y="145143"/>
                  </a:cubicBezTo>
                  <a:cubicBezTo>
                    <a:pt x="292705" y="263676"/>
                    <a:pt x="146352" y="487438"/>
                    <a:pt x="0" y="711200"/>
                  </a:cubicBezTo>
                </a:path>
              </a:pathLst>
            </a:custGeom>
            <a:noFill/>
            <a:ln w="38100" cap="flat" cmpd="sng" algn="ctr">
              <a:solidFill>
                <a:srgbClr val="FBAD18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lIns="27000" tIns="27000" rIns="27000" bIns="27000">
              <a:spAutoFit/>
            </a:bodyPr>
            <a:lstStyle/>
            <a:p>
              <a:endParaRPr lang="de-DE" sz="1050"/>
            </a:p>
          </p:txBody>
        </p:sp>
      </p:grpSp>
      <p:sp>
        <p:nvSpPr>
          <p:cNvPr id="688" name="Text Box 220"/>
          <p:cNvSpPr txBox="1">
            <a:spLocks noChangeArrowheads="1"/>
          </p:cNvSpPr>
          <p:nvPr/>
        </p:nvSpPr>
        <p:spPr bwMode="auto">
          <a:xfrm>
            <a:off x="5324475" y="636407"/>
            <a:ext cx="1396536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34541" indent="-134541">
              <a:spcBef>
                <a:spcPct val="50000"/>
              </a:spcBef>
              <a:buClr>
                <a:schemeClr val="tx2"/>
              </a:buClr>
            </a:pPr>
            <a:r>
              <a:rPr lang="de-DE" sz="1050" b="1">
                <a:solidFill>
                  <a:schemeClr val="tx2"/>
                </a:solidFill>
              </a:rPr>
              <a:t>Unified Architektur</a:t>
            </a:r>
          </a:p>
        </p:txBody>
      </p:sp>
      <p:grpSp>
        <p:nvGrpSpPr>
          <p:cNvPr id="28760" name="Gruppieren 701"/>
          <p:cNvGrpSpPr>
            <a:grpSpLocks/>
          </p:cNvGrpSpPr>
          <p:nvPr/>
        </p:nvGrpSpPr>
        <p:grpSpPr bwMode="auto">
          <a:xfrm>
            <a:off x="4063603" y="1184094"/>
            <a:ext cx="1052513" cy="709613"/>
            <a:chOff x="3894077" y="1891863"/>
            <a:chExt cx="1403135" cy="945929"/>
          </a:xfrm>
        </p:grpSpPr>
        <p:sp>
          <p:nvSpPr>
            <p:cNvPr id="5" name="Pfeil nach rechts 688"/>
            <p:cNvSpPr>
              <a:spLocks noChangeArrowheads="1"/>
            </p:cNvSpPr>
            <p:nvPr/>
          </p:nvSpPr>
          <p:spPr bwMode="auto">
            <a:xfrm>
              <a:off x="3909847" y="1891863"/>
              <a:ext cx="1387365" cy="945929"/>
            </a:xfrm>
            <a:prstGeom prst="rightArrow">
              <a:avLst>
                <a:gd name="adj1" fmla="val 70000"/>
                <a:gd name="adj2" fmla="val 51666"/>
              </a:avLst>
            </a:prstGeom>
            <a:noFill/>
            <a:ln w="25400" algn="ctr">
              <a:solidFill>
                <a:srgbClr val="00B0F0"/>
              </a:solidFill>
              <a:round/>
              <a:headEnd/>
              <a:tailEnd/>
            </a:ln>
          </p:spPr>
          <p:txBody>
            <a:bodyPr lIns="27000" tIns="27000" rIns="27000" bIns="27000" anchor="ctr" anchorCtr="1"/>
            <a:lstStyle/>
            <a:p>
              <a:pPr marL="134541" indent="-134541" algn="ctr">
                <a:spcBef>
                  <a:spcPct val="50000"/>
                </a:spcBef>
                <a:buClr>
                  <a:schemeClr val="tx2"/>
                </a:buClr>
              </a:pPr>
              <a:endParaRPr lang="de-DE" sz="1050"/>
            </a:p>
          </p:txBody>
        </p:sp>
        <p:sp>
          <p:nvSpPr>
            <p:cNvPr id="28714" name="Textfeld 692"/>
            <p:cNvSpPr txBox="1">
              <a:spLocks noChangeArrowheads="1"/>
            </p:cNvSpPr>
            <p:nvPr/>
          </p:nvSpPr>
          <p:spPr bwMode="auto">
            <a:xfrm>
              <a:off x="3894077" y="2081040"/>
              <a:ext cx="1295456" cy="523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de-DE" sz="975"/>
                <a:t>Storage </a:t>
              </a:r>
              <a:br>
                <a:rPr lang="de-DE" sz="975"/>
              </a:br>
              <a:r>
                <a:rPr lang="de-DE" sz="975"/>
                <a:t>Virtualisierung</a:t>
              </a:r>
            </a:p>
          </p:txBody>
        </p:sp>
      </p:grpSp>
      <p:grpSp>
        <p:nvGrpSpPr>
          <p:cNvPr id="28761" name="Gruppieren 698"/>
          <p:cNvGrpSpPr>
            <a:grpSpLocks/>
          </p:cNvGrpSpPr>
          <p:nvPr/>
        </p:nvGrpSpPr>
        <p:grpSpPr bwMode="auto">
          <a:xfrm>
            <a:off x="4043364" y="3115288"/>
            <a:ext cx="1101584" cy="602456"/>
            <a:chOff x="3867798" y="4466968"/>
            <a:chExt cx="1468223" cy="804042"/>
          </a:xfrm>
        </p:grpSpPr>
        <p:sp>
          <p:nvSpPr>
            <p:cNvPr id="28711" name="Pfeil nach rechts 690"/>
            <p:cNvSpPr>
              <a:spLocks noChangeArrowheads="1"/>
            </p:cNvSpPr>
            <p:nvPr/>
          </p:nvSpPr>
          <p:spPr bwMode="auto">
            <a:xfrm>
              <a:off x="3930859" y="4466968"/>
              <a:ext cx="1387365" cy="804042"/>
            </a:xfrm>
            <a:prstGeom prst="rightArrow">
              <a:avLst>
                <a:gd name="adj1" fmla="val 50000"/>
                <a:gd name="adj2" fmla="val 49999"/>
              </a:avLst>
            </a:prstGeom>
            <a:noFill/>
            <a:ln w="25400" algn="ctr">
              <a:solidFill>
                <a:srgbClr val="00B0F0"/>
              </a:solidFill>
              <a:round/>
              <a:headEnd/>
              <a:tailEnd/>
            </a:ln>
          </p:spPr>
          <p:txBody>
            <a:bodyPr lIns="27000" tIns="27000" rIns="27000" bIns="27000" anchor="ctr" anchorCtr="1"/>
            <a:lstStyle/>
            <a:p>
              <a:pPr marL="134541" indent="-134541" algn="ctr">
                <a:spcBef>
                  <a:spcPct val="50000"/>
                </a:spcBef>
                <a:buClr>
                  <a:schemeClr val="tx2"/>
                </a:buClr>
              </a:pPr>
              <a:endParaRPr lang="de-DE" sz="1050"/>
            </a:p>
          </p:txBody>
        </p:sp>
        <p:sp>
          <p:nvSpPr>
            <p:cNvPr id="28712" name="Textfeld 694"/>
            <p:cNvSpPr txBox="1">
              <a:spLocks noChangeArrowheads="1"/>
            </p:cNvSpPr>
            <p:nvPr/>
          </p:nvSpPr>
          <p:spPr bwMode="auto">
            <a:xfrm>
              <a:off x="3867798" y="4719142"/>
              <a:ext cx="1468223" cy="323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de-DE" sz="975"/>
                <a:t>Security für VMs</a:t>
              </a:r>
            </a:p>
          </p:txBody>
        </p:sp>
      </p:grpSp>
      <p:grpSp>
        <p:nvGrpSpPr>
          <p:cNvPr id="28762" name="Gruppieren 697"/>
          <p:cNvGrpSpPr>
            <a:grpSpLocks/>
          </p:cNvGrpSpPr>
          <p:nvPr/>
        </p:nvGrpSpPr>
        <p:grpSpPr bwMode="auto">
          <a:xfrm>
            <a:off x="4083844" y="3840379"/>
            <a:ext cx="1138238" cy="709613"/>
            <a:chOff x="3920357" y="5433849"/>
            <a:chExt cx="1518746" cy="945929"/>
          </a:xfrm>
        </p:grpSpPr>
        <p:sp>
          <p:nvSpPr>
            <p:cNvPr id="28709" name="Pfeil nach rechts 695"/>
            <p:cNvSpPr>
              <a:spLocks noChangeArrowheads="1"/>
            </p:cNvSpPr>
            <p:nvPr/>
          </p:nvSpPr>
          <p:spPr bwMode="auto">
            <a:xfrm>
              <a:off x="3920357" y="5433849"/>
              <a:ext cx="1518746" cy="945929"/>
            </a:xfrm>
            <a:prstGeom prst="rightArrow">
              <a:avLst>
                <a:gd name="adj1" fmla="val 70000"/>
                <a:gd name="adj2" fmla="val 51668"/>
              </a:avLst>
            </a:prstGeom>
            <a:noFill/>
            <a:ln w="25400" algn="ctr">
              <a:solidFill>
                <a:srgbClr val="00B0F0"/>
              </a:solidFill>
              <a:round/>
              <a:headEnd/>
              <a:tailEnd/>
            </a:ln>
          </p:spPr>
          <p:txBody>
            <a:bodyPr lIns="27000" tIns="27000" rIns="27000" bIns="27000" anchor="ctr" anchorCtr="1"/>
            <a:lstStyle/>
            <a:p>
              <a:pPr marL="134541" indent="-134541" algn="ctr">
                <a:spcBef>
                  <a:spcPct val="50000"/>
                </a:spcBef>
                <a:buClr>
                  <a:schemeClr val="tx2"/>
                </a:buClr>
              </a:pPr>
              <a:endParaRPr lang="de-DE" sz="1050"/>
            </a:p>
          </p:txBody>
        </p:sp>
        <p:sp>
          <p:nvSpPr>
            <p:cNvPr id="6" name="Textfeld 696"/>
            <p:cNvSpPr txBox="1">
              <a:spLocks noChangeArrowheads="1"/>
            </p:cNvSpPr>
            <p:nvPr/>
          </p:nvSpPr>
          <p:spPr bwMode="auto">
            <a:xfrm>
              <a:off x="3936118" y="5559962"/>
              <a:ext cx="1446311" cy="723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de-DE" sz="975"/>
                <a:t>Virtualisierung</a:t>
              </a:r>
              <a:br>
                <a:rPr lang="de-DE" sz="975"/>
              </a:br>
              <a:r>
                <a:rPr lang="de-DE" sz="975"/>
                <a:t>Automatisierung</a:t>
              </a:r>
              <a:br>
                <a:rPr lang="de-DE" sz="975"/>
              </a:br>
              <a:r>
                <a:rPr lang="de-DE" sz="975"/>
                <a:t>Konvergenz</a:t>
              </a:r>
            </a:p>
          </p:txBody>
        </p:sp>
      </p:grpSp>
      <p:grpSp>
        <p:nvGrpSpPr>
          <p:cNvPr id="28763" name="Gruppieren 700"/>
          <p:cNvGrpSpPr>
            <a:grpSpLocks/>
          </p:cNvGrpSpPr>
          <p:nvPr/>
        </p:nvGrpSpPr>
        <p:grpSpPr bwMode="auto">
          <a:xfrm>
            <a:off x="4094560" y="2137785"/>
            <a:ext cx="1040606" cy="709613"/>
            <a:chOff x="3936119" y="3163614"/>
            <a:chExt cx="1387369" cy="945929"/>
          </a:xfrm>
        </p:grpSpPr>
        <p:sp>
          <p:nvSpPr>
            <p:cNvPr id="28707" name="Textfeld 693"/>
            <p:cNvSpPr txBox="1">
              <a:spLocks noChangeArrowheads="1"/>
            </p:cNvSpPr>
            <p:nvPr/>
          </p:nvSpPr>
          <p:spPr bwMode="auto">
            <a:xfrm>
              <a:off x="3936119" y="3273965"/>
              <a:ext cx="1295556" cy="723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de-DE" sz="975"/>
                <a:t>Konvergenz</a:t>
              </a:r>
              <a:br>
                <a:rPr lang="de-DE" sz="975"/>
              </a:br>
              <a:r>
                <a:rPr lang="de-DE" sz="975"/>
                <a:t>Virtualisierung</a:t>
              </a:r>
              <a:br>
                <a:rPr lang="de-DE" sz="975"/>
              </a:br>
              <a:r>
                <a:rPr lang="de-DE" sz="975"/>
                <a:t>Performance</a:t>
              </a:r>
            </a:p>
          </p:txBody>
        </p:sp>
        <p:sp>
          <p:nvSpPr>
            <p:cNvPr id="28708" name="Pfeil nach rechts 699"/>
            <p:cNvSpPr>
              <a:spLocks noChangeArrowheads="1"/>
            </p:cNvSpPr>
            <p:nvPr/>
          </p:nvSpPr>
          <p:spPr bwMode="auto">
            <a:xfrm>
              <a:off x="3936123" y="3163614"/>
              <a:ext cx="1387365" cy="945929"/>
            </a:xfrm>
            <a:prstGeom prst="rightArrow">
              <a:avLst>
                <a:gd name="adj1" fmla="val 70000"/>
                <a:gd name="adj2" fmla="val 51666"/>
              </a:avLst>
            </a:prstGeom>
            <a:noFill/>
            <a:ln w="25400" algn="ctr">
              <a:solidFill>
                <a:srgbClr val="00B0F0"/>
              </a:solidFill>
              <a:round/>
              <a:headEnd/>
              <a:tailEnd/>
            </a:ln>
          </p:spPr>
          <p:txBody>
            <a:bodyPr lIns="27000" tIns="27000" rIns="27000" bIns="27000" anchor="ctr" anchorCtr="1"/>
            <a:lstStyle/>
            <a:p>
              <a:pPr marL="134541" indent="-134541" algn="ctr">
                <a:spcBef>
                  <a:spcPct val="50000"/>
                </a:spcBef>
                <a:buClr>
                  <a:schemeClr val="tx2"/>
                </a:buClr>
              </a:pPr>
              <a:endParaRPr lang="de-DE" sz="1050"/>
            </a:p>
          </p:txBody>
        </p:sp>
      </p:grpSp>
    </p:spTree>
    <p:extLst>
      <p:ext uri="{BB962C8B-B14F-4D97-AF65-F5344CB8AC3E}">
        <p14:creationId xmlns:p14="http://schemas.microsoft.com/office/powerpoint/2010/main" val="293444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8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000"/>
                                        <p:tgtEl>
                                          <p:spTgt spid="2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 animBg="1"/>
      <p:bldP spid="68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Cisco Nexus als Unified </a:t>
            </a:r>
            <a:r>
              <a:rPr lang="de-DE" dirty="0" err="1" smtClean="0"/>
              <a:t>Switich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67</a:t>
            </a:fld>
            <a:endParaRPr lang="en-GB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26" y="748630"/>
            <a:ext cx="5247557" cy="3600000"/>
          </a:xfrm>
          <a:prstGeom prst="rect">
            <a:avLst/>
          </a:prstGeom>
        </p:spPr>
      </p:pic>
      <p:pic>
        <p:nvPicPr>
          <p:cNvPr id="82948" name="Picture 4" descr="product_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3" r="21595"/>
          <a:stretch/>
        </p:blipFill>
        <p:spPr bwMode="auto">
          <a:xfrm>
            <a:off x="683277" y="748630"/>
            <a:ext cx="220762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1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echteck 507"/>
          <p:cNvSpPr/>
          <p:nvPr/>
        </p:nvSpPr>
        <p:spPr bwMode="auto">
          <a:xfrm>
            <a:off x="5348288" y="2739629"/>
            <a:ext cx="2436019" cy="2139553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  <a:defRPr/>
            </a:pPr>
            <a:endParaRPr lang="de-DE" sz="1050" dirty="0" err="1">
              <a:latin typeface="Arial" charset="0"/>
            </a:endParaRPr>
          </a:p>
        </p:txBody>
      </p:sp>
      <p:sp>
        <p:nvSpPr>
          <p:cNvPr id="29699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  <a:noFill/>
        </p:spPr>
        <p:txBody>
          <a:bodyPr/>
          <a:lstStyle/>
          <a:p>
            <a:fld id="{A47EA4ED-1928-4D06-82CE-D0CE6FBF8D91}" type="slidenum">
              <a:rPr lang="en-US">
                <a:latin typeface="Arial" pitchFamily="34" charset="0"/>
              </a:rPr>
              <a:pPr/>
              <a:t>68</a:t>
            </a:fld>
            <a:endParaRPr lang="en-US">
              <a:latin typeface="Arial" pitchFamily="34" charset="0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32310" y="0"/>
            <a:ext cx="5536406" cy="732235"/>
          </a:xfrm>
        </p:spPr>
        <p:txBody>
          <a:bodyPr/>
          <a:lstStyle/>
          <a:p>
            <a:r>
              <a:rPr lang="de-DE" sz="1800"/>
              <a:t>DC out of the Box: „Integrierte Plattform“ </a:t>
            </a:r>
            <a:br>
              <a:rPr lang="de-DE" sz="1800"/>
            </a:br>
            <a:r>
              <a:rPr lang="de-DE" sz="1800"/>
              <a:t>für definierte Anwendungsbereiche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534026" y="1169194"/>
            <a:ext cx="1202531" cy="609600"/>
            <a:chOff x="74" y="1017"/>
            <a:chExt cx="622" cy="396"/>
          </a:xfrm>
        </p:grpSpPr>
        <p:pic>
          <p:nvPicPr>
            <p:cNvPr id="29942" name="Picture 5" descr="Clou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" y="1017"/>
              <a:ext cx="622" cy="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943" name="Text Box 6"/>
            <p:cNvSpPr txBox="1">
              <a:spLocks noChangeArrowheads="1"/>
            </p:cNvSpPr>
            <p:nvPr/>
          </p:nvSpPr>
          <p:spPr bwMode="auto">
            <a:xfrm>
              <a:off x="121" y="1130"/>
              <a:ext cx="528" cy="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61593" tIns="30796" rIns="61593" bIns="30796">
              <a:spAutoFit/>
            </a:bodyPr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en-US" sz="1050" b="1">
                  <a:solidFill>
                    <a:srgbClr val="000000"/>
                  </a:solidFill>
                </a:rPr>
                <a:t>WAN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457825" y="2060972"/>
            <a:ext cx="1454944" cy="1171575"/>
            <a:chOff x="74" y="1017"/>
            <a:chExt cx="622" cy="396"/>
          </a:xfrm>
        </p:grpSpPr>
        <p:pic>
          <p:nvPicPr>
            <p:cNvPr id="29940" name="Picture 9" descr="Clou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" y="1017"/>
              <a:ext cx="622" cy="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941" name="Text Box 10"/>
            <p:cNvSpPr txBox="1">
              <a:spLocks noChangeArrowheads="1"/>
            </p:cNvSpPr>
            <p:nvPr/>
          </p:nvSpPr>
          <p:spPr bwMode="auto">
            <a:xfrm>
              <a:off x="113" y="1052"/>
              <a:ext cx="528" cy="19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61593" tIns="30796" rIns="61593" bIns="30796">
              <a:spAutoFit/>
            </a:bodyPr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en-US" sz="1200" b="1">
                  <a:solidFill>
                    <a:srgbClr val="000000"/>
                  </a:solidFill>
                </a:rPr>
                <a:t/>
              </a:r>
              <a:br>
                <a:rPr lang="en-US" sz="1200" b="1">
                  <a:solidFill>
                    <a:srgbClr val="000000"/>
                  </a:solidFill>
                </a:rPr>
              </a:br>
              <a:r>
                <a:rPr lang="en-US" sz="1200" b="1">
                  <a:solidFill>
                    <a:srgbClr val="000000"/>
                  </a:solidFill>
                </a:rPr>
                <a:t>Unified</a:t>
              </a:r>
              <a:br>
                <a:rPr lang="en-US" sz="1200" b="1">
                  <a:solidFill>
                    <a:srgbClr val="000000"/>
                  </a:solidFill>
                </a:rPr>
              </a:br>
              <a:r>
                <a:rPr lang="en-US" sz="1200" b="1">
                  <a:solidFill>
                    <a:srgbClr val="000000"/>
                  </a:solidFill>
                </a:rPr>
                <a:t>DC-NW</a:t>
              </a:r>
              <a:endParaRPr lang="en-US" sz="1050" b="1">
                <a:solidFill>
                  <a:srgbClr val="000000"/>
                </a:solidFill>
              </a:endParaRPr>
            </a:p>
          </p:txBody>
        </p:sp>
      </p:grpSp>
      <p:sp>
        <p:nvSpPr>
          <p:cNvPr id="29703" name="Line 462"/>
          <p:cNvSpPr>
            <a:spLocks noChangeShapeType="1"/>
          </p:cNvSpPr>
          <p:nvPr/>
        </p:nvSpPr>
        <p:spPr bwMode="auto">
          <a:xfrm>
            <a:off x="5556647" y="2483644"/>
            <a:ext cx="352425" cy="64770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9704" name="Line 463"/>
          <p:cNvSpPr>
            <a:spLocks noChangeShapeType="1"/>
          </p:cNvSpPr>
          <p:nvPr/>
        </p:nvSpPr>
        <p:spPr bwMode="auto">
          <a:xfrm>
            <a:off x="5594747" y="2445544"/>
            <a:ext cx="857250" cy="68580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9705" name="Line 464"/>
          <p:cNvSpPr>
            <a:spLocks noChangeShapeType="1"/>
          </p:cNvSpPr>
          <p:nvPr/>
        </p:nvSpPr>
        <p:spPr bwMode="auto">
          <a:xfrm flipV="1">
            <a:off x="5947172" y="2464594"/>
            <a:ext cx="809625" cy="68580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9706" name="Line 465"/>
          <p:cNvSpPr>
            <a:spLocks noChangeShapeType="1"/>
          </p:cNvSpPr>
          <p:nvPr/>
        </p:nvSpPr>
        <p:spPr bwMode="auto">
          <a:xfrm flipV="1">
            <a:off x="6423422" y="2455069"/>
            <a:ext cx="381000" cy="68580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9707" name="Line 468"/>
          <p:cNvSpPr>
            <a:spLocks noChangeShapeType="1"/>
          </p:cNvSpPr>
          <p:nvPr/>
        </p:nvSpPr>
        <p:spPr bwMode="auto">
          <a:xfrm flipV="1">
            <a:off x="5575697" y="1559719"/>
            <a:ext cx="314325" cy="34290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9708" name="Line 469"/>
          <p:cNvSpPr>
            <a:spLocks noChangeShapeType="1"/>
          </p:cNvSpPr>
          <p:nvPr/>
        </p:nvSpPr>
        <p:spPr bwMode="auto">
          <a:xfrm flipH="1" flipV="1">
            <a:off x="6290072" y="1569244"/>
            <a:ext cx="438150" cy="34290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9709" name="Line 287"/>
          <p:cNvSpPr>
            <a:spLocks noChangeShapeType="1"/>
          </p:cNvSpPr>
          <p:nvPr/>
        </p:nvSpPr>
        <p:spPr bwMode="auto">
          <a:xfrm flipV="1">
            <a:off x="5622131" y="2169319"/>
            <a:ext cx="1067991" cy="14288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29710" name="Line 287"/>
          <p:cNvSpPr>
            <a:spLocks noChangeShapeType="1"/>
          </p:cNvSpPr>
          <p:nvPr/>
        </p:nvSpPr>
        <p:spPr bwMode="auto">
          <a:xfrm flipV="1">
            <a:off x="5654279" y="2119312"/>
            <a:ext cx="1067990" cy="14288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grpSp>
        <p:nvGrpSpPr>
          <p:cNvPr id="4" name="Group 461"/>
          <p:cNvGrpSpPr>
            <a:grpSpLocks/>
          </p:cNvGrpSpPr>
          <p:nvPr/>
        </p:nvGrpSpPr>
        <p:grpSpPr bwMode="auto">
          <a:xfrm>
            <a:off x="5303044" y="1850632"/>
            <a:ext cx="498872" cy="696751"/>
            <a:chOff x="4137052" y="4995534"/>
            <a:chExt cx="665082" cy="929721"/>
          </a:xfrm>
        </p:grpSpPr>
        <p:sp>
          <p:nvSpPr>
            <p:cNvPr id="329" name="Rounded Rectangle 70"/>
            <p:cNvSpPr/>
            <p:nvPr/>
          </p:nvSpPr>
          <p:spPr bwMode="auto">
            <a:xfrm>
              <a:off x="4137052" y="5332674"/>
              <a:ext cx="665082" cy="306511"/>
            </a:xfrm>
            <a:prstGeom prst="roundRect">
              <a:avLst/>
            </a:prstGeom>
            <a:solidFill>
              <a:srgbClr val="008CD2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solidFill>
                  <a:schemeClr val="tx1"/>
                </a:solidFill>
              </a:endParaRPr>
            </a:p>
          </p:txBody>
        </p:sp>
        <p:grpSp>
          <p:nvGrpSpPr>
            <p:cNvPr id="5" name="Group 115"/>
            <p:cNvGrpSpPr/>
            <p:nvPr/>
          </p:nvGrpSpPr>
          <p:grpSpPr>
            <a:xfrm>
              <a:off x="4165600" y="5374926"/>
              <a:ext cx="587022" cy="550329"/>
              <a:chOff x="3009900" y="3325815"/>
              <a:chExt cx="647700" cy="70166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5" name="Rounded Rectangle 82"/>
              <p:cNvSpPr/>
              <p:nvPr/>
            </p:nvSpPr>
            <p:spPr bwMode="auto">
              <a:xfrm>
                <a:off x="3009900" y="3481249"/>
                <a:ext cx="647700" cy="390801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Left-Right Arrow 83"/>
              <p:cNvSpPr/>
              <p:nvPr/>
            </p:nvSpPr>
            <p:spPr bwMode="auto">
              <a:xfrm>
                <a:off x="3086099" y="3325818"/>
                <a:ext cx="495300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353" name="Left-Right Arrow 84"/>
              <p:cNvSpPr/>
              <p:nvPr/>
            </p:nvSpPr>
            <p:spPr bwMode="auto">
              <a:xfrm rot="16200000">
                <a:off x="3086099" y="3373317"/>
                <a:ext cx="495300" cy="606667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355" name="Left-Right Arrow 85"/>
              <p:cNvSpPr/>
              <p:nvPr/>
            </p:nvSpPr>
            <p:spPr bwMode="auto">
              <a:xfrm rot="18721637">
                <a:off x="3086101" y="3373317"/>
                <a:ext cx="495300" cy="606667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358" name="Left-Right Arrow 86"/>
              <p:cNvSpPr/>
              <p:nvPr/>
            </p:nvSpPr>
            <p:spPr bwMode="auto">
              <a:xfrm rot="2493006">
                <a:off x="3086102" y="3325815"/>
                <a:ext cx="495300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359" name="Oval 87"/>
              <p:cNvSpPr/>
              <p:nvPr/>
            </p:nvSpPr>
            <p:spPr bwMode="auto">
              <a:xfrm>
                <a:off x="3205037" y="3428301"/>
                <a:ext cx="257428" cy="49669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  <p:grpSp>
          <p:nvGrpSpPr>
            <p:cNvPr id="6" name="Group 344"/>
            <p:cNvGrpSpPr>
              <a:grpSpLocks/>
            </p:cNvGrpSpPr>
            <p:nvPr/>
          </p:nvGrpSpPr>
          <p:grpSpPr bwMode="auto">
            <a:xfrm>
              <a:off x="4171617" y="4995534"/>
              <a:ext cx="575568" cy="452983"/>
              <a:chOff x="5118301" y="5051480"/>
              <a:chExt cx="750628" cy="593269"/>
            </a:xfrm>
          </p:grpSpPr>
          <p:sp>
            <p:nvSpPr>
              <p:cNvPr id="336" name="Rounded Rectangle 73"/>
              <p:cNvSpPr/>
              <p:nvPr/>
            </p:nvSpPr>
            <p:spPr bwMode="auto">
              <a:xfrm>
                <a:off x="5118301" y="5144462"/>
                <a:ext cx="750628" cy="401435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7" name="Straight Connector 74"/>
              <p:cNvCxnSpPr>
                <a:cxnSpLocks noChangeShapeType="1"/>
              </p:cNvCxnSpPr>
              <p:nvPr/>
            </p:nvCxnSpPr>
            <p:spPr bwMode="auto">
              <a:xfrm flipV="1">
                <a:off x="5352686" y="5238067"/>
                <a:ext cx="267041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338" name="Straight Connector 75"/>
              <p:cNvCxnSpPr>
                <a:cxnSpLocks noChangeShapeType="1"/>
              </p:cNvCxnSpPr>
              <p:nvPr/>
            </p:nvCxnSpPr>
            <p:spPr bwMode="auto">
              <a:xfrm>
                <a:off x="5352686" y="5271359"/>
                <a:ext cx="271181" cy="1602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339" name="Straight Connector 76"/>
              <p:cNvCxnSpPr>
                <a:cxnSpLocks noChangeShapeType="1"/>
              </p:cNvCxnSpPr>
              <p:nvPr/>
            </p:nvCxnSpPr>
            <p:spPr bwMode="auto">
              <a:xfrm flipV="1">
                <a:off x="5344406" y="5271359"/>
                <a:ext cx="269112" cy="16229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340" name="Straight Connector 77"/>
              <p:cNvCxnSpPr>
                <a:cxnSpLocks noChangeShapeType="1"/>
              </p:cNvCxnSpPr>
              <p:nvPr/>
            </p:nvCxnSpPr>
            <p:spPr bwMode="auto">
              <a:xfrm flipV="1">
                <a:off x="5350615" y="5460708"/>
                <a:ext cx="267042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sp>
            <p:nvSpPr>
              <p:cNvPr id="341" name="Rectangle 78"/>
              <p:cNvSpPr/>
              <p:nvPr/>
            </p:nvSpPr>
            <p:spPr bwMode="auto">
              <a:xfrm>
                <a:off x="5197321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342" name="Rectangle 79"/>
              <p:cNvSpPr/>
              <p:nvPr/>
            </p:nvSpPr>
            <p:spPr bwMode="auto">
              <a:xfrm>
                <a:off x="5603952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343" name="Rectangle 80"/>
              <p:cNvSpPr/>
              <p:nvPr/>
            </p:nvSpPr>
            <p:spPr bwMode="auto">
              <a:xfrm>
                <a:off x="5199211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344" name="Rectangle 81"/>
              <p:cNvSpPr/>
              <p:nvPr/>
            </p:nvSpPr>
            <p:spPr bwMode="auto">
              <a:xfrm>
                <a:off x="5597896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</p:grpSp>
      <p:grpSp>
        <p:nvGrpSpPr>
          <p:cNvPr id="7" name="Group 461"/>
          <p:cNvGrpSpPr>
            <a:grpSpLocks/>
          </p:cNvGrpSpPr>
          <p:nvPr/>
        </p:nvGrpSpPr>
        <p:grpSpPr bwMode="auto">
          <a:xfrm>
            <a:off x="6563916" y="1862538"/>
            <a:ext cx="498872" cy="696751"/>
            <a:chOff x="4137052" y="4995534"/>
            <a:chExt cx="665082" cy="929721"/>
          </a:xfrm>
        </p:grpSpPr>
        <p:sp>
          <p:nvSpPr>
            <p:cNvPr id="460" name="Rounded Rectangle 70"/>
            <p:cNvSpPr/>
            <p:nvPr/>
          </p:nvSpPr>
          <p:spPr bwMode="auto">
            <a:xfrm>
              <a:off x="4137052" y="5332674"/>
              <a:ext cx="665082" cy="306511"/>
            </a:xfrm>
            <a:prstGeom prst="roundRect">
              <a:avLst/>
            </a:prstGeom>
            <a:solidFill>
              <a:srgbClr val="008CD2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solidFill>
                  <a:schemeClr val="tx1"/>
                </a:solidFill>
              </a:endParaRPr>
            </a:p>
          </p:txBody>
        </p:sp>
        <p:grpSp>
          <p:nvGrpSpPr>
            <p:cNvPr id="8" name="Group 115"/>
            <p:cNvGrpSpPr/>
            <p:nvPr/>
          </p:nvGrpSpPr>
          <p:grpSpPr>
            <a:xfrm>
              <a:off x="4165600" y="5374926"/>
              <a:ext cx="587022" cy="550329"/>
              <a:chOff x="3009900" y="3325815"/>
              <a:chExt cx="647700" cy="70166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2" name="Rounded Rectangle 82"/>
              <p:cNvSpPr/>
              <p:nvPr/>
            </p:nvSpPr>
            <p:spPr bwMode="auto">
              <a:xfrm>
                <a:off x="3009900" y="3481249"/>
                <a:ext cx="647700" cy="390801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Left-Right Arrow 83"/>
              <p:cNvSpPr/>
              <p:nvPr/>
            </p:nvSpPr>
            <p:spPr bwMode="auto">
              <a:xfrm>
                <a:off x="3086099" y="3325818"/>
                <a:ext cx="495300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74" name="Left-Right Arrow 84"/>
              <p:cNvSpPr/>
              <p:nvPr/>
            </p:nvSpPr>
            <p:spPr bwMode="auto">
              <a:xfrm rot="16200000">
                <a:off x="3086099" y="3373317"/>
                <a:ext cx="495300" cy="606667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75" name="Left-Right Arrow 85"/>
              <p:cNvSpPr/>
              <p:nvPr/>
            </p:nvSpPr>
            <p:spPr bwMode="auto">
              <a:xfrm rot="18721637">
                <a:off x="3086101" y="3373317"/>
                <a:ext cx="495300" cy="606667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76" name="Left-Right Arrow 86"/>
              <p:cNvSpPr/>
              <p:nvPr/>
            </p:nvSpPr>
            <p:spPr bwMode="auto">
              <a:xfrm rot="2493006">
                <a:off x="3086102" y="3325815"/>
                <a:ext cx="495300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77" name="Oval 87"/>
              <p:cNvSpPr/>
              <p:nvPr/>
            </p:nvSpPr>
            <p:spPr bwMode="auto">
              <a:xfrm>
                <a:off x="3205037" y="3428301"/>
                <a:ext cx="257428" cy="49669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  <p:grpSp>
          <p:nvGrpSpPr>
            <p:cNvPr id="9" name="Group 344"/>
            <p:cNvGrpSpPr>
              <a:grpSpLocks/>
            </p:cNvGrpSpPr>
            <p:nvPr/>
          </p:nvGrpSpPr>
          <p:grpSpPr bwMode="auto">
            <a:xfrm>
              <a:off x="4171617" y="4995534"/>
              <a:ext cx="575568" cy="452983"/>
              <a:chOff x="5118301" y="5051480"/>
              <a:chExt cx="750628" cy="593269"/>
            </a:xfrm>
          </p:grpSpPr>
          <p:sp>
            <p:nvSpPr>
              <p:cNvPr id="463" name="Rounded Rectangle 73"/>
              <p:cNvSpPr/>
              <p:nvPr/>
            </p:nvSpPr>
            <p:spPr bwMode="auto">
              <a:xfrm>
                <a:off x="5118301" y="5144462"/>
                <a:ext cx="750628" cy="401435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4" name="Straight Connector 74"/>
              <p:cNvCxnSpPr>
                <a:cxnSpLocks noChangeShapeType="1"/>
              </p:cNvCxnSpPr>
              <p:nvPr/>
            </p:nvCxnSpPr>
            <p:spPr bwMode="auto">
              <a:xfrm flipV="1">
                <a:off x="5352685" y="5238067"/>
                <a:ext cx="267043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465" name="Straight Connector 75"/>
              <p:cNvCxnSpPr>
                <a:cxnSpLocks noChangeShapeType="1"/>
              </p:cNvCxnSpPr>
              <p:nvPr/>
            </p:nvCxnSpPr>
            <p:spPr bwMode="auto">
              <a:xfrm>
                <a:off x="5352685" y="5271359"/>
                <a:ext cx="271183" cy="1602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466" name="Straight Connector 76"/>
              <p:cNvCxnSpPr>
                <a:cxnSpLocks noChangeShapeType="1"/>
              </p:cNvCxnSpPr>
              <p:nvPr/>
            </p:nvCxnSpPr>
            <p:spPr bwMode="auto">
              <a:xfrm flipV="1">
                <a:off x="5344405" y="5271359"/>
                <a:ext cx="269112" cy="16229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467" name="Straight Connector 77"/>
              <p:cNvCxnSpPr>
                <a:cxnSpLocks noChangeShapeType="1"/>
              </p:cNvCxnSpPr>
              <p:nvPr/>
            </p:nvCxnSpPr>
            <p:spPr bwMode="auto">
              <a:xfrm flipV="1">
                <a:off x="5350616" y="5460708"/>
                <a:ext cx="267041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sp>
            <p:nvSpPr>
              <p:cNvPr id="468" name="Rectangle 78"/>
              <p:cNvSpPr/>
              <p:nvPr/>
            </p:nvSpPr>
            <p:spPr bwMode="auto">
              <a:xfrm>
                <a:off x="5197321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69" name="Rectangle 79"/>
              <p:cNvSpPr/>
              <p:nvPr/>
            </p:nvSpPr>
            <p:spPr bwMode="auto">
              <a:xfrm>
                <a:off x="5603952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70" name="Rectangle 80"/>
              <p:cNvSpPr/>
              <p:nvPr/>
            </p:nvSpPr>
            <p:spPr bwMode="auto">
              <a:xfrm>
                <a:off x="5199213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71" name="Rectangle 81"/>
              <p:cNvSpPr/>
              <p:nvPr/>
            </p:nvSpPr>
            <p:spPr bwMode="auto">
              <a:xfrm>
                <a:off x="5597896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</p:grpSp>
      <p:sp>
        <p:nvSpPr>
          <p:cNvPr id="29713" name="Rechteck 372"/>
          <p:cNvSpPr>
            <a:spLocks noChangeArrowheads="1"/>
          </p:cNvSpPr>
          <p:nvPr/>
        </p:nvSpPr>
        <p:spPr bwMode="auto">
          <a:xfrm>
            <a:off x="2150269" y="3224213"/>
            <a:ext cx="214313" cy="5322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round/>
            <a:headEnd/>
            <a:tailEnd/>
          </a:ln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</a:pPr>
            <a:endParaRPr lang="de-DE" sz="1050"/>
          </a:p>
        </p:txBody>
      </p:sp>
      <p:grpSp>
        <p:nvGrpSpPr>
          <p:cNvPr id="10" name="Gruppieren 509"/>
          <p:cNvGrpSpPr>
            <a:grpSpLocks/>
          </p:cNvGrpSpPr>
          <p:nvPr/>
        </p:nvGrpSpPr>
        <p:grpSpPr bwMode="auto">
          <a:xfrm>
            <a:off x="5470921" y="2794397"/>
            <a:ext cx="2284123" cy="2009775"/>
            <a:chOff x="5580993" y="3726636"/>
            <a:chExt cx="3045880" cy="2678302"/>
          </a:xfrm>
        </p:grpSpPr>
        <p:grpSp>
          <p:nvGrpSpPr>
            <p:cNvPr id="11" name="Gruppieren 499"/>
            <p:cNvGrpSpPr>
              <a:grpSpLocks/>
            </p:cNvGrpSpPr>
            <p:nvPr/>
          </p:nvGrpSpPr>
          <p:grpSpPr bwMode="auto">
            <a:xfrm>
              <a:off x="6863109" y="3726636"/>
              <a:ext cx="1763764" cy="1230505"/>
              <a:chOff x="7010272" y="3731888"/>
              <a:chExt cx="1763764" cy="1230505"/>
            </a:xfrm>
          </p:grpSpPr>
          <p:sp>
            <p:nvSpPr>
              <p:cNvPr id="29885" name="Line 480"/>
              <p:cNvSpPr>
                <a:spLocks noChangeShapeType="1"/>
              </p:cNvSpPr>
              <p:nvPr/>
            </p:nvSpPr>
            <p:spPr bwMode="auto">
              <a:xfrm flipV="1">
                <a:off x="7010272" y="4240928"/>
                <a:ext cx="998701" cy="36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9886" name="Text Box 481"/>
              <p:cNvSpPr txBox="1">
                <a:spLocks noChangeArrowheads="1"/>
              </p:cNvSpPr>
              <p:nvPr/>
            </p:nvSpPr>
            <p:spPr bwMode="auto">
              <a:xfrm>
                <a:off x="7777913" y="4574797"/>
                <a:ext cx="996123" cy="38759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A3DC"/>
                  </a:buClr>
                  <a:buFont typeface="Wingdings" pitchFamily="2" charset="2"/>
                  <a:buNone/>
                </a:pPr>
                <a:r>
                  <a:rPr lang="de-DE" sz="1050" b="1" dirty="0">
                    <a:solidFill>
                      <a:schemeClr val="bg1"/>
                    </a:solidFill>
                  </a:rPr>
                  <a:t>Service-</a:t>
                </a:r>
                <a:br>
                  <a:rPr lang="de-DE" sz="1050" b="1" dirty="0">
                    <a:solidFill>
                      <a:schemeClr val="bg1"/>
                    </a:solidFill>
                  </a:rPr>
                </a:br>
                <a:r>
                  <a:rPr lang="de-DE" sz="1050" b="1" dirty="0">
                    <a:solidFill>
                      <a:schemeClr val="bg1"/>
                    </a:solidFill>
                  </a:rPr>
                  <a:t>Automation</a:t>
                </a:r>
              </a:p>
            </p:txBody>
          </p:sp>
          <p:grpSp>
            <p:nvGrpSpPr>
              <p:cNvPr id="12" name="Gruppieren 323"/>
              <p:cNvGrpSpPr>
                <a:grpSpLocks/>
              </p:cNvGrpSpPr>
              <p:nvPr/>
            </p:nvGrpSpPr>
            <p:grpSpPr bwMode="auto">
              <a:xfrm>
                <a:off x="7894296" y="3731888"/>
                <a:ext cx="799864" cy="1047750"/>
                <a:chOff x="5223651" y="5035572"/>
                <a:chExt cx="800030" cy="1047753"/>
              </a:xfrm>
            </p:grpSpPr>
            <p:grpSp>
              <p:nvGrpSpPr>
                <p:cNvPr id="13" name="Group 135"/>
                <p:cNvGrpSpPr>
                  <a:grpSpLocks/>
                </p:cNvGrpSpPr>
                <p:nvPr/>
              </p:nvGrpSpPr>
              <p:grpSpPr bwMode="auto">
                <a:xfrm>
                  <a:off x="5223651" y="5218137"/>
                  <a:ext cx="420106" cy="865188"/>
                  <a:chOff x="1514" y="912"/>
                  <a:chExt cx="326" cy="545"/>
                </a:xfrm>
              </p:grpSpPr>
              <p:pic>
                <p:nvPicPr>
                  <p:cNvPr id="29890" name="Picture 136" descr="green_application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1514" y="912"/>
                    <a:ext cx="302" cy="3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507" name="Text Box 1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49" y="1288"/>
                    <a:ext cx="191" cy="16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>
                      <a:lnSpc>
                        <a:spcPct val="90000"/>
                      </a:lnSpc>
                      <a:spcBef>
                        <a:spcPct val="50000"/>
                      </a:spcBef>
                      <a:buClr>
                        <a:schemeClr val="tx2"/>
                      </a:buClr>
                      <a:buFont typeface="Arial" charset="0"/>
                      <a:buNone/>
                      <a:defRPr/>
                    </a:pPr>
                    <a:endParaRPr lang="en-US" sz="788" b="1" dirty="0">
                      <a:latin typeface="Arial" charset="0"/>
                      <a:ea typeface="ＭＳ Ｐゴシック"/>
                      <a:cs typeface="ＭＳ Ｐゴシック"/>
                    </a:endParaRPr>
                  </a:p>
                </p:txBody>
              </p:sp>
            </p:grpSp>
            <p:pic>
              <p:nvPicPr>
                <p:cNvPr id="29889" name="Picture 335" descr="configauto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t="18170" b="17010"/>
                <a:stretch>
                  <a:fillRect/>
                </a:stretch>
              </p:blipFill>
              <p:spPr bwMode="auto">
                <a:xfrm>
                  <a:off x="5332955" y="5035572"/>
                  <a:ext cx="690726" cy="7985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14" name="Gruppieren 498"/>
            <p:cNvGrpSpPr>
              <a:grpSpLocks/>
            </p:cNvGrpSpPr>
            <p:nvPr/>
          </p:nvGrpSpPr>
          <p:grpSpPr bwMode="auto">
            <a:xfrm>
              <a:off x="5580993" y="3829386"/>
              <a:ext cx="2281161" cy="2575552"/>
              <a:chOff x="5580993" y="3829386"/>
              <a:chExt cx="2281161" cy="2575552"/>
            </a:xfrm>
          </p:grpSpPr>
          <p:sp>
            <p:nvSpPr>
              <p:cNvPr id="29840" name="Line 450"/>
              <p:cNvSpPr>
                <a:spLocks noChangeShapeType="1"/>
              </p:cNvSpPr>
              <p:nvPr/>
            </p:nvSpPr>
            <p:spPr bwMode="auto">
              <a:xfrm>
                <a:off x="5895317" y="4229209"/>
                <a:ext cx="185405" cy="901183"/>
              </a:xfrm>
              <a:prstGeom prst="line">
                <a:avLst/>
              </a:prstGeom>
              <a:noFill/>
              <a:ln w="9525">
                <a:solidFill>
                  <a:srgbClr val="A81A4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9841" name="Line 456"/>
              <p:cNvSpPr>
                <a:spLocks noChangeShapeType="1"/>
              </p:cNvSpPr>
              <p:nvPr/>
            </p:nvSpPr>
            <p:spPr bwMode="auto">
              <a:xfrm flipH="1">
                <a:off x="6633615" y="4226624"/>
                <a:ext cx="467833" cy="935665"/>
              </a:xfrm>
              <a:prstGeom prst="line">
                <a:avLst/>
              </a:prstGeom>
              <a:noFill/>
              <a:ln w="9525">
                <a:solidFill>
                  <a:srgbClr val="A81A4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9842" name="Line 467"/>
              <p:cNvSpPr>
                <a:spLocks noChangeShapeType="1"/>
              </p:cNvSpPr>
              <p:nvPr/>
            </p:nvSpPr>
            <p:spPr bwMode="auto">
              <a:xfrm>
                <a:off x="6227379" y="4256689"/>
                <a:ext cx="1119352" cy="882870"/>
              </a:xfrm>
              <a:prstGeom prst="line">
                <a:avLst/>
              </a:prstGeom>
              <a:noFill/>
              <a:ln w="9525">
                <a:solidFill>
                  <a:srgbClr val="A81A4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9843" name="Line 466"/>
              <p:cNvSpPr>
                <a:spLocks noChangeShapeType="1"/>
              </p:cNvSpPr>
              <p:nvPr/>
            </p:nvSpPr>
            <p:spPr bwMode="auto">
              <a:xfrm>
                <a:off x="7078717" y="4351282"/>
                <a:ext cx="346842" cy="851337"/>
              </a:xfrm>
              <a:prstGeom prst="line">
                <a:avLst/>
              </a:prstGeom>
              <a:noFill/>
              <a:ln w="9525">
                <a:solidFill>
                  <a:srgbClr val="A81A4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9844" name="Line 450"/>
              <p:cNvSpPr>
                <a:spLocks noChangeShapeType="1"/>
              </p:cNvSpPr>
              <p:nvPr/>
            </p:nvSpPr>
            <p:spPr bwMode="auto">
              <a:xfrm>
                <a:off x="5842930" y="4313347"/>
                <a:ext cx="227160" cy="880840"/>
              </a:xfrm>
              <a:prstGeom prst="line">
                <a:avLst/>
              </a:prstGeom>
              <a:noFill/>
              <a:ln w="9525">
                <a:solidFill>
                  <a:srgbClr val="A81A4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9845" name="Line 456"/>
              <p:cNvSpPr>
                <a:spLocks noChangeShapeType="1"/>
              </p:cNvSpPr>
              <p:nvPr/>
            </p:nvSpPr>
            <p:spPr bwMode="auto">
              <a:xfrm flipH="1">
                <a:off x="6665514" y="4299059"/>
                <a:ext cx="451998" cy="810068"/>
              </a:xfrm>
              <a:prstGeom prst="line">
                <a:avLst/>
              </a:prstGeom>
              <a:noFill/>
              <a:ln w="9525">
                <a:solidFill>
                  <a:srgbClr val="A81A4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9846" name="Line 450"/>
              <p:cNvSpPr>
                <a:spLocks noChangeShapeType="1"/>
              </p:cNvSpPr>
              <p:nvPr/>
            </p:nvSpPr>
            <p:spPr bwMode="auto">
              <a:xfrm>
                <a:off x="5992155" y="4284771"/>
                <a:ext cx="162995" cy="856253"/>
              </a:xfrm>
              <a:prstGeom prst="line">
                <a:avLst/>
              </a:prstGeom>
              <a:noFill/>
              <a:ln w="9525">
                <a:solidFill>
                  <a:srgbClr val="A81A4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9847" name="Line 450"/>
              <p:cNvSpPr>
                <a:spLocks noChangeShapeType="1"/>
              </p:cNvSpPr>
              <p:nvPr/>
            </p:nvSpPr>
            <p:spPr bwMode="auto">
              <a:xfrm>
                <a:off x="5938181" y="4272071"/>
                <a:ext cx="174440" cy="879585"/>
              </a:xfrm>
              <a:prstGeom prst="line">
                <a:avLst/>
              </a:prstGeom>
              <a:noFill/>
              <a:ln w="9525">
                <a:solidFill>
                  <a:srgbClr val="A81A4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9848" name="Line 456"/>
              <p:cNvSpPr>
                <a:spLocks noChangeShapeType="1"/>
              </p:cNvSpPr>
              <p:nvPr/>
            </p:nvSpPr>
            <p:spPr bwMode="auto">
              <a:xfrm flipH="1">
                <a:off x="6665514" y="4364848"/>
                <a:ext cx="542260" cy="797442"/>
              </a:xfrm>
              <a:prstGeom prst="line">
                <a:avLst/>
              </a:prstGeom>
              <a:noFill/>
              <a:ln w="9525">
                <a:solidFill>
                  <a:srgbClr val="A81A4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sp>
            <p:nvSpPr>
              <p:cNvPr id="29849" name="Line 456"/>
              <p:cNvSpPr>
                <a:spLocks noChangeShapeType="1"/>
              </p:cNvSpPr>
              <p:nvPr/>
            </p:nvSpPr>
            <p:spPr bwMode="auto">
              <a:xfrm flipH="1">
                <a:off x="6633614" y="4364848"/>
                <a:ext cx="520997" cy="786809"/>
              </a:xfrm>
              <a:prstGeom prst="line">
                <a:avLst/>
              </a:prstGeom>
              <a:noFill/>
              <a:ln w="9525">
                <a:solidFill>
                  <a:srgbClr val="A81A4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de-DE" sz="1050"/>
              </a:p>
            </p:txBody>
          </p:sp>
          <p:grpSp>
            <p:nvGrpSpPr>
              <p:cNvPr id="15" name="Group 124"/>
              <p:cNvGrpSpPr>
                <a:grpSpLocks/>
              </p:cNvGrpSpPr>
              <p:nvPr/>
            </p:nvGrpSpPr>
            <p:grpSpPr bwMode="auto">
              <a:xfrm>
                <a:off x="5580993" y="3840499"/>
                <a:ext cx="649288" cy="737732"/>
                <a:chOff x="3086100" y="3171257"/>
                <a:chExt cx="647700" cy="896486"/>
              </a:xfrm>
            </p:grpSpPr>
            <p:sp>
              <p:nvSpPr>
                <p:cNvPr id="438" name="Rounded Rectangle 64"/>
                <p:cNvSpPr/>
                <p:nvPr/>
              </p:nvSpPr>
              <p:spPr bwMode="auto">
                <a:xfrm>
                  <a:off x="3086100" y="3433506"/>
                  <a:ext cx="647700" cy="371987"/>
                </a:xfrm>
                <a:prstGeom prst="roundRect">
                  <a:avLst/>
                </a:prstGeom>
                <a:solidFill>
                  <a:srgbClr val="008CD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ight Arrow 65"/>
                <p:cNvSpPr/>
                <p:nvPr/>
              </p:nvSpPr>
              <p:spPr bwMode="auto">
                <a:xfrm>
                  <a:off x="3390900" y="3171257"/>
                  <a:ext cx="266700" cy="667885"/>
                </a:xfrm>
                <a:prstGeom prst="rightArrow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40" name="Right Arrow 66"/>
                <p:cNvSpPr/>
                <p:nvPr/>
              </p:nvSpPr>
              <p:spPr bwMode="auto">
                <a:xfrm>
                  <a:off x="3390900" y="3323659"/>
                  <a:ext cx="266700" cy="667884"/>
                </a:xfrm>
                <a:prstGeom prst="rightArrow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41" name="Right Arrow 67"/>
                <p:cNvSpPr/>
                <p:nvPr/>
              </p:nvSpPr>
              <p:spPr bwMode="auto">
                <a:xfrm rot="10800000">
                  <a:off x="3124201" y="3247460"/>
                  <a:ext cx="266700" cy="667884"/>
                </a:xfrm>
                <a:prstGeom prst="rightArrow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42" name="Right Arrow 68"/>
                <p:cNvSpPr/>
                <p:nvPr/>
              </p:nvSpPr>
              <p:spPr bwMode="auto">
                <a:xfrm rot="10800000">
                  <a:off x="3124201" y="3399859"/>
                  <a:ext cx="266700" cy="667884"/>
                </a:xfrm>
                <a:prstGeom prst="rightArrow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</p:grpSp>
          <p:grpSp>
            <p:nvGrpSpPr>
              <p:cNvPr id="16" name="Group 124"/>
              <p:cNvGrpSpPr>
                <a:grpSpLocks/>
              </p:cNvGrpSpPr>
              <p:nvPr/>
            </p:nvGrpSpPr>
            <p:grpSpPr bwMode="auto">
              <a:xfrm>
                <a:off x="6716056" y="3829386"/>
                <a:ext cx="649287" cy="737733"/>
                <a:chOff x="3086100" y="3171259"/>
                <a:chExt cx="647700" cy="896485"/>
              </a:xfrm>
            </p:grpSpPr>
            <p:sp>
              <p:nvSpPr>
                <p:cNvPr id="444" name="Rounded Rectangle 64"/>
                <p:cNvSpPr/>
                <p:nvPr/>
              </p:nvSpPr>
              <p:spPr bwMode="auto">
                <a:xfrm>
                  <a:off x="3086100" y="3433507"/>
                  <a:ext cx="647700" cy="371986"/>
                </a:xfrm>
                <a:prstGeom prst="roundRect">
                  <a:avLst/>
                </a:prstGeom>
                <a:solidFill>
                  <a:srgbClr val="008CD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ight Arrow 65"/>
                <p:cNvSpPr/>
                <p:nvPr/>
              </p:nvSpPr>
              <p:spPr bwMode="auto">
                <a:xfrm>
                  <a:off x="3390900" y="3171259"/>
                  <a:ext cx="266700" cy="667884"/>
                </a:xfrm>
                <a:prstGeom prst="rightArrow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46" name="Right Arrow 66"/>
                <p:cNvSpPr/>
                <p:nvPr/>
              </p:nvSpPr>
              <p:spPr bwMode="auto">
                <a:xfrm>
                  <a:off x="3390900" y="3323661"/>
                  <a:ext cx="266700" cy="667883"/>
                </a:xfrm>
                <a:prstGeom prst="rightArrow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47" name="Right Arrow 67"/>
                <p:cNvSpPr/>
                <p:nvPr/>
              </p:nvSpPr>
              <p:spPr bwMode="auto">
                <a:xfrm rot="10800000">
                  <a:off x="3124201" y="3247460"/>
                  <a:ext cx="266700" cy="667883"/>
                </a:xfrm>
                <a:prstGeom prst="rightArrow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48" name="Right Arrow 68"/>
                <p:cNvSpPr/>
                <p:nvPr/>
              </p:nvSpPr>
              <p:spPr bwMode="auto">
                <a:xfrm rot="10800000">
                  <a:off x="3124201" y="3399861"/>
                  <a:ext cx="266700" cy="667883"/>
                </a:xfrm>
                <a:prstGeom prst="rightArrow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</p:grpSp>
          <p:sp>
            <p:nvSpPr>
              <p:cNvPr id="29852" name="Textfeld 457"/>
              <p:cNvSpPr txBox="1">
                <a:spLocks noChangeArrowheads="1"/>
              </p:cNvSpPr>
              <p:nvPr/>
            </p:nvSpPr>
            <p:spPr bwMode="auto">
              <a:xfrm>
                <a:off x="6023725" y="4419709"/>
                <a:ext cx="960213" cy="2922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r>
                  <a:rPr lang="de-DE" sz="825"/>
                  <a:t>Flexible I/O</a:t>
                </a:r>
              </a:p>
            </p:txBody>
          </p:sp>
          <p:pic>
            <p:nvPicPr>
              <p:cNvPr id="29853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066768" y="4652338"/>
                <a:ext cx="857250" cy="175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854" name="Picture 92" descr="fc disk.gif"/>
              <p:cNvPicPr>
                <a:picLocks noChangeAspect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078001" y="5076496"/>
                <a:ext cx="784153" cy="12927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380" name="Rechteck 379"/>
          <p:cNvSpPr/>
          <p:nvPr/>
        </p:nvSpPr>
        <p:spPr bwMode="auto">
          <a:xfrm>
            <a:off x="1603773" y="2743200"/>
            <a:ext cx="2436019" cy="214074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  <a:defRPr/>
            </a:pPr>
            <a:endParaRPr lang="de-DE" sz="1050" dirty="0" err="1">
              <a:latin typeface="Arial" charset="0"/>
            </a:endParaRPr>
          </a:p>
        </p:txBody>
      </p:sp>
      <p:grpSp>
        <p:nvGrpSpPr>
          <p:cNvPr id="17" name="Gruppieren 380"/>
          <p:cNvGrpSpPr>
            <a:grpSpLocks/>
          </p:cNvGrpSpPr>
          <p:nvPr/>
        </p:nvGrpSpPr>
        <p:grpSpPr bwMode="auto">
          <a:xfrm>
            <a:off x="2688434" y="2811064"/>
            <a:ext cx="1322415" cy="922827"/>
            <a:chOff x="7010272" y="3731888"/>
            <a:chExt cx="1764185" cy="1230831"/>
          </a:xfrm>
        </p:grpSpPr>
        <p:sp>
          <p:nvSpPr>
            <p:cNvPr id="29831" name="Line 480"/>
            <p:cNvSpPr>
              <a:spLocks noChangeShapeType="1"/>
            </p:cNvSpPr>
            <p:nvPr/>
          </p:nvSpPr>
          <p:spPr bwMode="auto">
            <a:xfrm flipV="1">
              <a:off x="7010272" y="4240928"/>
              <a:ext cx="998701" cy="36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832" name="Text Box 481"/>
            <p:cNvSpPr txBox="1">
              <a:spLocks noChangeArrowheads="1"/>
            </p:cNvSpPr>
            <p:nvPr/>
          </p:nvSpPr>
          <p:spPr bwMode="auto">
            <a:xfrm>
              <a:off x="7777913" y="4574796"/>
              <a:ext cx="996544" cy="3879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None/>
              </a:pPr>
              <a:r>
                <a:rPr lang="de-DE" sz="1050" b="1" dirty="0">
                  <a:solidFill>
                    <a:schemeClr val="bg1"/>
                  </a:solidFill>
                </a:rPr>
                <a:t>Service-</a:t>
              </a:r>
              <a:br>
                <a:rPr lang="de-DE" sz="1050" b="1" dirty="0">
                  <a:solidFill>
                    <a:schemeClr val="bg1"/>
                  </a:solidFill>
                </a:rPr>
              </a:br>
              <a:r>
                <a:rPr lang="de-DE" sz="1050" b="1" dirty="0">
                  <a:solidFill>
                    <a:schemeClr val="bg1"/>
                  </a:solidFill>
                </a:rPr>
                <a:t>Automation</a:t>
              </a:r>
            </a:p>
          </p:txBody>
        </p:sp>
        <p:grpSp>
          <p:nvGrpSpPr>
            <p:cNvPr id="18" name="Gruppieren 323"/>
            <p:cNvGrpSpPr>
              <a:grpSpLocks/>
            </p:cNvGrpSpPr>
            <p:nvPr/>
          </p:nvGrpSpPr>
          <p:grpSpPr bwMode="auto">
            <a:xfrm>
              <a:off x="7894294" y="3731888"/>
              <a:ext cx="799866" cy="1046161"/>
              <a:chOff x="5223649" y="5035572"/>
              <a:chExt cx="800032" cy="1046164"/>
            </a:xfrm>
          </p:grpSpPr>
          <p:grpSp>
            <p:nvGrpSpPr>
              <p:cNvPr id="19" name="Group 135"/>
              <p:cNvGrpSpPr>
                <a:grpSpLocks/>
              </p:cNvGrpSpPr>
              <p:nvPr/>
            </p:nvGrpSpPr>
            <p:grpSpPr bwMode="auto">
              <a:xfrm>
                <a:off x="5223649" y="5218136"/>
                <a:ext cx="418817" cy="863600"/>
                <a:chOff x="1514" y="912"/>
                <a:chExt cx="325" cy="544"/>
              </a:xfrm>
            </p:grpSpPr>
            <p:pic>
              <p:nvPicPr>
                <p:cNvPr id="29836" name="Picture 136" descr="green_application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514" y="912"/>
                  <a:ext cx="302" cy="3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88" name="Text Box 137"/>
                <p:cNvSpPr txBox="1">
                  <a:spLocks noChangeArrowheads="1"/>
                </p:cNvSpPr>
                <p:nvPr/>
              </p:nvSpPr>
              <p:spPr bwMode="auto">
                <a:xfrm>
                  <a:off x="1648" y="1287"/>
                  <a:ext cx="191" cy="16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buFont typeface="Arial" charset="0"/>
                    <a:buNone/>
                    <a:defRPr/>
                  </a:pPr>
                  <a:endParaRPr lang="en-US" sz="788" b="1" dirty="0"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pic>
            <p:nvPicPr>
              <p:cNvPr id="29835" name="Picture 335" descr="configauto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8170" b="17010"/>
              <a:stretch>
                <a:fillRect/>
              </a:stretch>
            </p:blipFill>
            <p:spPr bwMode="auto">
              <a:xfrm>
                <a:off x="5332955" y="5035572"/>
                <a:ext cx="690726" cy="798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0" name="Gruppieren 388"/>
          <p:cNvGrpSpPr>
            <a:grpSpLocks/>
          </p:cNvGrpSpPr>
          <p:nvPr/>
        </p:nvGrpSpPr>
        <p:grpSpPr bwMode="auto">
          <a:xfrm>
            <a:off x="1531144" y="1193007"/>
            <a:ext cx="1878806" cy="3645694"/>
            <a:chOff x="5467605" y="1653687"/>
            <a:chExt cx="2504998" cy="4861613"/>
          </a:xfrm>
        </p:grpSpPr>
        <p:grpSp>
          <p:nvGrpSpPr>
            <p:cNvPr id="21" name="Group 4"/>
            <p:cNvGrpSpPr>
              <a:grpSpLocks/>
            </p:cNvGrpSpPr>
            <p:nvPr/>
          </p:nvGrpSpPr>
          <p:grpSpPr bwMode="auto">
            <a:xfrm>
              <a:off x="5776126" y="1653687"/>
              <a:ext cx="1603375" cy="812800"/>
              <a:chOff x="74" y="1017"/>
              <a:chExt cx="622" cy="396"/>
            </a:xfrm>
          </p:grpSpPr>
          <p:pic>
            <p:nvPicPr>
              <p:cNvPr id="29829" name="Picture 5" descr="Cloud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" y="1017"/>
                <a:ext cx="622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830" name="Text Box 6"/>
              <p:cNvSpPr txBox="1">
                <a:spLocks noChangeArrowheads="1"/>
              </p:cNvSpPr>
              <p:nvPr/>
            </p:nvSpPr>
            <p:spPr bwMode="auto">
              <a:xfrm>
                <a:off x="121" y="1130"/>
                <a:ext cx="528" cy="1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61593" tIns="30796" rIns="61593" bIns="30796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r>
                  <a:rPr lang="en-US" sz="1050" b="1">
                    <a:solidFill>
                      <a:srgbClr val="000000"/>
                    </a:solidFill>
                  </a:rPr>
                  <a:t>WAN</a:t>
                </a:r>
              </a:p>
            </p:txBody>
          </p:sp>
        </p:grpSp>
        <p:grpSp>
          <p:nvGrpSpPr>
            <p:cNvPr id="22" name="Group 8"/>
            <p:cNvGrpSpPr>
              <a:grpSpLocks/>
            </p:cNvGrpSpPr>
            <p:nvPr/>
          </p:nvGrpSpPr>
          <p:grpSpPr bwMode="auto">
            <a:xfrm>
              <a:off x="5673980" y="2858434"/>
              <a:ext cx="1939925" cy="1562100"/>
              <a:chOff x="74" y="1017"/>
              <a:chExt cx="622" cy="396"/>
            </a:xfrm>
          </p:grpSpPr>
          <p:pic>
            <p:nvPicPr>
              <p:cNvPr id="29827" name="Picture 9" descr="Cloud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" y="1017"/>
                <a:ext cx="622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828" name="Text Box 10"/>
              <p:cNvSpPr txBox="1">
                <a:spLocks noChangeArrowheads="1"/>
              </p:cNvSpPr>
              <p:nvPr/>
            </p:nvSpPr>
            <p:spPr bwMode="auto">
              <a:xfrm>
                <a:off x="113" y="1044"/>
                <a:ext cx="528" cy="19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61593" tIns="30796" rIns="61593" bIns="30796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Font typeface="Arial" pitchFamily="34" charset="0"/>
                  <a:buNone/>
                </a:pPr>
                <a:r>
                  <a:rPr lang="en-US" sz="1200" b="1">
                    <a:solidFill>
                      <a:srgbClr val="000000"/>
                    </a:solidFill>
                  </a:rPr>
                  <a:t/>
                </a:r>
                <a:br>
                  <a:rPr lang="en-US" sz="1200" b="1">
                    <a:solidFill>
                      <a:srgbClr val="000000"/>
                    </a:solidFill>
                  </a:rPr>
                </a:br>
                <a:r>
                  <a:rPr lang="en-US" sz="1200" b="1">
                    <a:solidFill>
                      <a:srgbClr val="000000"/>
                    </a:solidFill>
                  </a:rPr>
                  <a:t>Unified</a:t>
                </a:r>
                <a:br>
                  <a:rPr lang="en-US" sz="1200" b="1">
                    <a:solidFill>
                      <a:srgbClr val="000000"/>
                    </a:solidFill>
                  </a:rPr>
                </a:br>
                <a:r>
                  <a:rPr lang="en-US" sz="1200" b="1">
                    <a:solidFill>
                      <a:srgbClr val="000000"/>
                    </a:solidFill>
                  </a:rPr>
                  <a:t>DC-NW</a:t>
                </a:r>
                <a:endParaRPr lang="en-US" sz="1050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724" name="Line 450"/>
            <p:cNvSpPr>
              <a:spLocks noChangeShapeType="1"/>
            </p:cNvSpPr>
            <p:nvPr/>
          </p:nvSpPr>
          <p:spPr bwMode="auto">
            <a:xfrm>
              <a:off x="6005766" y="4339571"/>
              <a:ext cx="185405" cy="901183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25" name="Line 456"/>
            <p:cNvSpPr>
              <a:spLocks noChangeShapeType="1"/>
            </p:cNvSpPr>
            <p:nvPr/>
          </p:nvSpPr>
          <p:spPr bwMode="auto">
            <a:xfrm flipH="1">
              <a:off x="6744064" y="4336986"/>
              <a:ext cx="467833" cy="935665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26" name="Line 462"/>
            <p:cNvSpPr>
              <a:spLocks noChangeShapeType="1"/>
            </p:cNvSpPr>
            <p:nvPr/>
          </p:nvSpPr>
          <p:spPr bwMode="auto">
            <a:xfrm>
              <a:off x="5805742" y="3421996"/>
              <a:ext cx="469900" cy="8636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27" name="Line 463"/>
            <p:cNvSpPr>
              <a:spLocks noChangeShapeType="1"/>
            </p:cNvSpPr>
            <p:nvPr/>
          </p:nvSpPr>
          <p:spPr bwMode="auto">
            <a:xfrm>
              <a:off x="5856542" y="3371196"/>
              <a:ext cx="1143000" cy="9144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28" name="Line 464"/>
            <p:cNvSpPr>
              <a:spLocks noChangeShapeType="1"/>
            </p:cNvSpPr>
            <p:nvPr/>
          </p:nvSpPr>
          <p:spPr bwMode="auto">
            <a:xfrm flipV="1">
              <a:off x="6326442" y="3396596"/>
              <a:ext cx="1079500" cy="9144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29" name="Line 465"/>
            <p:cNvSpPr>
              <a:spLocks noChangeShapeType="1"/>
            </p:cNvSpPr>
            <p:nvPr/>
          </p:nvSpPr>
          <p:spPr bwMode="auto">
            <a:xfrm flipV="1">
              <a:off x="6961442" y="3383896"/>
              <a:ext cx="508000" cy="9144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30" name="Line 467"/>
            <p:cNvSpPr>
              <a:spLocks noChangeShapeType="1"/>
            </p:cNvSpPr>
            <p:nvPr/>
          </p:nvSpPr>
          <p:spPr bwMode="auto">
            <a:xfrm>
              <a:off x="6337828" y="4367051"/>
              <a:ext cx="1119352" cy="88287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31" name="Line 468"/>
            <p:cNvSpPr>
              <a:spLocks noChangeShapeType="1"/>
            </p:cNvSpPr>
            <p:nvPr/>
          </p:nvSpPr>
          <p:spPr bwMode="auto">
            <a:xfrm flipV="1">
              <a:off x="5831142" y="2190096"/>
              <a:ext cx="419100" cy="4572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32" name="Line 469"/>
            <p:cNvSpPr>
              <a:spLocks noChangeShapeType="1"/>
            </p:cNvSpPr>
            <p:nvPr/>
          </p:nvSpPr>
          <p:spPr bwMode="auto">
            <a:xfrm flipH="1" flipV="1">
              <a:off x="6783642" y="2202796"/>
              <a:ext cx="584200" cy="45720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33" name="Line 466"/>
            <p:cNvSpPr>
              <a:spLocks noChangeShapeType="1"/>
            </p:cNvSpPr>
            <p:nvPr/>
          </p:nvSpPr>
          <p:spPr bwMode="auto">
            <a:xfrm>
              <a:off x="7189166" y="4461644"/>
              <a:ext cx="346842" cy="851337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34" name="Line 450"/>
            <p:cNvSpPr>
              <a:spLocks noChangeShapeType="1"/>
            </p:cNvSpPr>
            <p:nvPr/>
          </p:nvSpPr>
          <p:spPr bwMode="auto">
            <a:xfrm>
              <a:off x="5953379" y="4423709"/>
              <a:ext cx="227160" cy="88084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35" name="Line 456"/>
            <p:cNvSpPr>
              <a:spLocks noChangeShapeType="1"/>
            </p:cNvSpPr>
            <p:nvPr/>
          </p:nvSpPr>
          <p:spPr bwMode="auto">
            <a:xfrm flipH="1">
              <a:off x="6775963" y="4409421"/>
              <a:ext cx="451998" cy="810068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36" name="Line 450"/>
            <p:cNvSpPr>
              <a:spLocks noChangeShapeType="1"/>
            </p:cNvSpPr>
            <p:nvPr/>
          </p:nvSpPr>
          <p:spPr bwMode="auto">
            <a:xfrm>
              <a:off x="6102604" y="4395133"/>
              <a:ext cx="162995" cy="856253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37" name="Line 450"/>
            <p:cNvSpPr>
              <a:spLocks noChangeShapeType="1"/>
            </p:cNvSpPr>
            <p:nvPr/>
          </p:nvSpPr>
          <p:spPr bwMode="auto">
            <a:xfrm>
              <a:off x="6048630" y="4382433"/>
              <a:ext cx="174440" cy="879585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38" name="Line 456"/>
            <p:cNvSpPr>
              <a:spLocks noChangeShapeType="1"/>
            </p:cNvSpPr>
            <p:nvPr/>
          </p:nvSpPr>
          <p:spPr bwMode="auto">
            <a:xfrm flipH="1">
              <a:off x="6775963" y="4475210"/>
              <a:ext cx="542260" cy="797442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39" name="Line 456"/>
            <p:cNvSpPr>
              <a:spLocks noChangeShapeType="1"/>
            </p:cNvSpPr>
            <p:nvPr/>
          </p:nvSpPr>
          <p:spPr bwMode="auto">
            <a:xfrm flipH="1">
              <a:off x="6744063" y="4475210"/>
              <a:ext cx="520997" cy="786809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grpSp>
          <p:nvGrpSpPr>
            <p:cNvPr id="23" name="Group 124"/>
            <p:cNvGrpSpPr>
              <a:grpSpLocks/>
            </p:cNvGrpSpPr>
            <p:nvPr/>
          </p:nvGrpSpPr>
          <p:grpSpPr bwMode="auto">
            <a:xfrm>
              <a:off x="5691442" y="3950681"/>
              <a:ext cx="649288" cy="738098"/>
              <a:chOff x="3086100" y="3171036"/>
              <a:chExt cx="647700" cy="896930"/>
            </a:xfrm>
          </p:grpSpPr>
          <p:sp>
            <p:nvSpPr>
              <p:cNvPr id="484" name="Rounded Rectangle 64"/>
              <p:cNvSpPr/>
              <p:nvPr/>
            </p:nvSpPr>
            <p:spPr bwMode="auto">
              <a:xfrm>
                <a:off x="3086100" y="3433382"/>
                <a:ext cx="647700" cy="372233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Right Arrow 65"/>
              <p:cNvSpPr/>
              <p:nvPr/>
            </p:nvSpPr>
            <p:spPr bwMode="auto">
              <a:xfrm>
                <a:off x="3390901" y="3171036"/>
                <a:ext cx="266701" cy="668328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86" name="Right Arrow 66"/>
              <p:cNvSpPr/>
              <p:nvPr/>
            </p:nvSpPr>
            <p:spPr bwMode="auto">
              <a:xfrm>
                <a:off x="3390901" y="3323436"/>
                <a:ext cx="266701" cy="668328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87" name="Right Arrow 67"/>
              <p:cNvSpPr/>
              <p:nvPr/>
            </p:nvSpPr>
            <p:spPr bwMode="auto">
              <a:xfrm rot="10800000">
                <a:off x="3124201" y="3247238"/>
                <a:ext cx="266701" cy="668328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88" name="Right Arrow 68"/>
              <p:cNvSpPr/>
              <p:nvPr/>
            </p:nvSpPr>
            <p:spPr bwMode="auto">
              <a:xfrm rot="10800000">
                <a:off x="3124201" y="3399638"/>
                <a:ext cx="266701" cy="668328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  <p:grpSp>
          <p:nvGrpSpPr>
            <p:cNvPr id="24" name="Group 124"/>
            <p:cNvGrpSpPr>
              <a:grpSpLocks/>
            </p:cNvGrpSpPr>
            <p:nvPr/>
          </p:nvGrpSpPr>
          <p:grpSpPr bwMode="auto">
            <a:xfrm>
              <a:off x="6826505" y="3939573"/>
              <a:ext cx="649287" cy="738098"/>
              <a:chOff x="3086100" y="3171037"/>
              <a:chExt cx="647700" cy="896926"/>
            </a:xfrm>
          </p:grpSpPr>
          <p:sp>
            <p:nvSpPr>
              <p:cNvPr id="479" name="Rounded Rectangle 64"/>
              <p:cNvSpPr/>
              <p:nvPr/>
            </p:nvSpPr>
            <p:spPr bwMode="auto">
              <a:xfrm>
                <a:off x="3086100" y="3433384"/>
                <a:ext cx="647700" cy="372232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Right Arrow 65"/>
              <p:cNvSpPr/>
              <p:nvPr/>
            </p:nvSpPr>
            <p:spPr bwMode="auto">
              <a:xfrm>
                <a:off x="3390900" y="3171037"/>
                <a:ext cx="266700" cy="668325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81" name="Right Arrow 66"/>
              <p:cNvSpPr/>
              <p:nvPr/>
            </p:nvSpPr>
            <p:spPr bwMode="auto">
              <a:xfrm>
                <a:off x="3390900" y="3323438"/>
                <a:ext cx="266700" cy="668325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82" name="Right Arrow 67"/>
              <p:cNvSpPr/>
              <p:nvPr/>
            </p:nvSpPr>
            <p:spPr bwMode="auto">
              <a:xfrm rot="10800000">
                <a:off x="3124201" y="3247238"/>
                <a:ext cx="266700" cy="668325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483" name="Right Arrow 68"/>
              <p:cNvSpPr/>
              <p:nvPr/>
            </p:nvSpPr>
            <p:spPr bwMode="auto">
              <a:xfrm rot="10800000">
                <a:off x="3124201" y="3399638"/>
                <a:ext cx="266700" cy="668325"/>
              </a:xfrm>
              <a:prstGeom prst="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  <p:sp>
          <p:nvSpPr>
            <p:cNvPr id="29742" name="Textfeld 457"/>
            <p:cNvSpPr txBox="1">
              <a:spLocks noChangeArrowheads="1"/>
            </p:cNvSpPr>
            <p:nvPr/>
          </p:nvSpPr>
          <p:spPr bwMode="auto">
            <a:xfrm>
              <a:off x="6134173" y="4530071"/>
              <a:ext cx="960063" cy="292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de-DE" sz="825"/>
                <a:t>Flexible I/O</a:t>
              </a:r>
            </a:p>
          </p:txBody>
        </p:sp>
        <p:sp>
          <p:nvSpPr>
            <p:cNvPr id="29743" name="Line 287"/>
            <p:cNvSpPr>
              <a:spLocks noChangeShapeType="1"/>
            </p:cNvSpPr>
            <p:nvPr/>
          </p:nvSpPr>
          <p:spPr bwMode="auto">
            <a:xfrm flipV="1">
              <a:off x="5893055" y="3002896"/>
              <a:ext cx="1423987" cy="1905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sp>
          <p:nvSpPr>
            <p:cNvPr id="29744" name="Line 287"/>
            <p:cNvSpPr>
              <a:spLocks noChangeShapeType="1"/>
            </p:cNvSpPr>
            <p:nvPr/>
          </p:nvSpPr>
          <p:spPr bwMode="auto">
            <a:xfrm flipV="1">
              <a:off x="5935917" y="2936221"/>
              <a:ext cx="1423988" cy="19050"/>
            </a:xfrm>
            <a:prstGeom prst="line">
              <a:avLst/>
            </a:prstGeom>
            <a:noFill/>
            <a:ln w="9525">
              <a:solidFill>
                <a:srgbClr val="A81A4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de-DE" sz="1050"/>
            </a:p>
          </p:txBody>
        </p:sp>
        <p:grpSp>
          <p:nvGrpSpPr>
            <p:cNvPr id="25" name="Group 461"/>
            <p:cNvGrpSpPr>
              <a:grpSpLocks/>
            </p:cNvGrpSpPr>
            <p:nvPr/>
          </p:nvGrpSpPr>
          <p:grpSpPr bwMode="auto">
            <a:xfrm>
              <a:off x="5467605" y="2577956"/>
              <a:ext cx="665162" cy="929055"/>
              <a:chOff x="4137052" y="4995519"/>
              <a:chExt cx="665082" cy="929776"/>
            </a:xfrm>
          </p:grpSpPr>
          <p:sp>
            <p:nvSpPr>
              <p:cNvPr id="435" name="Rounded Rectangle 70"/>
              <p:cNvSpPr/>
              <p:nvPr/>
            </p:nvSpPr>
            <p:spPr bwMode="auto">
              <a:xfrm>
                <a:off x="4137052" y="5332653"/>
                <a:ext cx="665082" cy="306554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6" name="Group 115"/>
              <p:cNvGrpSpPr/>
              <p:nvPr/>
            </p:nvGrpSpPr>
            <p:grpSpPr>
              <a:xfrm>
                <a:off x="4165600" y="5374888"/>
                <a:ext cx="587022" cy="550407"/>
                <a:chOff x="3009900" y="3325766"/>
                <a:chExt cx="647700" cy="70176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7" name="Rounded Rectangle 82"/>
                <p:cNvSpPr/>
                <p:nvPr/>
              </p:nvSpPr>
              <p:spPr bwMode="auto">
                <a:xfrm>
                  <a:off x="3009900" y="3481221"/>
                  <a:ext cx="647700" cy="390857"/>
                </a:xfrm>
                <a:prstGeom prst="roundRect">
                  <a:avLst/>
                </a:prstGeom>
                <a:solidFill>
                  <a:srgbClr val="008CD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Left-Right Arrow 83"/>
                <p:cNvSpPr/>
                <p:nvPr/>
              </p:nvSpPr>
              <p:spPr bwMode="auto">
                <a:xfrm>
                  <a:off x="3086100" y="3325768"/>
                  <a:ext cx="495300" cy="701766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59" name="Left-Right Arrow 84"/>
                <p:cNvSpPr/>
                <p:nvPr/>
              </p:nvSpPr>
              <p:spPr bwMode="auto">
                <a:xfrm rot="16200000">
                  <a:off x="3086101" y="3373326"/>
                  <a:ext cx="495299" cy="606649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61" name="Left-Right Arrow 85"/>
                <p:cNvSpPr/>
                <p:nvPr/>
              </p:nvSpPr>
              <p:spPr bwMode="auto">
                <a:xfrm rot="18721637">
                  <a:off x="3086102" y="3373326"/>
                  <a:ext cx="495299" cy="606649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62" name="Left-Right Arrow 86"/>
                <p:cNvSpPr/>
                <p:nvPr/>
              </p:nvSpPr>
              <p:spPr bwMode="auto">
                <a:xfrm rot="2493006">
                  <a:off x="3086102" y="3325766"/>
                  <a:ext cx="495300" cy="701766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78" name="Oval 87"/>
                <p:cNvSpPr/>
                <p:nvPr/>
              </p:nvSpPr>
              <p:spPr bwMode="auto">
                <a:xfrm>
                  <a:off x="3205040" y="3428264"/>
                  <a:ext cx="257420" cy="49677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none"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</p:grpSp>
          <p:grpSp>
            <p:nvGrpSpPr>
              <p:cNvPr id="27" name="Group 344"/>
              <p:cNvGrpSpPr>
                <a:grpSpLocks/>
              </p:cNvGrpSpPr>
              <p:nvPr/>
            </p:nvGrpSpPr>
            <p:grpSpPr bwMode="auto">
              <a:xfrm>
                <a:off x="4171617" y="4995519"/>
                <a:ext cx="575568" cy="453025"/>
                <a:chOff x="5118301" y="5051453"/>
                <a:chExt cx="750628" cy="593323"/>
              </a:xfrm>
            </p:grpSpPr>
            <p:sp>
              <p:nvSpPr>
                <p:cNvPr id="443" name="Rounded Rectangle 73"/>
                <p:cNvSpPr/>
                <p:nvPr/>
              </p:nvSpPr>
              <p:spPr bwMode="auto">
                <a:xfrm>
                  <a:off x="5118301" y="5144433"/>
                  <a:ext cx="750628" cy="401492"/>
                </a:xfrm>
                <a:prstGeom prst="roundRect">
                  <a:avLst/>
                </a:prstGeom>
                <a:solidFill>
                  <a:srgbClr val="008CD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9" name="Straight Connector 74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52678" y="5238484"/>
                  <a:ext cx="26703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450" name="Straight Connector 75"/>
                <p:cNvCxnSpPr>
                  <a:cxnSpLocks noChangeShapeType="1"/>
                </p:cNvCxnSpPr>
                <p:nvPr/>
              </p:nvCxnSpPr>
              <p:spPr bwMode="auto">
                <a:xfrm>
                  <a:off x="5352678" y="5271781"/>
                  <a:ext cx="271173" cy="16024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451" name="Straight Connector 76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44398" y="5271781"/>
                  <a:ext cx="269104" cy="16232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452" name="Straight Connector 77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50607" y="5461157"/>
                  <a:ext cx="267034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sp>
              <p:nvSpPr>
                <p:cNvPr id="453" name="Rectangle 78"/>
                <p:cNvSpPr/>
                <p:nvPr/>
              </p:nvSpPr>
              <p:spPr bwMode="auto">
                <a:xfrm>
                  <a:off x="5197322" y="5051453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54" name="Rectangle 79"/>
                <p:cNvSpPr/>
                <p:nvPr/>
              </p:nvSpPr>
              <p:spPr bwMode="auto">
                <a:xfrm>
                  <a:off x="5603951" y="5051455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55" name="Rectangle 80"/>
                <p:cNvSpPr/>
                <p:nvPr/>
              </p:nvSpPr>
              <p:spPr bwMode="auto">
                <a:xfrm>
                  <a:off x="5199212" y="5281889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56" name="Rectangle 81"/>
                <p:cNvSpPr/>
                <p:nvPr/>
              </p:nvSpPr>
              <p:spPr bwMode="auto">
                <a:xfrm>
                  <a:off x="5597898" y="5281887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</p:grpSp>
        </p:grpSp>
        <p:grpSp>
          <p:nvGrpSpPr>
            <p:cNvPr id="28" name="Group 461"/>
            <p:cNvGrpSpPr>
              <a:grpSpLocks/>
            </p:cNvGrpSpPr>
            <p:nvPr/>
          </p:nvGrpSpPr>
          <p:grpSpPr bwMode="auto">
            <a:xfrm>
              <a:off x="7148767" y="2593831"/>
              <a:ext cx="665163" cy="929055"/>
              <a:chOff x="4137052" y="4995519"/>
              <a:chExt cx="665082" cy="929776"/>
            </a:xfrm>
          </p:grpSpPr>
          <p:sp>
            <p:nvSpPr>
              <p:cNvPr id="417" name="Rounded Rectangle 70"/>
              <p:cNvSpPr/>
              <p:nvPr/>
            </p:nvSpPr>
            <p:spPr bwMode="auto">
              <a:xfrm>
                <a:off x="4137052" y="5332653"/>
                <a:ext cx="665082" cy="306554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115"/>
              <p:cNvGrpSpPr/>
              <p:nvPr/>
            </p:nvGrpSpPr>
            <p:grpSpPr>
              <a:xfrm>
                <a:off x="4165600" y="5374888"/>
                <a:ext cx="587022" cy="550407"/>
                <a:chOff x="3009900" y="3325766"/>
                <a:chExt cx="647700" cy="70176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29" name="Rounded Rectangle 82"/>
                <p:cNvSpPr/>
                <p:nvPr/>
              </p:nvSpPr>
              <p:spPr bwMode="auto">
                <a:xfrm>
                  <a:off x="3009900" y="3481221"/>
                  <a:ext cx="647700" cy="390857"/>
                </a:xfrm>
                <a:prstGeom prst="roundRect">
                  <a:avLst/>
                </a:prstGeom>
                <a:solidFill>
                  <a:srgbClr val="008CD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Left-Right Arrow 83"/>
                <p:cNvSpPr/>
                <p:nvPr/>
              </p:nvSpPr>
              <p:spPr bwMode="auto">
                <a:xfrm>
                  <a:off x="3086100" y="3325768"/>
                  <a:ext cx="495300" cy="701766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31" name="Left-Right Arrow 84"/>
                <p:cNvSpPr/>
                <p:nvPr/>
              </p:nvSpPr>
              <p:spPr bwMode="auto">
                <a:xfrm rot="16200000">
                  <a:off x="3086100" y="3373327"/>
                  <a:ext cx="495299" cy="606648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32" name="Left-Right Arrow 85"/>
                <p:cNvSpPr/>
                <p:nvPr/>
              </p:nvSpPr>
              <p:spPr bwMode="auto">
                <a:xfrm rot="18721637">
                  <a:off x="3086101" y="3373325"/>
                  <a:ext cx="495299" cy="606648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33" name="Left-Right Arrow 86"/>
                <p:cNvSpPr/>
                <p:nvPr/>
              </p:nvSpPr>
              <p:spPr bwMode="auto">
                <a:xfrm rot="2493006">
                  <a:off x="3086101" y="3325766"/>
                  <a:ext cx="495299" cy="701766"/>
                </a:xfrm>
                <a:prstGeom prst="leftRightArrow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34" name="Oval 87"/>
                <p:cNvSpPr/>
                <p:nvPr/>
              </p:nvSpPr>
              <p:spPr bwMode="auto">
                <a:xfrm>
                  <a:off x="3205041" y="3428264"/>
                  <a:ext cx="257420" cy="49677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none"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</p:grpSp>
          <p:grpSp>
            <p:nvGrpSpPr>
              <p:cNvPr id="30" name="Group 344"/>
              <p:cNvGrpSpPr>
                <a:grpSpLocks/>
              </p:cNvGrpSpPr>
              <p:nvPr/>
            </p:nvGrpSpPr>
            <p:grpSpPr bwMode="auto">
              <a:xfrm>
                <a:off x="4171617" y="4995519"/>
                <a:ext cx="575568" cy="453025"/>
                <a:chOff x="5118301" y="5051453"/>
                <a:chExt cx="750628" cy="593323"/>
              </a:xfrm>
            </p:grpSpPr>
            <p:sp>
              <p:nvSpPr>
                <p:cNvPr id="420" name="Rounded Rectangle 73"/>
                <p:cNvSpPr/>
                <p:nvPr/>
              </p:nvSpPr>
              <p:spPr bwMode="auto">
                <a:xfrm>
                  <a:off x="5118301" y="5144433"/>
                  <a:ext cx="750628" cy="401492"/>
                </a:xfrm>
                <a:prstGeom prst="roundRect">
                  <a:avLst/>
                </a:prstGeom>
                <a:solidFill>
                  <a:srgbClr val="008CD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1" name="Straight Connector 74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52610" y="5238486"/>
                  <a:ext cx="267034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422" name="Straight Connector 75"/>
                <p:cNvCxnSpPr>
                  <a:cxnSpLocks noChangeShapeType="1"/>
                </p:cNvCxnSpPr>
                <p:nvPr/>
              </p:nvCxnSpPr>
              <p:spPr bwMode="auto">
                <a:xfrm>
                  <a:off x="5352610" y="5271783"/>
                  <a:ext cx="271174" cy="16024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423" name="Straight Connector 76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44330" y="5271783"/>
                  <a:ext cx="269104" cy="16232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cxnSp>
              <p:nvCxnSpPr>
                <p:cNvPr id="424" name="Straight Connector 77"/>
                <p:cNvCxnSpPr>
                  <a:cxnSpLocks noChangeShapeType="1"/>
                </p:cNvCxnSpPr>
                <p:nvPr/>
              </p:nvCxnSpPr>
              <p:spPr bwMode="auto">
                <a:xfrm flipV="1">
                  <a:off x="5350541" y="5461159"/>
                  <a:ext cx="26703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</p:cxnSp>
            <p:sp>
              <p:nvSpPr>
                <p:cNvPr id="425" name="Rectangle 78"/>
                <p:cNvSpPr/>
                <p:nvPr/>
              </p:nvSpPr>
              <p:spPr bwMode="auto">
                <a:xfrm>
                  <a:off x="5197322" y="5051453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26" name="Rectangle 79"/>
                <p:cNvSpPr/>
                <p:nvPr/>
              </p:nvSpPr>
              <p:spPr bwMode="auto">
                <a:xfrm>
                  <a:off x="5603952" y="5051455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27" name="Rectangle 80"/>
                <p:cNvSpPr/>
                <p:nvPr/>
              </p:nvSpPr>
              <p:spPr bwMode="auto">
                <a:xfrm>
                  <a:off x="5199214" y="5281889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  <p:sp>
              <p:nvSpPr>
                <p:cNvPr id="428" name="Rectangle 81"/>
                <p:cNvSpPr/>
                <p:nvPr/>
              </p:nvSpPr>
              <p:spPr bwMode="auto">
                <a:xfrm>
                  <a:off x="5597896" y="5281887"/>
                  <a:ext cx="174172" cy="36288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lIns="61593" tIns="30796" rIns="61593" bIns="30796" anchor="ctr">
                  <a:spAutoFit/>
                </a:bodyPr>
                <a:lstStyle/>
                <a:p>
                  <a:pPr algn="ctr" defTabSz="610791" eaLnBrk="0" hangingPunct="0">
                    <a:lnSpc>
                      <a:spcPct val="90000"/>
                    </a:lnSpc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en-GB" sz="1050">
                    <a:latin typeface="Arial" charset="0"/>
                  </a:endParaRPr>
                </a:p>
              </p:txBody>
            </p:sp>
          </p:grpSp>
        </p:grpSp>
        <p:pic>
          <p:nvPicPr>
            <p:cNvPr id="29747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77217" y="4762700"/>
              <a:ext cx="857250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48" name="Picture 92" descr="fc disk.gif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88450" y="5186858"/>
              <a:ext cx="784153" cy="1292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718" name="Text Box 220"/>
          <p:cNvSpPr txBox="1">
            <a:spLocks noChangeArrowheads="1"/>
          </p:cNvSpPr>
          <p:nvPr/>
        </p:nvSpPr>
        <p:spPr bwMode="auto">
          <a:xfrm>
            <a:off x="1600200" y="835819"/>
            <a:ext cx="1396536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34541" indent="-134541">
              <a:spcBef>
                <a:spcPct val="50000"/>
              </a:spcBef>
              <a:buClr>
                <a:schemeClr val="tx2"/>
              </a:buClr>
            </a:pPr>
            <a:r>
              <a:rPr lang="de-DE" sz="1050" b="1">
                <a:solidFill>
                  <a:schemeClr val="tx2"/>
                </a:solidFill>
              </a:rPr>
              <a:t>Unified Architektur</a:t>
            </a:r>
          </a:p>
        </p:txBody>
      </p:sp>
      <p:pic>
        <p:nvPicPr>
          <p:cNvPr id="511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66160" y="2857500"/>
            <a:ext cx="155376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" name="Text Box 220"/>
          <p:cNvSpPr txBox="1">
            <a:spLocks noChangeArrowheads="1"/>
          </p:cNvSpPr>
          <p:nvPr/>
        </p:nvSpPr>
        <p:spPr bwMode="auto">
          <a:xfrm>
            <a:off x="5189935" y="844154"/>
            <a:ext cx="1744388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34541" indent="-134541">
              <a:spcBef>
                <a:spcPct val="50000"/>
              </a:spcBef>
              <a:buClr>
                <a:schemeClr val="tx2"/>
              </a:buClr>
            </a:pPr>
            <a:r>
              <a:rPr lang="de-DE" sz="1050" b="1">
                <a:solidFill>
                  <a:schemeClr val="tx2"/>
                </a:solidFill>
              </a:rPr>
              <a:t>vBlock - Lösungsbundle</a:t>
            </a:r>
          </a:p>
        </p:txBody>
      </p:sp>
      <p:sp>
        <p:nvSpPr>
          <p:cNvPr id="513" name="Pfeil nach rechts 512"/>
          <p:cNvSpPr/>
          <p:nvPr/>
        </p:nvSpPr>
        <p:spPr bwMode="auto">
          <a:xfrm>
            <a:off x="4039791" y="3369469"/>
            <a:ext cx="1112044" cy="111204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  <a:defRPr/>
            </a:pPr>
            <a:endParaRPr lang="de-DE" sz="1050" dirty="0" err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61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0" animBg="1"/>
      <p:bldP spid="512" grpId="0"/>
      <p:bldP spid="5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/>
          <p:cNvSpPr/>
          <p:nvPr/>
        </p:nvSpPr>
        <p:spPr bwMode="auto">
          <a:xfrm>
            <a:off x="1491018" y="4111624"/>
            <a:ext cx="6305266" cy="52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52400" dist="203200" dir="5400000" sx="94000" sy="94000" rotWithShape="0">
              <a:prstClr val="black">
                <a:alpha val="15000"/>
              </a:prstClr>
            </a:outerShdw>
          </a:effectLst>
          <a:scene3d>
            <a:camera prst="orthographicFront">
              <a:rot lat="300000" lon="0" rev="0"/>
            </a:camera>
            <a:lightRig rig="threePt" dir="t"/>
          </a:scene3d>
          <a:sp3d/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  <a:defRPr/>
            </a:pPr>
            <a:endParaRPr lang="de-DE" sz="1050" dirty="0" err="1">
              <a:latin typeface="Arial" charset="0"/>
              <a:cs typeface="Arial" charset="0"/>
            </a:endParaRPr>
          </a:p>
        </p:txBody>
      </p:sp>
      <p:sp>
        <p:nvSpPr>
          <p:cNvPr id="31747" name="Titel 1"/>
          <p:cNvSpPr>
            <a:spLocks noGrp="1"/>
          </p:cNvSpPr>
          <p:nvPr>
            <p:ph type="title"/>
          </p:nvPr>
        </p:nvSpPr>
        <p:spPr>
          <a:xfrm>
            <a:off x="1466851" y="116682"/>
            <a:ext cx="5185172" cy="731044"/>
          </a:xfrm>
        </p:spPr>
        <p:txBody>
          <a:bodyPr/>
          <a:lstStyle/>
          <a:p>
            <a:r>
              <a:rPr lang="de-DE" sz="1800"/>
              <a:t>Alle „Bundles“ brauchen Integration !</a:t>
            </a:r>
            <a:br>
              <a:rPr lang="de-DE" sz="1800"/>
            </a:br>
            <a:r>
              <a:rPr lang="de-DE" sz="1800"/>
              <a:t>Das Netzwerk als Differenzierung ?!</a:t>
            </a:r>
          </a:p>
        </p:txBody>
      </p:sp>
      <p:sp>
        <p:nvSpPr>
          <p:cNvPr id="31748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312790D-9414-432A-9AE0-7749F37A615B}" type="slidenum">
              <a:rPr lang="en-US">
                <a:latin typeface="Arial" pitchFamily="34" charset="0"/>
              </a:rPr>
              <a:pPr/>
              <a:t>69</a:t>
            </a:fld>
            <a:endParaRPr lang="en-US">
              <a:latin typeface="Arial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1470423" y="1023937"/>
          <a:ext cx="6335971" cy="37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705"/>
                <a:gridCol w="1074684"/>
                <a:gridCol w="1267194"/>
                <a:gridCol w="1267194"/>
                <a:gridCol w="1267194"/>
              </a:tblGrid>
              <a:tr h="505414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„Solution-</a:t>
                      </a:r>
                      <a:r>
                        <a:rPr lang="de-DE" sz="1100" dirty="0" err="1" smtClean="0"/>
                        <a:t>Stack</a:t>
                      </a:r>
                      <a:r>
                        <a:rPr lang="de-DE" sz="1100" dirty="0" smtClean="0"/>
                        <a:t>“</a:t>
                      </a:r>
                      <a:br>
                        <a:rPr lang="de-DE" sz="1100" dirty="0" smtClean="0"/>
                      </a:br>
                      <a:r>
                        <a:rPr lang="de-DE" sz="1100" dirty="0" smtClean="0"/>
                        <a:t>Technology</a:t>
                      </a:r>
                      <a:endParaRPr lang="de-DE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Cisco/EMC</a:t>
                      </a:r>
                      <a:br>
                        <a:rPr lang="de-DE" sz="1200" b="1" dirty="0" smtClean="0"/>
                      </a:br>
                      <a:r>
                        <a:rPr lang="de-DE" sz="1100" dirty="0" smtClean="0"/>
                        <a:t>VCE</a:t>
                      </a:r>
                      <a:endParaRPr lang="de-DE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/>
                        <a:t>HP</a:t>
                      </a:r>
                      <a:r>
                        <a:rPr lang="de-DE" sz="1100" dirty="0" smtClean="0"/>
                        <a:t/>
                      </a:r>
                      <a:br>
                        <a:rPr lang="de-DE" sz="1100" dirty="0" smtClean="0"/>
                      </a:br>
                      <a:r>
                        <a:rPr lang="de-DE" sz="1100" dirty="0" smtClean="0"/>
                        <a:t>Blade Matrix</a:t>
                      </a:r>
                      <a:endParaRPr lang="de-DE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/>
                        <a:t>IBM</a:t>
                      </a:r>
                      <a:r>
                        <a:rPr lang="de-DE" sz="1100" dirty="0" smtClean="0"/>
                        <a:t/>
                      </a:r>
                      <a:br>
                        <a:rPr lang="de-DE" sz="1100" dirty="0" smtClean="0"/>
                      </a:br>
                      <a:r>
                        <a:rPr lang="de-DE" sz="1100" dirty="0" err="1" smtClean="0"/>
                        <a:t>iDataplex</a:t>
                      </a:r>
                      <a:endParaRPr lang="de-DE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/>
                        <a:t>Cisco/</a:t>
                      </a:r>
                      <a:r>
                        <a:rPr lang="de-DE" sz="1200" dirty="0" err="1" smtClean="0"/>
                        <a:t>NetApp</a:t>
                      </a:r>
                      <a:r>
                        <a:rPr lang="de-DE" sz="1200" dirty="0" smtClean="0"/>
                        <a:t/>
                      </a:r>
                      <a:br>
                        <a:rPr lang="de-DE" sz="1200" dirty="0" smtClean="0"/>
                      </a:br>
                      <a:r>
                        <a:rPr lang="de-DE" sz="1100" dirty="0" smtClean="0"/>
                        <a:t>VDDC </a:t>
                      </a:r>
                      <a:endParaRPr lang="de-DE" sz="1100" dirty="0"/>
                    </a:p>
                  </a:txBody>
                  <a:tcPr marL="68580" marR="68580" marT="34290" marB="34290"/>
                </a:tc>
              </a:tr>
              <a:tr h="505414">
                <a:tc>
                  <a:txBody>
                    <a:bodyPr/>
                    <a:lstStyle/>
                    <a:p>
                      <a:pPr algn="ctr"/>
                      <a:r>
                        <a:rPr lang="de-DE" sz="2100" dirty="0" smtClean="0"/>
                        <a:t> </a:t>
                      </a:r>
                      <a:r>
                        <a:rPr lang="de-DE" sz="1400" b="1" dirty="0" smtClean="0"/>
                        <a:t>Server</a:t>
                      </a:r>
                      <a:endParaRPr lang="de-DE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</a:tr>
              <a:tr h="505414">
                <a:tc>
                  <a:txBody>
                    <a:bodyPr/>
                    <a:lstStyle/>
                    <a:p>
                      <a:pPr algn="ctr"/>
                      <a:r>
                        <a:rPr lang="de-DE" sz="2100" dirty="0" smtClean="0"/>
                        <a:t> </a:t>
                      </a:r>
                      <a:r>
                        <a:rPr lang="de-DE" sz="1400" b="1" dirty="0" err="1" smtClean="0"/>
                        <a:t>Virtualisierung</a:t>
                      </a:r>
                      <a:endParaRPr lang="de-DE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</a:tr>
              <a:tr h="505414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smtClean="0"/>
                        <a:t>Management /</a:t>
                      </a:r>
                      <a:br>
                        <a:rPr lang="de-DE" sz="1400" b="1" dirty="0" smtClean="0"/>
                      </a:br>
                      <a:r>
                        <a:rPr lang="de-DE" sz="1400" b="1" dirty="0" smtClean="0"/>
                        <a:t>Automation</a:t>
                      </a:r>
                      <a:endParaRPr lang="de-DE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 smtClean="0"/>
                        <a:t/>
                      </a:r>
                      <a:br>
                        <a:rPr lang="de-DE" sz="900" dirty="0" smtClean="0"/>
                      </a:br>
                      <a:r>
                        <a:rPr lang="de-DE" sz="900" dirty="0" smtClean="0"/>
                        <a:t/>
                      </a:r>
                      <a:br>
                        <a:rPr lang="de-DE" sz="900" dirty="0" smtClean="0"/>
                      </a:br>
                      <a:r>
                        <a:rPr lang="de-DE" sz="1100" dirty="0" smtClean="0"/>
                        <a:t>IONIX</a:t>
                      </a:r>
                      <a:endParaRPr lang="de-DE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</a:tr>
              <a:tr h="505414">
                <a:tc>
                  <a:txBody>
                    <a:bodyPr/>
                    <a:lstStyle/>
                    <a:p>
                      <a:pPr algn="ctr"/>
                      <a:r>
                        <a:rPr lang="de-DE" sz="2100" dirty="0" smtClean="0"/>
                        <a:t> </a:t>
                      </a:r>
                      <a:r>
                        <a:rPr lang="de-DE" sz="1400" b="1" dirty="0" smtClean="0"/>
                        <a:t>Storage</a:t>
                      </a:r>
                      <a:endParaRPr lang="de-DE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68580" marR="68580" marT="34290" marB="34290"/>
                </a:tc>
              </a:tr>
              <a:tr h="505414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 smtClean="0"/>
                        <a:t> </a:t>
                      </a:r>
                      <a:r>
                        <a:rPr lang="de-DE" sz="1400" b="1" dirty="0" smtClean="0"/>
                        <a:t>SAN</a:t>
                      </a:r>
                      <a:endParaRPr lang="de-DE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de-DE" sz="2700" baseline="0" dirty="0" smtClean="0"/>
                        <a:t> </a:t>
                      </a:r>
                      <a:r>
                        <a:rPr lang="de-DE" sz="1400" b="1" dirty="0" smtClean="0"/>
                        <a:t>Network</a:t>
                      </a:r>
                      <a:endParaRPr lang="de-DE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 smtClean="0"/>
                        <a:t>Procurve</a:t>
                      </a:r>
                      <a:r>
                        <a:rPr lang="de-DE" sz="1400" dirty="0" smtClean="0"/>
                        <a:t/>
                      </a:r>
                      <a:br>
                        <a:rPr lang="de-DE" sz="1400" dirty="0" smtClean="0"/>
                      </a:br>
                      <a:r>
                        <a:rPr lang="de-DE" sz="1400" dirty="0" smtClean="0"/>
                        <a:t>3Com/</a:t>
                      </a:r>
                      <a:r>
                        <a:rPr lang="de-DE" sz="1400" baseline="0" dirty="0" smtClean="0"/>
                        <a:t> H3C</a:t>
                      </a:r>
                      <a:endParaRPr lang="de-DE" sz="1400" dirty="0" smtClean="0"/>
                    </a:p>
                    <a:p>
                      <a:pPr algn="ctr"/>
                      <a:endParaRPr lang="de-DE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Cisco</a:t>
                      </a:r>
                      <a:br>
                        <a:rPr lang="de-DE" sz="1100" dirty="0" smtClean="0"/>
                      </a:br>
                      <a:r>
                        <a:rPr lang="de-DE" sz="1100" dirty="0" err="1" smtClean="0"/>
                        <a:t>Brocade</a:t>
                      </a:r>
                      <a:r>
                        <a:rPr lang="de-DE" sz="1100" dirty="0" smtClean="0"/>
                        <a:t>/</a:t>
                      </a:r>
                      <a:r>
                        <a:rPr lang="de-DE" sz="1100" dirty="0" err="1" smtClean="0"/>
                        <a:t>Foundry</a:t>
                      </a:r>
                      <a:r>
                        <a:rPr lang="de-DE" sz="1100" dirty="0" smtClean="0"/>
                        <a:t/>
                      </a:r>
                      <a:br>
                        <a:rPr lang="de-DE" sz="1100" dirty="0" smtClean="0"/>
                      </a:br>
                      <a:r>
                        <a:rPr lang="de-DE" sz="1100" dirty="0" err="1" smtClean="0"/>
                        <a:t>Juniper</a:t>
                      </a:r>
                      <a:endParaRPr lang="de-DE" sz="11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31799" name="Picture 2" descr="https://wicci.computacenter.de/download/attachments/16059064/cisco.gif?version=2&amp;modificationDate=12719360103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8722" y="1557338"/>
            <a:ext cx="732234" cy="44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0" name="Picture 2" descr="https://wicci.computacenter.de/download/attachments/16059064/cisco.gif?version=2&amp;modificationDate=12719360103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8956" y="4118372"/>
            <a:ext cx="733425" cy="44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1" name="Picture 2" descr="https://wicci.computacenter.de/download/attachments/16059064/cisco.gif?version=2&amp;modificationDate=12719360103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0863" y="3577828"/>
            <a:ext cx="733425" cy="44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2" name="Picture 4" descr="https://wicci.computacenter.de/download/attachments/16059064/brocade-logo.jpg?version=1&amp;modificationDate=127261289886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1944" y="3595688"/>
            <a:ext cx="1058466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3" name="Picture 4" descr="https://wicci.computacenter.de/download/attachments/16059064/brocade-logo.jpg?version=1&amp;modificationDate=127261289886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1385" y="3587354"/>
            <a:ext cx="1058465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4" name="Picture 6" descr="https://wicci.computacenter.de/download/attachments/16059064/BMC.png?version=1&amp;modificationDate=12717693302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919" y="2605088"/>
            <a:ext cx="1137047" cy="38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5" name="Picture 8" descr="https://wicci.computacenter.de/download/attachments/16059064/logo-netapp.gif?version=1&amp;modificationDate=127194734555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9153" y="3107532"/>
            <a:ext cx="1185863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6" name="Picture 10" descr="https://wicci.computacenter.de/download/attachments/16059064/IBM.jpg?version=1&amp;modificationDate=127176933023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54254" y="1572816"/>
            <a:ext cx="864394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7" name="Picture 10" descr="https://wicci.computacenter.de/download/attachments/16059064/IBM.jpg?version=1&amp;modificationDate=127176933023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76875" y="3109912"/>
            <a:ext cx="864394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8" name="Picture 10" descr="https://wicci.computacenter.de/download/attachments/16059064/IBM.jpg?version=1&amp;modificationDate=127176933023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7116" y="2588419"/>
            <a:ext cx="864394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9" name="Picture 12" descr="https://wicci.computacenter.de/download/attachments/16059064/VMwarelogo.jpg?version=1&amp;modificationDate=12722679612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9672" y="2218135"/>
            <a:ext cx="842963" cy="150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10" name="Picture 12" descr="https://wicci.computacenter.de/download/attachments/16059064/VMwarelogo.jpg?version=1&amp;modificationDate=12722679612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26719" y="2219325"/>
            <a:ext cx="842963" cy="150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11" name="Picture 12" descr="https://wicci.computacenter.de/download/attachments/16059064/VMwarelogo.jpg?version=1&amp;modificationDate=12722679612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67350" y="2210991"/>
            <a:ext cx="842963" cy="150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12" name="Picture 12" descr="https://wicci.computacenter.de/download/attachments/16059064/VMwarelogo.jpg?version=1&amp;modificationDate=12722679612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7747" y="2202657"/>
            <a:ext cx="842963" cy="150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13" name="Picture 14" descr="https://wicci.computacenter.de/download/attachments/16059064/hp.jpg?version=2&amp;modificationDate=12719368627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48163" y="1527573"/>
            <a:ext cx="664369" cy="5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14" name="Picture 14" descr="https://wicci.computacenter.de/download/attachments/16059064/hp.jpg?version=2&amp;modificationDate=12719368627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0544" y="2543176"/>
            <a:ext cx="664369" cy="5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15" name="Picture 14" descr="https://wicci.computacenter.de/download/attachments/16059064/hp.jpg?version=2&amp;modificationDate=12719368627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0544" y="3086101"/>
            <a:ext cx="664369" cy="5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16" name="Picture 2" descr="https://wicci.computacenter.de/download/attachments/16059064/cisco.gif?version=2&amp;modificationDate=12719360103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3700" y="1559719"/>
            <a:ext cx="732235" cy="44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17" name="Picture 2" descr="https://wicci.computacenter.de/download/attachments/16059064/cisco.gif?version=2&amp;modificationDate=12719360103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5607" y="4119563"/>
            <a:ext cx="732235" cy="44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18" name="Picture 2" descr="https://wicci.computacenter.de/download/attachments/16059064/cisco.gif?version=2&amp;modificationDate=12719360103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6797" y="3579019"/>
            <a:ext cx="733425" cy="44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19" name="Picture 16" descr="https://wicci.computacenter.de/download/attachments/16059064/EMC.jpg?version=1&amp;modificationDate=127176933022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07519" y="2574132"/>
            <a:ext cx="871538" cy="264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20" name="Picture 16" descr="https://wicci.computacenter.de/download/attachments/16059064/EMC.jpg?version=1&amp;modificationDate=127176933022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61097" y="3158729"/>
            <a:ext cx="871538" cy="264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21" name="Rechteck 27"/>
          <p:cNvSpPr>
            <a:spLocks noChangeArrowheads="1"/>
          </p:cNvSpPr>
          <p:nvPr/>
        </p:nvSpPr>
        <p:spPr bwMode="auto">
          <a:xfrm>
            <a:off x="2924175" y="1020366"/>
            <a:ext cx="1104900" cy="3623072"/>
          </a:xfrm>
          <a:prstGeom prst="rect">
            <a:avLst/>
          </a:prstGeom>
          <a:noFill/>
          <a:ln w="25400" algn="ctr">
            <a:solidFill>
              <a:srgbClr val="00B0F0"/>
            </a:solidFill>
            <a:round/>
            <a:headEnd/>
            <a:tailEnd/>
          </a:ln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</a:pPr>
            <a:endParaRPr lang="de-DE" sz="1050"/>
          </a:p>
        </p:txBody>
      </p:sp>
      <p:sp>
        <p:nvSpPr>
          <p:cNvPr id="31822" name="Rechteck 28"/>
          <p:cNvSpPr>
            <a:spLocks noChangeArrowheads="1"/>
          </p:cNvSpPr>
          <p:nvPr/>
        </p:nvSpPr>
        <p:spPr bwMode="auto">
          <a:xfrm>
            <a:off x="4071937" y="1021556"/>
            <a:ext cx="1185863" cy="3624263"/>
          </a:xfrm>
          <a:prstGeom prst="rect">
            <a:avLst/>
          </a:prstGeom>
          <a:noFill/>
          <a:ln w="25400" algn="ctr">
            <a:solidFill>
              <a:srgbClr val="00B0F0"/>
            </a:solidFill>
            <a:round/>
            <a:headEnd/>
            <a:tailEnd/>
          </a:ln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</a:pPr>
            <a:endParaRPr lang="de-DE" sz="1050"/>
          </a:p>
        </p:txBody>
      </p:sp>
      <p:sp>
        <p:nvSpPr>
          <p:cNvPr id="31823" name="Rechteck 29"/>
          <p:cNvSpPr>
            <a:spLocks noChangeArrowheads="1"/>
          </p:cNvSpPr>
          <p:nvPr/>
        </p:nvSpPr>
        <p:spPr bwMode="auto">
          <a:xfrm>
            <a:off x="5301853" y="1023938"/>
            <a:ext cx="1185863" cy="3623072"/>
          </a:xfrm>
          <a:prstGeom prst="rect">
            <a:avLst/>
          </a:prstGeom>
          <a:noFill/>
          <a:ln w="25400" algn="ctr">
            <a:solidFill>
              <a:srgbClr val="00B0F0"/>
            </a:solidFill>
            <a:round/>
            <a:headEnd/>
            <a:tailEnd/>
          </a:ln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</a:pPr>
            <a:endParaRPr lang="de-DE" sz="1050"/>
          </a:p>
        </p:txBody>
      </p:sp>
      <p:sp>
        <p:nvSpPr>
          <p:cNvPr id="31824" name="Rechteck 30"/>
          <p:cNvSpPr>
            <a:spLocks noChangeArrowheads="1"/>
          </p:cNvSpPr>
          <p:nvPr/>
        </p:nvSpPr>
        <p:spPr bwMode="auto">
          <a:xfrm>
            <a:off x="6542485" y="1025128"/>
            <a:ext cx="1264444" cy="3624263"/>
          </a:xfrm>
          <a:prstGeom prst="rect">
            <a:avLst/>
          </a:prstGeom>
          <a:noFill/>
          <a:ln w="25400" algn="ctr">
            <a:solidFill>
              <a:srgbClr val="00B0F0"/>
            </a:solidFill>
            <a:round/>
            <a:headEnd/>
            <a:tailEnd/>
          </a:ln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</a:pPr>
            <a:endParaRPr lang="de-DE" sz="1050"/>
          </a:p>
        </p:txBody>
      </p:sp>
      <p:sp>
        <p:nvSpPr>
          <p:cNvPr id="31825" name="Rechteck 32"/>
          <p:cNvSpPr>
            <a:spLocks noChangeArrowheads="1"/>
          </p:cNvSpPr>
          <p:nvPr/>
        </p:nvSpPr>
        <p:spPr bwMode="auto">
          <a:xfrm>
            <a:off x="1481138" y="4050507"/>
            <a:ext cx="6346031" cy="603647"/>
          </a:xfrm>
          <a:prstGeom prst="rect">
            <a:avLst/>
          </a:prstGeom>
          <a:noFill/>
          <a:ln w="25400" algn="ctr">
            <a:solidFill>
              <a:srgbClr val="00B0F0"/>
            </a:solidFill>
            <a:round/>
            <a:headEnd/>
            <a:tailEnd/>
          </a:ln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</a:pPr>
            <a:endParaRPr lang="de-DE" sz="105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99148" y="1831182"/>
            <a:ext cx="1421606" cy="182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11" descr="595 left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9257" y="1951435"/>
            <a:ext cx="808435" cy="1678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9" descr="G10418004042009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11241" y="1972866"/>
            <a:ext cx="892969" cy="1702594"/>
          </a:xfrm>
          <a:prstGeom prst="rect">
            <a:avLst/>
          </a:prstGeom>
          <a:effectLst>
            <a:outerShdw blurRad="107950" dist="762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6685360" y="1409701"/>
            <a:ext cx="937022" cy="1651397"/>
            <a:chOff x="2417" y="1488"/>
            <a:chExt cx="1445" cy="2488"/>
          </a:xfrm>
        </p:grpSpPr>
        <p:grpSp>
          <p:nvGrpSpPr>
            <p:cNvPr id="3" name="Group 24"/>
            <p:cNvGrpSpPr>
              <a:grpSpLocks/>
            </p:cNvGrpSpPr>
            <p:nvPr/>
          </p:nvGrpSpPr>
          <p:grpSpPr bwMode="auto">
            <a:xfrm>
              <a:off x="2417" y="1518"/>
              <a:ext cx="1359" cy="2418"/>
              <a:chOff x="0" y="0"/>
              <a:chExt cx="1359" cy="2418"/>
            </a:xfrm>
          </p:grpSpPr>
          <p:pic>
            <p:nvPicPr>
              <p:cNvPr id="31832" name="Picture 25"/>
              <p:cNvPicPr>
                <a:picLocks noChangeAspect="1" noChangeArrowheads="1"/>
              </p:cNvPicPr>
              <p:nvPr/>
            </p:nvPicPr>
            <p:blipFill>
              <a:blip r:embed="rId13" cstate="print">
                <a:lum contrast="8000"/>
              </a:blip>
              <a:srcRect/>
              <a:stretch>
                <a:fillRect/>
              </a:stretch>
            </p:blipFill>
            <p:spPr bwMode="auto">
              <a:xfrm>
                <a:off x="0" y="1"/>
                <a:ext cx="679" cy="2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833" name="Picture 26"/>
              <p:cNvPicPr>
                <a:picLocks noChangeAspect="1" noChangeArrowheads="1"/>
              </p:cNvPicPr>
              <p:nvPr/>
            </p:nvPicPr>
            <p:blipFill>
              <a:blip r:embed="rId14" cstate="print">
                <a:lum contrast="8000"/>
              </a:blip>
              <a:srcRect/>
              <a:stretch>
                <a:fillRect/>
              </a:stretch>
            </p:blipFill>
            <p:spPr bwMode="auto">
              <a:xfrm>
                <a:off x="678" y="0"/>
                <a:ext cx="681" cy="2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1831" name="Picture 27"/>
            <p:cNvPicPr>
              <a:picLocks noChangeAspect="1" noChangeArrowheads="1"/>
            </p:cNvPicPr>
            <p:nvPr/>
          </p:nvPicPr>
          <p:blipFill>
            <a:blip r:embed="rId15" cstate="print">
              <a:lum contrast="8000"/>
            </a:blip>
            <a:srcRect l="14285" t="3555" r="12996" b="4288"/>
            <a:stretch>
              <a:fillRect/>
            </a:stretch>
          </p:blipFill>
          <p:spPr bwMode="auto">
            <a:xfrm>
              <a:off x="3129" y="1488"/>
              <a:ext cx="733" cy="2488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55808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80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552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/>
          <a:stretch>
            <a:fillRect/>
          </a:stretch>
        </p:blipFill>
        <p:spPr bwMode="auto">
          <a:xfrm>
            <a:off x="1143000" y="4100513"/>
            <a:ext cx="6858000" cy="828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85875" y="21432"/>
            <a:ext cx="5353050" cy="732235"/>
          </a:xfrm>
        </p:spPr>
        <p:txBody>
          <a:bodyPr>
            <a:normAutofit fontScale="90000"/>
          </a:bodyPr>
          <a:lstStyle/>
          <a:p>
            <a:r>
              <a:rPr lang="de-DE" sz="1800" b="0"/>
              <a:t>„Cloud“ ist verteilte Infrastruktur, die sich wie </a:t>
            </a:r>
            <a:r>
              <a:rPr lang="de-DE" sz="1800" b="0" u="sng"/>
              <a:t>ein</a:t>
            </a:r>
            <a:r>
              <a:rPr lang="de-DE" sz="1800" b="0"/>
              <a:t> RZ darstellt: Hohe Anforderungen an‘s Netzwerk </a:t>
            </a:r>
          </a:p>
        </p:txBody>
      </p:sp>
      <p:sp>
        <p:nvSpPr>
          <p:cNvPr id="34820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  <a:noFill/>
        </p:spPr>
        <p:txBody>
          <a:bodyPr/>
          <a:lstStyle/>
          <a:p>
            <a:fld id="{6E53AEA7-A764-4479-A62A-497D1F435805}" type="slidenum">
              <a:rPr lang="en-US">
                <a:latin typeface="Arial" pitchFamily="34" charset="0"/>
              </a:rPr>
              <a:pPr/>
              <a:t>70</a:t>
            </a:fld>
            <a:endParaRPr lang="en-US">
              <a:latin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18335" y="1110854"/>
            <a:ext cx="1631156" cy="609600"/>
            <a:chOff x="74" y="1017"/>
            <a:chExt cx="622" cy="396"/>
          </a:xfrm>
        </p:grpSpPr>
        <p:pic>
          <p:nvPicPr>
            <p:cNvPr id="35429" name="Picture 5" descr="Clou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" y="1017"/>
              <a:ext cx="622" cy="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430" name="Text Box 6"/>
            <p:cNvSpPr txBox="1">
              <a:spLocks noChangeArrowheads="1"/>
            </p:cNvSpPr>
            <p:nvPr/>
          </p:nvSpPr>
          <p:spPr bwMode="auto">
            <a:xfrm>
              <a:off x="129" y="1064"/>
              <a:ext cx="528" cy="2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61593" tIns="30796" rIns="61593" bIns="30796">
              <a:spAutoFit/>
            </a:bodyPr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en-US" sz="2400" b="1">
                  <a:solidFill>
                    <a:srgbClr val="000000"/>
                  </a:solidFill>
                </a:rPr>
                <a:t>?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463404" y="2215754"/>
            <a:ext cx="1454944" cy="1067990"/>
            <a:chOff x="74" y="1017"/>
            <a:chExt cx="622" cy="396"/>
          </a:xfrm>
        </p:grpSpPr>
        <p:pic>
          <p:nvPicPr>
            <p:cNvPr id="35427" name="Picture 9" descr="Clou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" y="1017"/>
              <a:ext cx="622" cy="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428" name="Text Box 10"/>
            <p:cNvSpPr txBox="1">
              <a:spLocks noChangeArrowheads="1"/>
            </p:cNvSpPr>
            <p:nvPr/>
          </p:nvSpPr>
          <p:spPr bwMode="auto">
            <a:xfrm>
              <a:off x="86" y="1128"/>
              <a:ext cx="528" cy="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61593" tIns="30796" rIns="61593" bIns="30796">
              <a:spAutoFit/>
            </a:bodyPr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en-US" sz="900" b="1">
                  <a:solidFill>
                    <a:srgbClr val="000000"/>
                  </a:solidFill>
                </a:rPr>
                <a:t>Converged /</a:t>
              </a:r>
              <a:br>
                <a:rPr lang="en-US" sz="900" b="1">
                  <a:solidFill>
                    <a:srgbClr val="000000"/>
                  </a:solidFill>
                </a:rPr>
              </a:br>
              <a:r>
                <a:rPr lang="en-US" sz="900" b="1">
                  <a:solidFill>
                    <a:srgbClr val="000000"/>
                  </a:solidFill>
                </a:rPr>
                <a:t>Unified Fabric  </a:t>
              </a:r>
            </a:p>
          </p:txBody>
        </p:sp>
      </p:grpSp>
      <p:sp>
        <p:nvSpPr>
          <p:cNvPr id="34823" name="Line 273"/>
          <p:cNvSpPr>
            <a:spLocks noChangeShapeType="1"/>
          </p:cNvSpPr>
          <p:nvPr/>
        </p:nvSpPr>
        <p:spPr bwMode="auto">
          <a:xfrm>
            <a:off x="2490788" y="3064669"/>
            <a:ext cx="246460" cy="602456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24" name="Line 274"/>
          <p:cNvSpPr>
            <a:spLocks noChangeShapeType="1"/>
          </p:cNvSpPr>
          <p:nvPr/>
        </p:nvSpPr>
        <p:spPr bwMode="auto">
          <a:xfrm>
            <a:off x="2545556" y="3064669"/>
            <a:ext cx="438150" cy="575072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25" name="Line 279"/>
          <p:cNvSpPr>
            <a:spLocks noChangeShapeType="1"/>
          </p:cNvSpPr>
          <p:nvPr/>
        </p:nvSpPr>
        <p:spPr bwMode="auto">
          <a:xfrm flipH="1">
            <a:off x="2764632" y="3009900"/>
            <a:ext cx="575072" cy="629841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26" name="Line 280"/>
          <p:cNvSpPr>
            <a:spLocks noChangeShapeType="1"/>
          </p:cNvSpPr>
          <p:nvPr/>
        </p:nvSpPr>
        <p:spPr bwMode="auto">
          <a:xfrm flipH="1">
            <a:off x="3093244" y="3009901"/>
            <a:ext cx="301229" cy="621506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27" name="Line 283"/>
          <p:cNvSpPr>
            <a:spLocks noChangeShapeType="1"/>
          </p:cNvSpPr>
          <p:nvPr/>
        </p:nvSpPr>
        <p:spPr bwMode="auto">
          <a:xfrm>
            <a:off x="2457450" y="2505075"/>
            <a:ext cx="5954" cy="53221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28" name="Line 284"/>
          <p:cNvSpPr>
            <a:spLocks noChangeShapeType="1"/>
          </p:cNvSpPr>
          <p:nvPr/>
        </p:nvSpPr>
        <p:spPr bwMode="auto">
          <a:xfrm>
            <a:off x="2533650" y="2495551"/>
            <a:ext cx="778669" cy="432197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29" name="Line 285"/>
          <p:cNvSpPr>
            <a:spLocks noChangeShapeType="1"/>
          </p:cNvSpPr>
          <p:nvPr/>
        </p:nvSpPr>
        <p:spPr bwMode="auto">
          <a:xfrm flipV="1">
            <a:off x="2627710" y="2516982"/>
            <a:ext cx="1150144" cy="465535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30" name="Line 286"/>
          <p:cNvSpPr>
            <a:spLocks noChangeShapeType="1"/>
          </p:cNvSpPr>
          <p:nvPr/>
        </p:nvSpPr>
        <p:spPr bwMode="auto">
          <a:xfrm flipV="1">
            <a:off x="3476625" y="2505076"/>
            <a:ext cx="266700" cy="422672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31" name="Line 288"/>
          <p:cNvSpPr>
            <a:spLocks noChangeShapeType="1"/>
          </p:cNvSpPr>
          <p:nvPr/>
        </p:nvSpPr>
        <p:spPr bwMode="auto">
          <a:xfrm flipV="1">
            <a:off x="1806179" y="2419351"/>
            <a:ext cx="648890" cy="508397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32" name="Line 289"/>
          <p:cNvSpPr>
            <a:spLocks noChangeShapeType="1"/>
          </p:cNvSpPr>
          <p:nvPr/>
        </p:nvSpPr>
        <p:spPr bwMode="auto">
          <a:xfrm flipV="1">
            <a:off x="2495550" y="1524000"/>
            <a:ext cx="1466850" cy="428625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33" name="Line 290"/>
          <p:cNvSpPr>
            <a:spLocks noChangeShapeType="1"/>
          </p:cNvSpPr>
          <p:nvPr/>
        </p:nvSpPr>
        <p:spPr bwMode="auto">
          <a:xfrm flipV="1">
            <a:off x="3733800" y="1590675"/>
            <a:ext cx="352425" cy="38100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pic>
        <p:nvPicPr>
          <p:cNvPr id="34834" name="Picture 3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2335" y="1147762"/>
            <a:ext cx="577453" cy="51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35" name="Line 301"/>
          <p:cNvSpPr>
            <a:spLocks noChangeShapeType="1"/>
          </p:cNvSpPr>
          <p:nvPr/>
        </p:nvSpPr>
        <p:spPr bwMode="auto">
          <a:xfrm flipH="1" flipV="1">
            <a:off x="1943100" y="1531144"/>
            <a:ext cx="466725" cy="4405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grpSp>
        <p:nvGrpSpPr>
          <p:cNvPr id="4" name="Group 310"/>
          <p:cNvGrpSpPr>
            <a:grpSpLocks/>
          </p:cNvGrpSpPr>
          <p:nvPr/>
        </p:nvGrpSpPr>
        <p:grpSpPr bwMode="auto">
          <a:xfrm>
            <a:off x="5311379" y="2215754"/>
            <a:ext cx="1454944" cy="1150144"/>
            <a:chOff x="74" y="1017"/>
            <a:chExt cx="622" cy="396"/>
          </a:xfrm>
        </p:grpSpPr>
        <p:pic>
          <p:nvPicPr>
            <p:cNvPr id="35425" name="Picture 311" descr="Clou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" y="1017"/>
              <a:ext cx="622" cy="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426" name="Text Box 312"/>
            <p:cNvSpPr txBox="1">
              <a:spLocks noChangeArrowheads="1"/>
            </p:cNvSpPr>
            <p:nvPr/>
          </p:nvSpPr>
          <p:spPr bwMode="auto">
            <a:xfrm>
              <a:off x="121" y="1096"/>
              <a:ext cx="528" cy="1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61593" tIns="30796" rIns="61593" bIns="30796">
              <a:spAutoFit/>
            </a:bodyPr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Font typeface="Arial" pitchFamily="34" charset="0"/>
                <a:buNone/>
              </a:pPr>
              <a:r>
                <a:rPr lang="en-US" sz="900" b="1">
                  <a:solidFill>
                    <a:srgbClr val="000000"/>
                  </a:solidFill>
                </a:rPr>
                <a:t>Converged / </a:t>
              </a:r>
              <a:br>
                <a:rPr lang="en-US" sz="900" b="1">
                  <a:solidFill>
                    <a:srgbClr val="000000"/>
                  </a:solidFill>
                </a:rPr>
              </a:br>
              <a:r>
                <a:rPr lang="en-US" sz="900" b="1">
                  <a:solidFill>
                    <a:srgbClr val="000000"/>
                  </a:solidFill>
                </a:rPr>
                <a:t>Unified Fabric </a:t>
              </a:r>
            </a:p>
          </p:txBody>
        </p:sp>
      </p:grpSp>
      <p:sp>
        <p:nvSpPr>
          <p:cNvPr id="34837" name="Line 517"/>
          <p:cNvSpPr>
            <a:spLocks noChangeShapeType="1"/>
          </p:cNvSpPr>
          <p:nvPr/>
        </p:nvSpPr>
        <p:spPr bwMode="auto">
          <a:xfrm>
            <a:off x="5420916" y="3256360"/>
            <a:ext cx="903684" cy="410765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38" name="Line 518"/>
          <p:cNvSpPr>
            <a:spLocks noChangeShapeType="1"/>
          </p:cNvSpPr>
          <p:nvPr/>
        </p:nvSpPr>
        <p:spPr bwMode="auto">
          <a:xfrm flipH="1">
            <a:off x="6324600" y="3228975"/>
            <a:ext cx="109538" cy="410766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39" name="Line 520"/>
          <p:cNvSpPr>
            <a:spLocks noChangeShapeType="1"/>
          </p:cNvSpPr>
          <p:nvPr/>
        </p:nvSpPr>
        <p:spPr bwMode="auto">
          <a:xfrm>
            <a:off x="5530453" y="3228975"/>
            <a:ext cx="985838" cy="410766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40" name="Line 522"/>
          <p:cNvSpPr>
            <a:spLocks noChangeShapeType="1"/>
          </p:cNvSpPr>
          <p:nvPr/>
        </p:nvSpPr>
        <p:spPr bwMode="auto">
          <a:xfrm>
            <a:off x="6516291" y="3256360"/>
            <a:ext cx="51197" cy="36314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41" name="Line 523"/>
          <p:cNvSpPr>
            <a:spLocks noChangeShapeType="1"/>
          </p:cNvSpPr>
          <p:nvPr/>
        </p:nvSpPr>
        <p:spPr bwMode="auto">
          <a:xfrm>
            <a:off x="5405438" y="2505075"/>
            <a:ext cx="390525" cy="676275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42" name="Line 524"/>
          <p:cNvSpPr>
            <a:spLocks noChangeShapeType="1"/>
          </p:cNvSpPr>
          <p:nvPr/>
        </p:nvSpPr>
        <p:spPr bwMode="auto">
          <a:xfrm>
            <a:off x="5422107" y="2507457"/>
            <a:ext cx="916781" cy="673894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43" name="Line 525"/>
          <p:cNvSpPr>
            <a:spLocks noChangeShapeType="1"/>
          </p:cNvSpPr>
          <p:nvPr/>
        </p:nvSpPr>
        <p:spPr bwMode="auto">
          <a:xfrm flipV="1">
            <a:off x="5834063" y="2514600"/>
            <a:ext cx="809625" cy="68580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44" name="Line 526"/>
          <p:cNvSpPr>
            <a:spLocks noChangeShapeType="1"/>
          </p:cNvSpPr>
          <p:nvPr/>
        </p:nvSpPr>
        <p:spPr bwMode="auto">
          <a:xfrm flipV="1">
            <a:off x="6310313" y="2505075"/>
            <a:ext cx="381000" cy="68580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45" name="Line 527"/>
          <p:cNvSpPr>
            <a:spLocks noChangeShapeType="1"/>
          </p:cNvSpPr>
          <p:nvPr/>
        </p:nvSpPr>
        <p:spPr bwMode="auto">
          <a:xfrm flipH="1" flipV="1">
            <a:off x="6731794" y="2476500"/>
            <a:ext cx="551260" cy="53340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46" name="Line 528"/>
          <p:cNvSpPr>
            <a:spLocks noChangeShapeType="1"/>
          </p:cNvSpPr>
          <p:nvPr/>
        </p:nvSpPr>
        <p:spPr bwMode="auto">
          <a:xfrm flipH="1" flipV="1">
            <a:off x="5462588" y="2487216"/>
            <a:ext cx="1847850" cy="577453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47" name="Line 531"/>
          <p:cNvSpPr>
            <a:spLocks noChangeShapeType="1"/>
          </p:cNvSpPr>
          <p:nvPr/>
        </p:nvSpPr>
        <p:spPr bwMode="auto">
          <a:xfrm flipH="1" flipV="1">
            <a:off x="5029200" y="1647825"/>
            <a:ext cx="447675" cy="32385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48" name="Line 532"/>
          <p:cNvSpPr>
            <a:spLocks noChangeShapeType="1"/>
          </p:cNvSpPr>
          <p:nvPr/>
        </p:nvSpPr>
        <p:spPr bwMode="auto">
          <a:xfrm flipH="1" flipV="1">
            <a:off x="5267325" y="1552575"/>
            <a:ext cx="1504950" cy="40005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49" name="Line 534"/>
          <p:cNvSpPr>
            <a:spLocks noChangeShapeType="1"/>
          </p:cNvSpPr>
          <p:nvPr/>
        </p:nvSpPr>
        <p:spPr bwMode="auto">
          <a:xfrm flipV="1">
            <a:off x="6680597" y="1531144"/>
            <a:ext cx="465534" cy="4107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grpSp>
        <p:nvGrpSpPr>
          <p:cNvPr id="5" name="Group 549"/>
          <p:cNvGrpSpPr>
            <a:grpSpLocks/>
          </p:cNvGrpSpPr>
          <p:nvPr/>
        </p:nvGrpSpPr>
        <p:grpSpPr bwMode="auto">
          <a:xfrm>
            <a:off x="3695688" y="4290941"/>
            <a:ext cx="1905000" cy="466725"/>
            <a:chOff x="2176" y="3560"/>
            <a:chExt cx="1600" cy="392"/>
          </a:xfrm>
          <a:solidFill>
            <a:schemeClr val="bg1"/>
          </a:solidFill>
        </p:grpSpPr>
        <p:sp>
          <p:nvSpPr>
            <p:cNvPr id="511" name="AutoShape 536"/>
            <p:cNvSpPr>
              <a:spLocks noChangeArrowheads="1"/>
            </p:cNvSpPr>
            <p:nvPr/>
          </p:nvSpPr>
          <p:spPr bwMode="auto">
            <a:xfrm>
              <a:off x="2176" y="3560"/>
              <a:ext cx="1600" cy="392"/>
            </a:xfrm>
            <a:prstGeom prst="leftRightArrow">
              <a:avLst>
                <a:gd name="adj1" fmla="val 71056"/>
                <a:gd name="adj2" fmla="val 83673"/>
              </a:avLst>
            </a:prstGeom>
            <a:grpFill/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Char char=""/>
                <a:defRPr/>
              </a:pPr>
              <a:endParaRPr lang="de-DE" sz="900" b="1">
                <a:latin typeface="Arial" charset="0"/>
                <a:cs typeface="Arial" charset="0"/>
              </a:endParaRPr>
            </a:p>
          </p:txBody>
        </p:sp>
        <p:sp>
          <p:nvSpPr>
            <p:cNvPr id="512" name="Text Box 540"/>
            <p:cNvSpPr txBox="1">
              <a:spLocks noChangeArrowheads="1"/>
            </p:cNvSpPr>
            <p:nvPr/>
          </p:nvSpPr>
          <p:spPr bwMode="auto">
            <a:xfrm>
              <a:off x="2468" y="3659"/>
              <a:ext cx="1066" cy="209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None/>
                <a:defRPr/>
              </a:pPr>
              <a:r>
                <a:rPr lang="de-DE" sz="900" b="1">
                  <a:latin typeface="Arial" charset="0"/>
                  <a:cs typeface="Arial" charset="0"/>
                </a:rPr>
                <a:t>Computing on Demand</a:t>
              </a:r>
              <a:br>
                <a:rPr lang="de-DE" sz="900" b="1">
                  <a:latin typeface="Arial" charset="0"/>
                  <a:cs typeface="Arial" charset="0"/>
                </a:rPr>
              </a:br>
              <a:r>
                <a:rPr lang="de-DE" sz="900" b="1" dirty="0" err="1">
                  <a:latin typeface="Arial" charset="0"/>
                  <a:cs typeface="Arial" charset="0"/>
                </a:rPr>
                <a:t>SaaS</a:t>
              </a:r>
              <a:endParaRPr lang="de-DE" sz="900" b="1" dirty="0">
                <a:latin typeface="Arial" charset="0"/>
                <a:cs typeface="Arial" charset="0"/>
              </a:endParaRPr>
            </a:p>
          </p:txBody>
        </p:sp>
      </p:grpSp>
      <p:grpSp>
        <p:nvGrpSpPr>
          <p:cNvPr id="6" name="Group 548"/>
          <p:cNvGrpSpPr>
            <a:grpSpLocks/>
          </p:cNvGrpSpPr>
          <p:nvPr/>
        </p:nvGrpSpPr>
        <p:grpSpPr bwMode="auto">
          <a:xfrm>
            <a:off x="3668316" y="3827860"/>
            <a:ext cx="1905000" cy="361950"/>
            <a:chOff x="2152" y="3088"/>
            <a:chExt cx="1600" cy="304"/>
          </a:xfrm>
        </p:grpSpPr>
        <p:sp>
          <p:nvSpPr>
            <p:cNvPr id="35423" name="AutoShape 535"/>
            <p:cNvSpPr>
              <a:spLocks noChangeArrowheads="1"/>
            </p:cNvSpPr>
            <p:nvPr/>
          </p:nvSpPr>
          <p:spPr bwMode="auto">
            <a:xfrm>
              <a:off x="2152" y="3088"/>
              <a:ext cx="1600" cy="304"/>
            </a:xfrm>
            <a:prstGeom prst="leftRightArrow">
              <a:avLst>
                <a:gd name="adj1" fmla="val 71056"/>
                <a:gd name="adj2" fmla="val 107895"/>
              </a:avLst>
            </a:prstGeom>
            <a:noFill/>
            <a:ln w="9525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Char char=""/>
              </a:pPr>
              <a:endParaRPr lang="de-DE" sz="900" b="1"/>
            </a:p>
          </p:txBody>
        </p:sp>
        <p:sp>
          <p:nvSpPr>
            <p:cNvPr id="35424" name="Text Box 541"/>
            <p:cNvSpPr txBox="1">
              <a:spLocks noChangeArrowheads="1"/>
            </p:cNvSpPr>
            <p:nvPr/>
          </p:nvSpPr>
          <p:spPr bwMode="auto">
            <a:xfrm>
              <a:off x="2488" y="3187"/>
              <a:ext cx="942" cy="10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200025" indent="-200025"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</a:pPr>
              <a:r>
                <a:rPr lang="de-DE" sz="900" b="1"/>
                <a:t>VMotion / DRS /  BC </a:t>
              </a:r>
            </a:p>
          </p:txBody>
        </p:sp>
      </p:grpSp>
      <p:grpSp>
        <p:nvGrpSpPr>
          <p:cNvPr id="7" name="Group 547"/>
          <p:cNvGrpSpPr>
            <a:grpSpLocks/>
          </p:cNvGrpSpPr>
          <p:nvPr/>
        </p:nvGrpSpPr>
        <p:grpSpPr bwMode="auto">
          <a:xfrm>
            <a:off x="3668316" y="3358754"/>
            <a:ext cx="1905000" cy="361950"/>
            <a:chOff x="2136" y="2624"/>
            <a:chExt cx="1600" cy="304"/>
          </a:xfrm>
        </p:grpSpPr>
        <p:sp>
          <p:nvSpPr>
            <p:cNvPr id="35421" name="AutoShape 537"/>
            <p:cNvSpPr>
              <a:spLocks noChangeArrowheads="1"/>
            </p:cNvSpPr>
            <p:nvPr/>
          </p:nvSpPr>
          <p:spPr bwMode="auto">
            <a:xfrm>
              <a:off x="2136" y="2624"/>
              <a:ext cx="1600" cy="304"/>
            </a:xfrm>
            <a:prstGeom prst="leftRightArrow">
              <a:avLst>
                <a:gd name="adj1" fmla="val 71056"/>
                <a:gd name="adj2" fmla="val 107895"/>
              </a:avLst>
            </a:prstGeom>
            <a:noFill/>
            <a:ln w="9525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  <a:buFont typeface="Wingdings" pitchFamily="2" charset="2"/>
                <a:buChar char=""/>
              </a:pPr>
              <a:endParaRPr lang="de-DE" sz="900" b="1"/>
            </a:p>
          </p:txBody>
        </p:sp>
        <p:sp>
          <p:nvSpPr>
            <p:cNvPr id="35422" name="Text Box 542"/>
            <p:cNvSpPr txBox="1">
              <a:spLocks noChangeArrowheads="1"/>
            </p:cNvSpPr>
            <p:nvPr/>
          </p:nvSpPr>
          <p:spPr bwMode="auto">
            <a:xfrm>
              <a:off x="2624" y="2724"/>
              <a:ext cx="673" cy="10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200025" indent="-200025">
                <a:lnSpc>
                  <a:spcPct val="90000"/>
                </a:lnSpc>
                <a:spcBef>
                  <a:spcPct val="20000"/>
                </a:spcBef>
                <a:buClr>
                  <a:srgbClr val="00A3DC"/>
                </a:buClr>
              </a:pPr>
              <a:r>
                <a:rPr lang="de-DE" sz="900" b="1"/>
                <a:t>Service Profile</a:t>
              </a:r>
            </a:p>
          </p:txBody>
        </p:sp>
      </p:grpSp>
      <p:pic>
        <p:nvPicPr>
          <p:cNvPr id="3485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2797" y="2763441"/>
            <a:ext cx="471488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5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55669" y="2763441"/>
            <a:ext cx="471488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55" name="Line 287"/>
          <p:cNvSpPr>
            <a:spLocks noChangeShapeType="1"/>
          </p:cNvSpPr>
          <p:nvPr/>
        </p:nvSpPr>
        <p:spPr bwMode="auto">
          <a:xfrm flipV="1">
            <a:off x="2627710" y="2160985"/>
            <a:ext cx="1067990" cy="14288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56" name="Line 287"/>
          <p:cNvSpPr>
            <a:spLocks noChangeShapeType="1"/>
          </p:cNvSpPr>
          <p:nvPr/>
        </p:nvSpPr>
        <p:spPr bwMode="auto">
          <a:xfrm flipV="1">
            <a:off x="2655094" y="2201466"/>
            <a:ext cx="1067991" cy="14288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57" name="Line 287"/>
          <p:cNvSpPr>
            <a:spLocks noChangeShapeType="1"/>
          </p:cNvSpPr>
          <p:nvPr/>
        </p:nvSpPr>
        <p:spPr bwMode="auto">
          <a:xfrm flipV="1">
            <a:off x="5503069" y="2160985"/>
            <a:ext cx="1067991" cy="14288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58" name="Line 287"/>
          <p:cNvSpPr>
            <a:spLocks noChangeShapeType="1"/>
          </p:cNvSpPr>
          <p:nvPr/>
        </p:nvSpPr>
        <p:spPr bwMode="auto">
          <a:xfrm flipV="1">
            <a:off x="5530454" y="2201466"/>
            <a:ext cx="1067990" cy="14288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sp>
        <p:nvSpPr>
          <p:cNvPr id="34859" name="Line 285"/>
          <p:cNvSpPr>
            <a:spLocks noChangeShapeType="1"/>
          </p:cNvSpPr>
          <p:nvPr/>
        </p:nvSpPr>
        <p:spPr bwMode="auto">
          <a:xfrm flipV="1">
            <a:off x="1833563" y="2516981"/>
            <a:ext cx="1889522" cy="438150"/>
          </a:xfrm>
          <a:prstGeom prst="line">
            <a:avLst/>
          </a:prstGeom>
          <a:noFill/>
          <a:ln w="9525">
            <a:solidFill>
              <a:srgbClr val="A81A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de-DE" sz="1050"/>
          </a:p>
        </p:txBody>
      </p:sp>
      <p:grpSp>
        <p:nvGrpSpPr>
          <p:cNvPr id="8" name="Gruppieren 564"/>
          <p:cNvGrpSpPr>
            <a:grpSpLocks/>
          </p:cNvGrpSpPr>
          <p:nvPr/>
        </p:nvGrpSpPr>
        <p:grpSpPr bwMode="auto">
          <a:xfrm>
            <a:off x="7063979" y="1038223"/>
            <a:ext cx="600075" cy="784621"/>
            <a:chOff x="5302260" y="5035572"/>
            <a:chExt cx="800265" cy="1046164"/>
          </a:xfrm>
        </p:grpSpPr>
        <p:grpSp>
          <p:nvGrpSpPr>
            <p:cNvPr id="9" name="Group 135"/>
            <p:cNvGrpSpPr>
              <a:grpSpLocks/>
            </p:cNvGrpSpPr>
            <p:nvPr/>
          </p:nvGrpSpPr>
          <p:grpSpPr bwMode="auto">
            <a:xfrm>
              <a:off x="5302260" y="5218136"/>
              <a:ext cx="389178" cy="863600"/>
              <a:chOff x="1575" y="912"/>
              <a:chExt cx="302" cy="544"/>
            </a:xfrm>
          </p:grpSpPr>
          <p:pic>
            <p:nvPicPr>
              <p:cNvPr id="35419" name="Picture 136" descr="green_application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75" y="912"/>
                <a:ext cx="302" cy="3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9" name="Text Box 137"/>
              <p:cNvSpPr txBox="1">
                <a:spLocks noChangeArrowheads="1"/>
              </p:cNvSpPr>
              <p:nvPr/>
            </p:nvSpPr>
            <p:spPr bwMode="auto">
              <a:xfrm>
                <a:off x="1648" y="1287"/>
                <a:ext cx="191" cy="1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Font typeface="Arial" charset="0"/>
                  <a:buNone/>
                  <a:defRPr/>
                </a:pPr>
                <a:endParaRPr lang="en-US" sz="788" b="1" dirty="0"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pic>
          <p:nvPicPr>
            <p:cNvPr id="35418" name="Picture 335" descr="configauto"/>
            <p:cNvPicPr>
              <a:picLocks noChangeAspect="1" noChangeArrowheads="1"/>
            </p:cNvPicPr>
            <p:nvPr/>
          </p:nvPicPr>
          <p:blipFill>
            <a:blip r:embed="rId7" cstate="print"/>
            <a:srcRect t="18170" b="17010"/>
            <a:stretch>
              <a:fillRect/>
            </a:stretch>
          </p:blipFill>
          <p:spPr bwMode="auto">
            <a:xfrm>
              <a:off x="5411799" y="5035572"/>
              <a:ext cx="690726" cy="798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861" name="Text Box 34"/>
          <p:cNvSpPr txBox="1">
            <a:spLocks noChangeArrowheads="1"/>
          </p:cNvSpPr>
          <p:nvPr/>
        </p:nvSpPr>
        <p:spPr bwMode="auto">
          <a:xfrm>
            <a:off x="1222773" y="792957"/>
            <a:ext cx="315983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34541" indent="-134541">
              <a:spcBef>
                <a:spcPct val="50000"/>
              </a:spcBef>
              <a:buClr>
                <a:schemeClr val="tx2"/>
              </a:buClr>
            </a:pPr>
            <a:r>
              <a:rPr lang="de-DE" sz="1200" b="1">
                <a:solidFill>
                  <a:schemeClr val="tx2"/>
                </a:solidFill>
              </a:rPr>
              <a:t> Cloud-Architektur - Rolle des Netzwerks</a:t>
            </a:r>
          </a:p>
        </p:txBody>
      </p:sp>
      <p:grpSp>
        <p:nvGrpSpPr>
          <p:cNvPr id="10" name="Group 461"/>
          <p:cNvGrpSpPr>
            <a:grpSpLocks/>
          </p:cNvGrpSpPr>
          <p:nvPr/>
        </p:nvGrpSpPr>
        <p:grpSpPr bwMode="auto">
          <a:xfrm>
            <a:off x="2306241" y="1831582"/>
            <a:ext cx="498872" cy="696751"/>
            <a:chOff x="4137052" y="4995534"/>
            <a:chExt cx="665082" cy="929721"/>
          </a:xfrm>
        </p:grpSpPr>
        <p:sp>
          <p:nvSpPr>
            <p:cNvPr id="264" name="Rounded Rectangle 70"/>
            <p:cNvSpPr/>
            <p:nvPr/>
          </p:nvSpPr>
          <p:spPr bwMode="auto">
            <a:xfrm>
              <a:off x="4137052" y="5332674"/>
              <a:ext cx="665082" cy="306511"/>
            </a:xfrm>
            <a:prstGeom prst="roundRect">
              <a:avLst/>
            </a:prstGeom>
            <a:solidFill>
              <a:srgbClr val="008CD2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solidFill>
                  <a:schemeClr val="tx1"/>
                </a:solidFill>
              </a:endParaRPr>
            </a:p>
          </p:txBody>
        </p:sp>
        <p:grpSp>
          <p:nvGrpSpPr>
            <p:cNvPr id="11" name="Group 115"/>
            <p:cNvGrpSpPr/>
            <p:nvPr/>
          </p:nvGrpSpPr>
          <p:grpSpPr>
            <a:xfrm>
              <a:off x="4165600" y="5374926"/>
              <a:ext cx="587022" cy="550329"/>
              <a:chOff x="3009900" y="3325815"/>
              <a:chExt cx="647700" cy="70166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6" name="Rounded Rectangle 82"/>
              <p:cNvSpPr/>
              <p:nvPr/>
            </p:nvSpPr>
            <p:spPr bwMode="auto">
              <a:xfrm>
                <a:off x="3009900" y="3481249"/>
                <a:ext cx="647700" cy="390801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Left-Right Arrow 83"/>
              <p:cNvSpPr/>
              <p:nvPr/>
            </p:nvSpPr>
            <p:spPr bwMode="auto">
              <a:xfrm>
                <a:off x="3086099" y="3325818"/>
                <a:ext cx="495300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278" name="Left-Right Arrow 84"/>
              <p:cNvSpPr/>
              <p:nvPr/>
            </p:nvSpPr>
            <p:spPr bwMode="auto">
              <a:xfrm rot="16200000">
                <a:off x="3086099" y="3373317"/>
                <a:ext cx="495300" cy="606667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279" name="Left-Right Arrow 85"/>
              <p:cNvSpPr/>
              <p:nvPr/>
            </p:nvSpPr>
            <p:spPr bwMode="auto">
              <a:xfrm rot="18721637">
                <a:off x="3086101" y="3373317"/>
                <a:ext cx="495300" cy="606667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280" name="Left-Right Arrow 86"/>
              <p:cNvSpPr/>
              <p:nvPr/>
            </p:nvSpPr>
            <p:spPr bwMode="auto">
              <a:xfrm rot="2493006">
                <a:off x="3086102" y="3325815"/>
                <a:ext cx="495300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281" name="Oval 87"/>
              <p:cNvSpPr/>
              <p:nvPr/>
            </p:nvSpPr>
            <p:spPr bwMode="auto">
              <a:xfrm>
                <a:off x="3205037" y="3428301"/>
                <a:ext cx="257428" cy="49669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  <p:grpSp>
          <p:nvGrpSpPr>
            <p:cNvPr id="12" name="Group 344"/>
            <p:cNvGrpSpPr>
              <a:grpSpLocks/>
            </p:cNvGrpSpPr>
            <p:nvPr/>
          </p:nvGrpSpPr>
          <p:grpSpPr bwMode="auto">
            <a:xfrm>
              <a:off x="4171617" y="4995534"/>
              <a:ext cx="575568" cy="452983"/>
              <a:chOff x="5118301" y="5051480"/>
              <a:chExt cx="750628" cy="593269"/>
            </a:xfrm>
          </p:grpSpPr>
          <p:sp>
            <p:nvSpPr>
              <p:cNvPr id="267" name="Rounded Rectangle 73"/>
              <p:cNvSpPr/>
              <p:nvPr/>
            </p:nvSpPr>
            <p:spPr bwMode="auto">
              <a:xfrm>
                <a:off x="5118301" y="5144462"/>
                <a:ext cx="750628" cy="401435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8" name="Straight Connector 74"/>
              <p:cNvCxnSpPr>
                <a:cxnSpLocks noChangeShapeType="1"/>
              </p:cNvCxnSpPr>
              <p:nvPr/>
            </p:nvCxnSpPr>
            <p:spPr bwMode="auto">
              <a:xfrm flipV="1">
                <a:off x="5352685" y="5238067"/>
                <a:ext cx="267043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269" name="Straight Connector 75"/>
              <p:cNvCxnSpPr>
                <a:cxnSpLocks noChangeShapeType="1"/>
              </p:cNvCxnSpPr>
              <p:nvPr/>
            </p:nvCxnSpPr>
            <p:spPr bwMode="auto">
              <a:xfrm>
                <a:off x="5352685" y="5271359"/>
                <a:ext cx="271183" cy="1602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270" name="Straight Connector 76"/>
              <p:cNvCxnSpPr>
                <a:cxnSpLocks noChangeShapeType="1"/>
              </p:cNvCxnSpPr>
              <p:nvPr/>
            </p:nvCxnSpPr>
            <p:spPr bwMode="auto">
              <a:xfrm flipV="1">
                <a:off x="5344405" y="5271359"/>
                <a:ext cx="269112" cy="16229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271" name="Straight Connector 77"/>
              <p:cNvCxnSpPr>
                <a:cxnSpLocks noChangeShapeType="1"/>
              </p:cNvCxnSpPr>
              <p:nvPr/>
            </p:nvCxnSpPr>
            <p:spPr bwMode="auto">
              <a:xfrm flipV="1">
                <a:off x="5350616" y="5460708"/>
                <a:ext cx="267041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sp>
            <p:nvSpPr>
              <p:cNvPr id="272" name="Rectangle 78"/>
              <p:cNvSpPr/>
              <p:nvPr/>
            </p:nvSpPr>
            <p:spPr bwMode="auto">
              <a:xfrm>
                <a:off x="5197321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273" name="Rectangle 79"/>
              <p:cNvSpPr/>
              <p:nvPr/>
            </p:nvSpPr>
            <p:spPr bwMode="auto">
              <a:xfrm>
                <a:off x="5603952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274" name="Rectangle 80"/>
              <p:cNvSpPr/>
              <p:nvPr/>
            </p:nvSpPr>
            <p:spPr bwMode="auto">
              <a:xfrm>
                <a:off x="5199213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275" name="Rectangle 81"/>
              <p:cNvSpPr/>
              <p:nvPr/>
            </p:nvSpPr>
            <p:spPr bwMode="auto">
              <a:xfrm>
                <a:off x="5597896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</p:grpSp>
      <p:grpSp>
        <p:nvGrpSpPr>
          <p:cNvPr id="13" name="Group 124"/>
          <p:cNvGrpSpPr>
            <a:grpSpLocks/>
          </p:cNvGrpSpPr>
          <p:nvPr/>
        </p:nvGrpSpPr>
        <p:grpSpPr bwMode="auto">
          <a:xfrm>
            <a:off x="2320529" y="2800415"/>
            <a:ext cx="485775" cy="553513"/>
            <a:chOff x="3086100" y="3171086"/>
            <a:chExt cx="647700" cy="896830"/>
          </a:xfrm>
        </p:grpSpPr>
        <p:sp>
          <p:nvSpPr>
            <p:cNvPr id="283" name="Rounded Rectangle 64"/>
            <p:cNvSpPr/>
            <p:nvPr/>
          </p:nvSpPr>
          <p:spPr bwMode="auto">
            <a:xfrm>
              <a:off x="3086100" y="3433409"/>
              <a:ext cx="647700" cy="372180"/>
            </a:xfrm>
            <a:prstGeom prst="roundRect">
              <a:avLst/>
            </a:prstGeom>
            <a:solidFill>
              <a:srgbClr val="008CD2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solidFill>
                  <a:schemeClr val="tx1"/>
                </a:solidFill>
              </a:endParaRPr>
            </a:p>
          </p:txBody>
        </p:sp>
        <p:sp>
          <p:nvSpPr>
            <p:cNvPr id="284" name="Right Arrow 65"/>
            <p:cNvSpPr/>
            <p:nvPr/>
          </p:nvSpPr>
          <p:spPr bwMode="auto">
            <a:xfrm>
              <a:off x="3390900" y="3171086"/>
              <a:ext cx="266700" cy="668232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285" name="Right Arrow 66"/>
            <p:cNvSpPr/>
            <p:nvPr/>
          </p:nvSpPr>
          <p:spPr bwMode="auto">
            <a:xfrm>
              <a:off x="3390900" y="3323485"/>
              <a:ext cx="266700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286" name="Right Arrow 67"/>
            <p:cNvSpPr/>
            <p:nvPr/>
          </p:nvSpPr>
          <p:spPr bwMode="auto">
            <a:xfrm rot="10800000">
              <a:off x="3124201" y="3247286"/>
              <a:ext cx="266700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287" name="Right Arrow 68"/>
            <p:cNvSpPr/>
            <p:nvPr/>
          </p:nvSpPr>
          <p:spPr bwMode="auto">
            <a:xfrm rot="10800000">
              <a:off x="3124201" y="3399685"/>
              <a:ext cx="266700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</p:grpSp>
      <p:sp>
        <p:nvSpPr>
          <p:cNvPr id="34864" name="Rectangle 202"/>
          <p:cNvSpPr>
            <a:spLocks noChangeArrowheads="1"/>
          </p:cNvSpPr>
          <p:nvPr/>
        </p:nvSpPr>
        <p:spPr bwMode="auto">
          <a:xfrm>
            <a:off x="3577829" y="3545681"/>
            <a:ext cx="63103" cy="38219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00A3DC"/>
              </a:buClr>
              <a:buFont typeface="Wingdings" pitchFamily="2" charset="2"/>
              <a:buChar char=""/>
            </a:pPr>
            <a:endParaRPr lang="de-DE" sz="900" b="1"/>
          </a:p>
        </p:txBody>
      </p:sp>
      <p:grpSp>
        <p:nvGrpSpPr>
          <p:cNvPr id="14" name="Group 17"/>
          <p:cNvGrpSpPr>
            <a:grpSpLocks/>
          </p:cNvGrpSpPr>
          <p:nvPr/>
        </p:nvGrpSpPr>
        <p:grpSpPr bwMode="auto">
          <a:xfrm>
            <a:off x="5668567" y="3562350"/>
            <a:ext cx="1810940" cy="1290638"/>
            <a:chOff x="700" y="2805"/>
            <a:chExt cx="1572" cy="1141"/>
          </a:xfrm>
        </p:grpSpPr>
        <p:grpSp>
          <p:nvGrpSpPr>
            <p:cNvPr id="15" name="Group 18"/>
            <p:cNvGrpSpPr>
              <a:grpSpLocks/>
            </p:cNvGrpSpPr>
            <p:nvPr/>
          </p:nvGrpSpPr>
          <p:grpSpPr bwMode="auto">
            <a:xfrm>
              <a:off x="695" y="2805"/>
              <a:ext cx="1577" cy="505"/>
              <a:chOff x="695" y="2805"/>
              <a:chExt cx="1577" cy="505"/>
            </a:xfrm>
          </p:grpSpPr>
          <p:grpSp>
            <p:nvGrpSpPr>
              <p:cNvPr id="16" name="Group 19"/>
              <p:cNvGrpSpPr>
                <a:grpSpLocks/>
              </p:cNvGrpSpPr>
              <p:nvPr/>
            </p:nvGrpSpPr>
            <p:grpSpPr bwMode="auto">
              <a:xfrm>
                <a:off x="695" y="2805"/>
                <a:ext cx="1514" cy="505"/>
                <a:chOff x="695" y="2805"/>
                <a:chExt cx="1514" cy="505"/>
              </a:xfrm>
            </p:grpSpPr>
            <p:grpSp>
              <p:nvGrpSpPr>
                <p:cNvPr id="17" name="Group 20"/>
                <p:cNvGrpSpPr>
                  <a:grpSpLocks/>
                </p:cNvGrpSpPr>
                <p:nvPr/>
              </p:nvGrpSpPr>
              <p:grpSpPr bwMode="auto">
                <a:xfrm>
                  <a:off x="695" y="2941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1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5359" name="Rectangle 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5360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61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62" name="Line 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63" name="Line 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64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65" name="Line 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66" name="Line 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67" name="Line 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68" name="Line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69" name="Line 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70" name="Line 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71" name="Line 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72" name="Line 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73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74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75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76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77" name="Line 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5354" name="Freeform 41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355" name="Freeform 42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356" name="Text Box 43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5357" name="Freeform 44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358" name="Text Box 45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19" name="Group 46"/>
                <p:cNvGrpSpPr>
                  <a:grpSpLocks/>
                </p:cNvGrpSpPr>
                <p:nvPr/>
              </p:nvGrpSpPr>
              <p:grpSpPr bwMode="auto">
                <a:xfrm>
                  <a:off x="879" y="2933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20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5334" name="Rectangle 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5335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36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37" name="Line 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38" name="Line 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39" name="Line 5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40" name="Line 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41" name="Line 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42" name="Line 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43" name="Line 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44" name="Line 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45" name="Line 5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46" name="Line 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47" name="Line 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48" name="Line 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49" name="Line 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50" name="Line 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51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52" name="Line 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5329" name="Freeform 67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330" name="Freeform 68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331" name="Text Box 69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5332" name="Freeform 70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333" name="Text Box 71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21" name="Group 72"/>
                <p:cNvGrpSpPr>
                  <a:grpSpLocks/>
                </p:cNvGrpSpPr>
                <p:nvPr/>
              </p:nvGrpSpPr>
              <p:grpSpPr bwMode="auto">
                <a:xfrm>
                  <a:off x="1079" y="2901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22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5309" name="Rectangl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5310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11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12" name="Line 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13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14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15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16" name="Line 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17" name="Line 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18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19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20" name="Line 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21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22" name="Line 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23" name="Line 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24" name="Line 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25" name="Line 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26" name="Line 9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27" name="Line 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5304" name="Freeform 93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305" name="Freeform 94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306" name="Text Box 95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5307" name="Freeform 96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308" name="Text Box 97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23" name="Group 98"/>
                <p:cNvGrpSpPr>
                  <a:grpSpLocks/>
                </p:cNvGrpSpPr>
                <p:nvPr/>
              </p:nvGrpSpPr>
              <p:grpSpPr bwMode="auto">
                <a:xfrm>
                  <a:off x="1279" y="2885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24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5284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5285" name="Freeform 101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86" name="Freeform 102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87" name="Line 1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88" name="Line 1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89" name="Line 1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90" name="Line 1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91" name="Line 1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92" name="Line 1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93" name="Line 10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94" name="Line 1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95" name="Line 1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96" name="Line 1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97" name="Line 1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98" name="Line 1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99" name="Line 1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00" name="Line 1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01" name="Line 1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302" name="Line 1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5279" name="Freeform 119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80" name="Freeform 120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81" name="Text Box 121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5282" name="Freeform 122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83" name="Text Box 123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25" name="Group 124"/>
                <p:cNvGrpSpPr>
                  <a:grpSpLocks/>
                </p:cNvGrpSpPr>
                <p:nvPr/>
              </p:nvGrpSpPr>
              <p:grpSpPr bwMode="auto">
                <a:xfrm>
                  <a:off x="1471" y="2861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26" name="Group 125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5259" name="Rectangle 1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5260" name="Freeform 127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61" name="Freeform 128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62" name="Line 1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63" name="Line 1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64" name="Line 1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65" name="Line 1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66" name="Line 1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67" name="Line 1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68" name="Line 1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69" name="Line 1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70" name="Line 1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71" name="Line 1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72" name="Line 1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73" name="Line 1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74" name="Line 1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75" name="Line 1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76" name="Line 1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77" name="Line 14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5254" name="Freeform 145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55" name="Freeform 146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56" name="Text Box 147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5257" name="Freeform 148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58" name="Text Box 149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27" name="Group 150"/>
                <p:cNvGrpSpPr>
                  <a:grpSpLocks/>
                </p:cNvGrpSpPr>
                <p:nvPr/>
              </p:nvGrpSpPr>
              <p:grpSpPr bwMode="auto">
                <a:xfrm>
                  <a:off x="1663" y="2845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28" name="Group 151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5234" name="Rectangle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5235" name="Freeform 153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36" name="Freeform 154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37" name="Line 1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38" name="Line 1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39" name="Line 1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40" name="Line 1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41" name="Line 15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42" name="Line 1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43" name="Line 1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44" name="Line 1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45" name="Line 1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46" name="Line 1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47" name="Line 1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48" name="Line 1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49" name="Line 16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50" name="Line 1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51" name="Line 1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52" name="Line 1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5229" name="Freeform 171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30" name="Freeform 172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31" name="Text Box 173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5232" name="Freeform 174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33" name="Text Box 175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29" name="Group 176"/>
                <p:cNvGrpSpPr>
                  <a:grpSpLocks/>
                </p:cNvGrpSpPr>
                <p:nvPr/>
              </p:nvGrpSpPr>
              <p:grpSpPr bwMode="auto">
                <a:xfrm>
                  <a:off x="1863" y="2805"/>
                  <a:ext cx="346" cy="369"/>
                  <a:chOff x="3287" y="1941"/>
                  <a:chExt cx="450" cy="449"/>
                </a:xfrm>
              </p:grpSpPr>
              <p:grpSp>
                <p:nvGrpSpPr>
                  <p:cNvPr id="30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5209" name="Rectangle 1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5210" name="Freeform 179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11" name="Freeform 180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12" name="Line 1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13" name="Line 1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14" name="Line 1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15" name="Line 1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16" name="Line 1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17" name="Line 1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18" name="Line 1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19" name="Line 1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20" name="Line 1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21" name="Line 1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22" name="Line 19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23" name="Line 1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24" name="Line 1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25" name="Line 19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26" name="Line 19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227" name="Line 1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5204" name="Freeform 197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05" name="Freeform 198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06" name="Text Box 199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2" y="2129"/>
                    <a:ext cx="157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5207" name="Freeform 200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208" name="Text Box 201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1" y="1989"/>
                    <a:ext cx="168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</p:grpSp>
          <p:sp>
            <p:nvSpPr>
              <p:cNvPr id="35195" name="Rectangle 202"/>
              <p:cNvSpPr>
                <a:spLocks noChangeArrowheads="1"/>
              </p:cNvSpPr>
              <p:nvPr/>
            </p:nvSpPr>
            <p:spPr bwMode="auto">
              <a:xfrm>
                <a:off x="2216" y="2896"/>
                <a:ext cx="56" cy="3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A3DC"/>
                  </a:buClr>
                  <a:buFont typeface="Wingdings" pitchFamily="2" charset="2"/>
                  <a:buChar char=""/>
                </a:pPr>
                <a:endParaRPr lang="de-DE" sz="900" b="1"/>
              </a:p>
            </p:txBody>
          </p:sp>
        </p:grpSp>
        <p:grpSp>
          <p:nvGrpSpPr>
            <p:cNvPr id="31" name="Group 203"/>
            <p:cNvGrpSpPr>
              <a:grpSpLocks/>
            </p:cNvGrpSpPr>
            <p:nvPr/>
          </p:nvGrpSpPr>
          <p:grpSpPr bwMode="auto">
            <a:xfrm>
              <a:off x="700" y="3036"/>
              <a:ext cx="1513" cy="910"/>
              <a:chOff x="700" y="3036"/>
              <a:chExt cx="1513" cy="910"/>
            </a:xfrm>
          </p:grpSpPr>
          <p:pic>
            <p:nvPicPr>
              <p:cNvPr id="35190" name="Picture 204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700" y="3148"/>
                <a:ext cx="478" cy="66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35191" name="Picture 205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1046" y="3109"/>
                <a:ext cx="478" cy="74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35192" name="Picture 206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1399" y="3076"/>
                <a:ext cx="478" cy="8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35193" name="Picture 207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1735" y="3036"/>
                <a:ext cx="478" cy="9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35328" name="Group 461"/>
          <p:cNvGrpSpPr>
            <a:grpSpLocks/>
          </p:cNvGrpSpPr>
          <p:nvPr/>
        </p:nvGrpSpPr>
        <p:grpSpPr bwMode="auto">
          <a:xfrm>
            <a:off x="3474244" y="1823248"/>
            <a:ext cx="500063" cy="696751"/>
            <a:chOff x="4137052" y="4995534"/>
            <a:chExt cx="665082" cy="929721"/>
          </a:xfrm>
        </p:grpSpPr>
        <p:sp>
          <p:nvSpPr>
            <p:cNvPr id="730" name="Rounded Rectangle 70"/>
            <p:cNvSpPr/>
            <p:nvPr/>
          </p:nvSpPr>
          <p:spPr bwMode="auto">
            <a:xfrm>
              <a:off x="4137052" y="5332674"/>
              <a:ext cx="665082" cy="306511"/>
            </a:xfrm>
            <a:prstGeom prst="roundRect">
              <a:avLst/>
            </a:prstGeom>
            <a:solidFill>
              <a:srgbClr val="008CD2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solidFill>
                  <a:schemeClr val="tx1"/>
                </a:solidFill>
              </a:endParaRPr>
            </a:p>
          </p:txBody>
        </p:sp>
        <p:grpSp>
          <p:nvGrpSpPr>
            <p:cNvPr id="35353" name="Group 115"/>
            <p:cNvGrpSpPr/>
            <p:nvPr/>
          </p:nvGrpSpPr>
          <p:grpSpPr>
            <a:xfrm>
              <a:off x="4165600" y="5374926"/>
              <a:ext cx="587022" cy="550329"/>
              <a:chOff x="3009900" y="3325815"/>
              <a:chExt cx="647700" cy="70166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2" name="Rounded Rectangle 82"/>
              <p:cNvSpPr/>
              <p:nvPr/>
            </p:nvSpPr>
            <p:spPr bwMode="auto">
              <a:xfrm>
                <a:off x="3009900" y="3481249"/>
                <a:ext cx="647700" cy="390801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743" name="Left-Right Arrow 83"/>
              <p:cNvSpPr/>
              <p:nvPr/>
            </p:nvSpPr>
            <p:spPr bwMode="auto">
              <a:xfrm>
                <a:off x="3086100" y="3325818"/>
                <a:ext cx="495300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44" name="Left-Right Arrow 84"/>
              <p:cNvSpPr/>
              <p:nvPr/>
            </p:nvSpPr>
            <p:spPr bwMode="auto">
              <a:xfrm rot="16200000">
                <a:off x="3086100" y="3374041"/>
                <a:ext cx="495300" cy="605223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45" name="Left-Right Arrow 85"/>
              <p:cNvSpPr/>
              <p:nvPr/>
            </p:nvSpPr>
            <p:spPr bwMode="auto">
              <a:xfrm rot="18721637">
                <a:off x="3086102" y="3374040"/>
                <a:ext cx="495300" cy="605223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46" name="Left-Right Arrow 86"/>
              <p:cNvSpPr/>
              <p:nvPr/>
            </p:nvSpPr>
            <p:spPr bwMode="auto">
              <a:xfrm rot="2493006">
                <a:off x="3086101" y="3325815"/>
                <a:ext cx="495299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47" name="Oval 87"/>
              <p:cNvSpPr/>
              <p:nvPr/>
            </p:nvSpPr>
            <p:spPr bwMode="auto">
              <a:xfrm>
                <a:off x="3205342" y="3428301"/>
                <a:ext cx="256815" cy="49669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  <p:grpSp>
          <p:nvGrpSpPr>
            <p:cNvPr id="748" name="Group 344"/>
            <p:cNvGrpSpPr>
              <a:grpSpLocks/>
            </p:cNvGrpSpPr>
            <p:nvPr/>
          </p:nvGrpSpPr>
          <p:grpSpPr bwMode="auto">
            <a:xfrm>
              <a:off x="4171617" y="4995534"/>
              <a:ext cx="575568" cy="452983"/>
              <a:chOff x="5118301" y="5051480"/>
              <a:chExt cx="750628" cy="593269"/>
            </a:xfrm>
          </p:grpSpPr>
          <p:sp>
            <p:nvSpPr>
              <p:cNvPr id="733" name="Rounded Rectangle 73"/>
              <p:cNvSpPr/>
              <p:nvPr/>
            </p:nvSpPr>
            <p:spPr bwMode="auto">
              <a:xfrm>
                <a:off x="5118301" y="5144462"/>
                <a:ext cx="750628" cy="401435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4" name="Straight Connector 74"/>
              <p:cNvCxnSpPr>
                <a:cxnSpLocks noChangeShapeType="1"/>
              </p:cNvCxnSpPr>
              <p:nvPr/>
            </p:nvCxnSpPr>
            <p:spPr bwMode="auto">
              <a:xfrm flipV="1">
                <a:off x="5352020" y="5238067"/>
                <a:ext cx="266405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735" name="Straight Connector 75"/>
              <p:cNvCxnSpPr>
                <a:cxnSpLocks noChangeShapeType="1"/>
              </p:cNvCxnSpPr>
              <p:nvPr/>
            </p:nvCxnSpPr>
            <p:spPr bwMode="auto">
              <a:xfrm>
                <a:off x="5352020" y="5271359"/>
                <a:ext cx="270535" cy="160217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736" name="Straight Connector 76"/>
              <p:cNvCxnSpPr>
                <a:cxnSpLocks noChangeShapeType="1"/>
              </p:cNvCxnSpPr>
              <p:nvPr/>
            </p:nvCxnSpPr>
            <p:spPr bwMode="auto">
              <a:xfrm flipV="1">
                <a:off x="5343759" y="5271359"/>
                <a:ext cx="268471" cy="16229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737" name="Straight Connector 77"/>
              <p:cNvCxnSpPr>
                <a:cxnSpLocks noChangeShapeType="1"/>
              </p:cNvCxnSpPr>
              <p:nvPr/>
            </p:nvCxnSpPr>
            <p:spPr bwMode="auto">
              <a:xfrm flipV="1">
                <a:off x="5349954" y="5460707"/>
                <a:ext cx="266406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sp>
            <p:nvSpPr>
              <p:cNvPr id="738" name="Rectangle 78"/>
              <p:cNvSpPr/>
              <p:nvPr/>
            </p:nvSpPr>
            <p:spPr bwMode="auto">
              <a:xfrm>
                <a:off x="5197322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39" name="Rectangle 79"/>
              <p:cNvSpPr/>
              <p:nvPr/>
            </p:nvSpPr>
            <p:spPr bwMode="auto">
              <a:xfrm>
                <a:off x="5603952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40" name="Rectangle 80"/>
              <p:cNvSpPr/>
              <p:nvPr/>
            </p:nvSpPr>
            <p:spPr bwMode="auto">
              <a:xfrm>
                <a:off x="5199215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41" name="Rectangle 81"/>
              <p:cNvSpPr/>
              <p:nvPr/>
            </p:nvSpPr>
            <p:spPr bwMode="auto">
              <a:xfrm>
                <a:off x="5597897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</p:grpSp>
      <p:grpSp>
        <p:nvGrpSpPr>
          <p:cNvPr id="754" name="Group 124"/>
          <p:cNvGrpSpPr>
            <a:grpSpLocks/>
          </p:cNvGrpSpPr>
          <p:nvPr/>
        </p:nvGrpSpPr>
        <p:grpSpPr bwMode="auto">
          <a:xfrm>
            <a:off x="3151585" y="2812321"/>
            <a:ext cx="485775" cy="553513"/>
            <a:chOff x="3086100" y="3171086"/>
            <a:chExt cx="647700" cy="896830"/>
          </a:xfrm>
        </p:grpSpPr>
        <p:sp>
          <p:nvSpPr>
            <p:cNvPr id="749" name="Rounded Rectangle 64"/>
            <p:cNvSpPr/>
            <p:nvPr/>
          </p:nvSpPr>
          <p:spPr bwMode="auto">
            <a:xfrm>
              <a:off x="3086100" y="3433409"/>
              <a:ext cx="647700" cy="372180"/>
            </a:xfrm>
            <a:prstGeom prst="roundRect">
              <a:avLst/>
            </a:prstGeom>
            <a:solidFill>
              <a:srgbClr val="008CD2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solidFill>
                  <a:schemeClr val="tx1"/>
                </a:solidFill>
              </a:endParaRPr>
            </a:p>
          </p:txBody>
        </p:sp>
        <p:sp>
          <p:nvSpPr>
            <p:cNvPr id="750" name="Right Arrow 65"/>
            <p:cNvSpPr/>
            <p:nvPr/>
          </p:nvSpPr>
          <p:spPr bwMode="auto">
            <a:xfrm>
              <a:off x="3390900" y="3171086"/>
              <a:ext cx="266700" cy="668232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751" name="Right Arrow 66"/>
            <p:cNvSpPr/>
            <p:nvPr/>
          </p:nvSpPr>
          <p:spPr bwMode="auto">
            <a:xfrm>
              <a:off x="3390900" y="3323485"/>
              <a:ext cx="266700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752" name="Right Arrow 67"/>
            <p:cNvSpPr/>
            <p:nvPr/>
          </p:nvSpPr>
          <p:spPr bwMode="auto">
            <a:xfrm rot="10800000">
              <a:off x="3124201" y="3247286"/>
              <a:ext cx="266700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753" name="Right Arrow 68"/>
            <p:cNvSpPr/>
            <p:nvPr/>
          </p:nvSpPr>
          <p:spPr bwMode="auto">
            <a:xfrm rot="10800000">
              <a:off x="3124201" y="3399685"/>
              <a:ext cx="266700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</p:grpSp>
      <p:grpSp>
        <p:nvGrpSpPr>
          <p:cNvPr id="756" name="Group 461"/>
          <p:cNvGrpSpPr>
            <a:grpSpLocks/>
          </p:cNvGrpSpPr>
          <p:nvPr/>
        </p:nvGrpSpPr>
        <p:grpSpPr bwMode="auto">
          <a:xfrm>
            <a:off x="5214938" y="1772050"/>
            <a:ext cx="498872" cy="696751"/>
            <a:chOff x="4137052" y="4995534"/>
            <a:chExt cx="665082" cy="929721"/>
          </a:xfrm>
        </p:grpSpPr>
        <p:sp>
          <p:nvSpPr>
            <p:cNvPr id="755" name="Rounded Rectangle 70"/>
            <p:cNvSpPr/>
            <p:nvPr/>
          </p:nvSpPr>
          <p:spPr bwMode="auto">
            <a:xfrm>
              <a:off x="4137052" y="5332674"/>
              <a:ext cx="665082" cy="306511"/>
            </a:xfrm>
            <a:prstGeom prst="roundRect">
              <a:avLst/>
            </a:prstGeom>
            <a:solidFill>
              <a:srgbClr val="008CD2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solidFill>
                  <a:schemeClr val="tx1"/>
                </a:solidFill>
              </a:endParaRPr>
            </a:p>
          </p:txBody>
        </p:sp>
        <p:grpSp>
          <p:nvGrpSpPr>
            <p:cNvPr id="757" name="Group 115"/>
            <p:cNvGrpSpPr/>
            <p:nvPr/>
          </p:nvGrpSpPr>
          <p:grpSpPr>
            <a:xfrm>
              <a:off x="4165600" y="5374926"/>
              <a:ext cx="587022" cy="550329"/>
              <a:chOff x="3009900" y="3325815"/>
              <a:chExt cx="647700" cy="70166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7" name="Rounded Rectangle 82"/>
              <p:cNvSpPr/>
              <p:nvPr/>
            </p:nvSpPr>
            <p:spPr bwMode="auto">
              <a:xfrm>
                <a:off x="3009900" y="3481249"/>
                <a:ext cx="647700" cy="390801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768" name="Left-Right Arrow 83"/>
              <p:cNvSpPr/>
              <p:nvPr/>
            </p:nvSpPr>
            <p:spPr bwMode="auto">
              <a:xfrm>
                <a:off x="3086099" y="3325818"/>
                <a:ext cx="495300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69" name="Left-Right Arrow 84"/>
              <p:cNvSpPr/>
              <p:nvPr/>
            </p:nvSpPr>
            <p:spPr bwMode="auto">
              <a:xfrm rot="16200000">
                <a:off x="3086099" y="3373317"/>
                <a:ext cx="495300" cy="606667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70" name="Left-Right Arrow 85"/>
              <p:cNvSpPr/>
              <p:nvPr/>
            </p:nvSpPr>
            <p:spPr bwMode="auto">
              <a:xfrm rot="18721637">
                <a:off x="3086101" y="3373317"/>
                <a:ext cx="495300" cy="606667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71" name="Left-Right Arrow 86"/>
              <p:cNvSpPr/>
              <p:nvPr/>
            </p:nvSpPr>
            <p:spPr bwMode="auto">
              <a:xfrm rot="2493006">
                <a:off x="3086102" y="3325815"/>
                <a:ext cx="495300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72" name="Oval 87"/>
              <p:cNvSpPr/>
              <p:nvPr/>
            </p:nvSpPr>
            <p:spPr bwMode="auto">
              <a:xfrm>
                <a:off x="3205037" y="3428301"/>
                <a:ext cx="257428" cy="49669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  <p:grpSp>
          <p:nvGrpSpPr>
            <p:cNvPr id="773" name="Group 344"/>
            <p:cNvGrpSpPr>
              <a:grpSpLocks/>
            </p:cNvGrpSpPr>
            <p:nvPr/>
          </p:nvGrpSpPr>
          <p:grpSpPr bwMode="auto">
            <a:xfrm>
              <a:off x="4171617" y="4995534"/>
              <a:ext cx="575568" cy="452983"/>
              <a:chOff x="5118301" y="5051480"/>
              <a:chExt cx="750628" cy="593269"/>
            </a:xfrm>
          </p:grpSpPr>
          <p:sp>
            <p:nvSpPr>
              <p:cNvPr id="758" name="Rounded Rectangle 73"/>
              <p:cNvSpPr/>
              <p:nvPr/>
            </p:nvSpPr>
            <p:spPr bwMode="auto">
              <a:xfrm>
                <a:off x="5118301" y="5144462"/>
                <a:ext cx="750628" cy="401435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9" name="Straight Connector 74"/>
              <p:cNvCxnSpPr>
                <a:cxnSpLocks noChangeShapeType="1"/>
              </p:cNvCxnSpPr>
              <p:nvPr/>
            </p:nvCxnSpPr>
            <p:spPr bwMode="auto">
              <a:xfrm flipV="1">
                <a:off x="5352686" y="5238067"/>
                <a:ext cx="267041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760" name="Straight Connector 75"/>
              <p:cNvCxnSpPr>
                <a:cxnSpLocks noChangeShapeType="1"/>
              </p:cNvCxnSpPr>
              <p:nvPr/>
            </p:nvCxnSpPr>
            <p:spPr bwMode="auto">
              <a:xfrm>
                <a:off x="5352686" y="5271359"/>
                <a:ext cx="271181" cy="1602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761" name="Straight Connector 76"/>
              <p:cNvCxnSpPr>
                <a:cxnSpLocks noChangeShapeType="1"/>
              </p:cNvCxnSpPr>
              <p:nvPr/>
            </p:nvCxnSpPr>
            <p:spPr bwMode="auto">
              <a:xfrm flipV="1">
                <a:off x="5344406" y="5271359"/>
                <a:ext cx="269112" cy="16229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762" name="Straight Connector 77"/>
              <p:cNvCxnSpPr>
                <a:cxnSpLocks noChangeShapeType="1"/>
              </p:cNvCxnSpPr>
              <p:nvPr/>
            </p:nvCxnSpPr>
            <p:spPr bwMode="auto">
              <a:xfrm flipV="1">
                <a:off x="5350615" y="5460708"/>
                <a:ext cx="267042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sp>
            <p:nvSpPr>
              <p:cNvPr id="763" name="Rectangle 78"/>
              <p:cNvSpPr/>
              <p:nvPr/>
            </p:nvSpPr>
            <p:spPr bwMode="auto">
              <a:xfrm>
                <a:off x="5197321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64" name="Rectangle 79"/>
              <p:cNvSpPr/>
              <p:nvPr/>
            </p:nvSpPr>
            <p:spPr bwMode="auto">
              <a:xfrm>
                <a:off x="5603952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65" name="Rectangle 80"/>
              <p:cNvSpPr/>
              <p:nvPr/>
            </p:nvSpPr>
            <p:spPr bwMode="auto">
              <a:xfrm>
                <a:off x="5199211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66" name="Rectangle 81"/>
              <p:cNvSpPr/>
              <p:nvPr/>
            </p:nvSpPr>
            <p:spPr bwMode="auto">
              <a:xfrm>
                <a:off x="5597896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</p:grpSp>
      <p:grpSp>
        <p:nvGrpSpPr>
          <p:cNvPr id="779" name="Group 124"/>
          <p:cNvGrpSpPr>
            <a:grpSpLocks/>
          </p:cNvGrpSpPr>
          <p:nvPr/>
        </p:nvGrpSpPr>
        <p:grpSpPr bwMode="auto">
          <a:xfrm>
            <a:off x="5403056" y="2924240"/>
            <a:ext cx="485775" cy="553513"/>
            <a:chOff x="3086100" y="3171086"/>
            <a:chExt cx="647700" cy="896830"/>
          </a:xfrm>
        </p:grpSpPr>
        <p:sp>
          <p:nvSpPr>
            <p:cNvPr id="774" name="Rounded Rectangle 64"/>
            <p:cNvSpPr/>
            <p:nvPr/>
          </p:nvSpPr>
          <p:spPr bwMode="auto">
            <a:xfrm>
              <a:off x="3086100" y="3433409"/>
              <a:ext cx="647700" cy="372180"/>
            </a:xfrm>
            <a:prstGeom prst="roundRect">
              <a:avLst/>
            </a:prstGeom>
            <a:solidFill>
              <a:srgbClr val="008CD2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solidFill>
                  <a:schemeClr val="tx1"/>
                </a:solidFill>
              </a:endParaRPr>
            </a:p>
          </p:txBody>
        </p:sp>
        <p:sp>
          <p:nvSpPr>
            <p:cNvPr id="775" name="Right Arrow 65"/>
            <p:cNvSpPr/>
            <p:nvPr/>
          </p:nvSpPr>
          <p:spPr bwMode="auto">
            <a:xfrm>
              <a:off x="3390900" y="3171086"/>
              <a:ext cx="266700" cy="668232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776" name="Right Arrow 66"/>
            <p:cNvSpPr/>
            <p:nvPr/>
          </p:nvSpPr>
          <p:spPr bwMode="auto">
            <a:xfrm>
              <a:off x="3390900" y="3323485"/>
              <a:ext cx="266700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777" name="Right Arrow 67"/>
            <p:cNvSpPr/>
            <p:nvPr/>
          </p:nvSpPr>
          <p:spPr bwMode="auto">
            <a:xfrm rot="10800000">
              <a:off x="3124201" y="3247286"/>
              <a:ext cx="266700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778" name="Right Arrow 68"/>
            <p:cNvSpPr/>
            <p:nvPr/>
          </p:nvSpPr>
          <p:spPr bwMode="auto">
            <a:xfrm rot="10800000">
              <a:off x="3124201" y="3399685"/>
              <a:ext cx="266700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</p:grpSp>
      <p:grpSp>
        <p:nvGrpSpPr>
          <p:cNvPr id="781" name="Group 461"/>
          <p:cNvGrpSpPr>
            <a:grpSpLocks/>
          </p:cNvGrpSpPr>
          <p:nvPr/>
        </p:nvGrpSpPr>
        <p:grpSpPr bwMode="auto">
          <a:xfrm>
            <a:off x="6404372" y="1763716"/>
            <a:ext cx="498872" cy="696751"/>
            <a:chOff x="4137052" y="4995534"/>
            <a:chExt cx="665082" cy="929721"/>
          </a:xfrm>
        </p:grpSpPr>
        <p:sp>
          <p:nvSpPr>
            <p:cNvPr id="780" name="Rounded Rectangle 70"/>
            <p:cNvSpPr/>
            <p:nvPr/>
          </p:nvSpPr>
          <p:spPr bwMode="auto">
            <a:xfrm>
              <a:off x="4137052" y="5332674"/>
              <a:ext cx="665082" cy="306511"/>
            </a:xfrm>
            <a:prstGeom prst="roundRect">
              <a:avLst/>
            </a:prstGeom>
            <a:solidFill>
              <a:srgbClr val="008CD2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solidFill>
                  <a:schemeClr val="tx1"/>
                </a:solidFill>
              </a:endParaRPr>
            </a:p>
          </p:txBody>
        </p:sp>
        <p:grpSp>
          <p:nvGrpSpPr>
            <p:cNvPr id="782" name="Group 115"/>
            <p:cNvGrpSpPr/>
            <p:nvPr/>
          </p:nvGrpSpPr>
          <p:grpSpPr>
            <a:xfrm>
              <a:off x="4165600" y="5374926"/>
              <a:ext cx="587022" cy="550329"/>
              <a:chOff x="3009900" y="3325815"/>
              <a:chExt cx="647700" cy="70166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2" name="Rounded Rectangle 82"/>
              <p:cNvSpPr/>
              <p:nvPr/>
            </p:nvSpPr>
            <p:spPr bwMode="auto">
              <a:xfrm>
                <a:off x="3009900" y="3481249"/>
                <a:ext cx="647700" cy="390801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793" name="Left-Right Arrow 83"/>
              <p:cNvSpPr/>
              <p:nvPr/>
            </p:nvSpPr>
            <p:spPr bwMode="auto">
              <a:xfrm>
                <a:off x="3086099" y="3325818"/>
                <a:ext cx="495300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94" name="Left-Right Arrow 84"/>
              <p:cNvSpPr/>
              <p:nvPr/>
            </p:nvSpPr>
            <p:spPr bwMode="auto">
              <a:xfrm rot="16200000">
                <a:off x="3086099" y="3373317"/>
                <a:ext cx="495300" cy="606667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95" name="Left-Right Arrow 85"/>
              <p:cNvSpPr/>
              <p:nvPr/>
            </p:nvSpPr>
            <p:spPr bwMode="auto">
              <a:xfrm rot="18721637">
                <a:off x="3086101" y="3373317"/>
                <a:ext cx="495300" cy="606667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96" name="Left-Right Arrow 86"/>
              <p:cNvSpPr/>
              <p:nvPr/>
            </p:nvSpPr>
            <p:spPr bwMode="auto">
              <a:xfrm rot="2493006">
                <a:off x="3086102" y="3325815"/>
                <a:ext cx="495300" cy="701666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97" name="Oval 87"/>
              <p:cNvSpPr/>
              <p:nvPr/>
            </p:nvSpPr>
            <p:spPr bwMode="auto">
              <a:xfrm>
                <a:off x="3205037" y="3428301"/>
                <a:ext cx="257428" cy="49669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  <p:grpSp>
          <p:nvGrpSpPr>
            <p:cNvPr id="798" name="Group 344"/>
            <p:cNvGrpSpPr>
              <a:grpSpLocks/>
            </p:cNvGrpSpPr>
            <p:nvPr/>
          </p:nvGrpSpPr>
          <p:grpSpPr bwMode="auto">
            <a:xfrm>
              <a:off x="4171617" y="4995534"/>
              <a:ext cx="575568" cy="452983"/>
              <a:chOff x="5118301" y="5051480"/>
              <a:chExt cx="750628" cy="593269"/>
            </a:xfrm>
          </p:grpSpPr>
          <p:sp>
            <p:nvSpPr>
              <p:cNvPr id="783" name="Rounded Rectangle 73"/>
              <p:cNvSpPr/>
              <p:nvPr/>
            </p:nvSpPr>
            <p:spPr bwMode="auto">
              <a:xfrm>
                <a:off x="5118301" y="5144462"/>
                <a:ext cx="750628" cy="401435"/>
              </a:xfrm>
              <a:prstGeom prst="roundRect">
                <a:avLst/>
              </a:prstGeom>
              <a:solidFill>
                <a:srgbClr val="008CD2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4" name="Straight Connector 74"/>
              <p:cNvCxnSpPr>
                <a:cxnSpLocks noChangeShapeType="1"/>
              </p:cNvCxnSpPr>
              <p:nvPr/>
            </p:nvCxnSpPr>
            <p:spPr bwMode="auto">
              <a:xfrm flipV="1">
                <a:off x="5352685" y="5238067"/>
                <a:ext cx="267043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785" name="Straight Connector 75"/>
              <p:cNvCxnSpPr>
                <a:cxnSpLocks noChangeShapeType="1"/>
              </p:cNvCxnSpPr>
              <p:nvPr/>
            </p:nvCxnSpPr>
            <p:spPr bwMode="auto">
              <a:xfrm>
                <a:off x="5352685" y="5271359"/>
                <a:ext cx="271183" cy="160217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786" name="Straight Connector 76"/>
              <p:cNvCxnSpPr>
                <a:cxnSpLocks noChangeShapeType="1"/>
              </p:cNvCxnSpPr>
              <p:nvPr/>
            </p:nvCxnSpPr>
            <p:spPr bwMode="auto">
              <a:xfrm flipV="1">
                <a:off x="5344405" y="5271359"/>
                <a:ext cx="269112" cy="16229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cxnSp>
            <p:nvCxnSpPr>
              <p:cNvPr id="787" name="Straight Connector 77"/>
              <p:cNvCxnSpPr>
                <a:cxnSpLocks noChangeShapeType="1"/>
              </p:cNvCxnSpPr>
              <p:nvPr/>
            </p:nvCxnSpPr>
            <p:spPr bwMode="auto">
              <a:xfrm flipV="1">
                <a:off x="5350616" y="5460707"/>
                <a:ext cx="267041" cy="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</p:cxnSp>
          <p:sp>
            <p:nvSpPr>
              <p:cNvPr id="788" name="Rectangle 78"/>
              <p:cNvSpPr/>
              <p:nvPr/>
            </p:nvSpPr>
            <p:spPr bwMode="auto">
              <a:xfrm>
                <a:off x="5197321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89" name="Rectangle 79"/>
              <p:cNvSpPr/>
              <p:nvPr/>
            </p:nvSpPr>
            <p:spPr bwMode="auto">
              <a:xfrm>
                <a:off x="5603952" y="5051480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90" name="Rectangle 80"/>
              <p:cNvSpPr/>
              <p:nvPr/>
            </p:nvSpPr>
            <p:spPr bwMode="auto">
              <a:xfrm>
                <a:off x="5199213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  <p:sp>
            <p:nvSpPr>
              <p:cNvPr id="791" name="Rectangle 81"/>
              <p:cNvSpPr/>
              <p:nvPr/>
            </p:nvSpPr>
            <p:spPr bwMode="auto">
              <a:xfrm>
                <a:off x="5597896" y="5281913"/>
                <a:ext cx="174172" cy="3628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61593" tIns="30796" rIns="61593" bIns="30796" anchor="ctr">
                <a:spAutoFit/>
              </a:bodyPr>
              <a:lstStyle/>
              <a:p>
                <a:pPr algn="ctr" defTabSz="610791" eaLnBrk="0" hangingPunct="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defRPr/>
                </a:pPr>
                <a:endParaRPr lang="en-GB" sz="1050">
                  <a:latin typeface="Arial" charset="0"/>
                </a:endParaRPr>
              </a:p>
            </p:txBody>
          </p:sp>
        </p:grpSp>
      </p:grpSp>
      <p:grpSp>
        <p:nvGrpSpPr>
          <p:cNvPr id="35378" name="Group 124"/>
          <p:cNvGrpSpPr>
            <a:grpSpLocks/>
          </p:cNvGrpSpPr>
          <p:nvPr/>
        </p:nvGrpSpPr>
        <p:grpSpPr bwMode="auto">
          <a:xfrm>
            <a:off x="6172200" y="2936146"/>
            <a:ext cx="486966" cy="553513"/>
            <a:chOff x="3086100" y="3171086"/>
            <a:chExt cx="647700" cy="896830"/>
          </a:xfrm>
        </p:grpSpPr>
        <p:sp>
          <p:nvSpPr>
            <p:cNvPr id="799" name="Rounded Rectangle 64"/>
            <p:cNvSpPr/>
            <p:nvPr/>
          </p:nvSpPr>
          <p:spPr bwMode="auto">
            <a:xfrm>
              <a:off x="3086100" y="3433409"/>
              <a:ext cx="647700" cy="372180"/>
            </a:xfrm>
            <a:prstGeom prst="roundRect">
              <a:avLst/>
            </a:prstGeom>
            <a:solidFill>
              <a:srgbClr val="008CD2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solidFill>
                  <a:schemeClr val="tx1"/>
                </a:solidFill>
              </a:endParaRPr>
            </a:p>
          </p:txBody>
        </p:sp>
        <p:sp>
          <p:nvSpPr>
            <p:cNvPr id="800" name="Right Arrow 65"/>
            <p:cNvSpPr/>
            <p:nvPr/>
          </p:nvSpPr>
          <p:spPr bwMode="auto">
            <a:xfrm>
              <a:off x="3390899" y="3171086"/>
              <a:ext cx="266699" cy="668232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801" name="Right Arrow 66"/>
            <p:cNvSpPr/>
            <p:nvPr/>
          </p:nvSpPr>
          <p:spPr bwMode="auto">
            <a:xfrm>
              <a:off x="3390899" y="3323485"/>
              <a:ext cx="266699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802" name="Right Arrow 67"/>
            <p:cNvSpPr/>
            <p:nvPr/>
          </p:nvSpPr>
          <p:spPr bwMode="auto">
            <a:xfrm rot="10800000">
              <a:off x="3124201" y="3247286"/>
              <a:ext cx="266699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  <p:sp>
          <p:nvSpPr>
            <p:cNvPr id="803" name="Right Arrow 68"/>
            <p:cNvSpPr/>
            <p:nvPr/>
          </p:nvSpPr>
          <p:spPr bwMode="auto">
            <a:xfrm rot="10800000">
              <a:off x="3124201" y="3399685"/>
              <a:ext cx="266699" cy="668231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61593" tIns="30796" rIns="61593" bIns="30796" anchor="ctr">
              <a:spAutoFit/>
            </a:bodyPr>
            <a:lstStyle/>
            <a:p>
              <a:pPr algn="ctr" defTabSz="610791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en-GB" sz="1050">
                <a:latin typeface="Arial" charset="0"/>
              </a:endParaRPr>
            </a:p>
          </p:txBody>
        </p:sp>
      </p:grpSp>
      <p:sp>
        <p:nvSpPr>
          <p:cNvPr id="34872" name="Textfeld 803"/>
          <p:cNvSpPr txBox="1">
            <a:spLocks noChangeArrowheads="1"/>
          </p:cNvSpPr>
          <p:nvPr/>
        </p:nvSpPr>
        <p:spPr bwMode="auto">
          <a:xfrm rot="-847835">
            <a:off x="4047735" y="1198803"/>
            <a:ext cx="33534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pitchFamily="34" charset="0"/>
              <a:buNone/>
            </a:pPr>
            <a:r>
              <a:rPr lang="de-DE" sz="1050">
                <a:solidFill>
                  <a:schemeClr val="bg1"/>
                </a:solidFill>
              </a:rPr>
              <a:t>L2</a:t>
            </a:r>
          </a:p>
        </p:txBody>
      </p:sp>
      <p:sp>
        <p:nvSpPr>
          <p:cNvPr id="34873" name="Textfeld 804"/>
          <p:cNvSpPr txBox="1">
            <a:spLocks noChangeArrowheads="1"/>
          </p:cNvSpPr>
          <p:nvPr/>
        </p:nvSpPr>
        <p:spPr bwMode="auto">
          <a:xfrm rot="592379">
            <a:off x="4745441" y="1466694"/>
            <a:ext cx="33534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pitchFamily="34" charset="0"/>
              <a:buNone/>
            </a:pPr>
            <a:r>
              <a:rPr lang="de-DE" sz="1050">
                <a:solidFill>
                  <a:schemeClr val="bg1"/>
                </a:solidFill>
              </a:rPr>
              <a:t>L3</a:t>
            </a:r>
          </a:p>
        </p:txBody>
      </p:sp>
      <p:sp>
        <p:nvSpPr>
          <p:cNvPr id="34874" name="Textfeld 805"/>
          <p:cNvSpPr txBox="1">
            <a:spLocks noChangeArrowheads="1"/>
          </p:cNvSpPr>
          <p:nvPr/>
        </p:nvSpPr>
        <p:spPr bwMode="auto">
          <a:xfrm rot="208951">
            <a:off x="4105028" y="1425618"/>
            <a:ext cx="55175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pitchFamily="34" charset="0"/>
              <a:buNone/>
            </a:pPr>
            <a:r>
              <a:rPr lang="de-DE" sz="1050">
                <a:solidFill>
                  <a:schemeClr val="bg1"/>
                </a:solidFill>
              </a:rPr>
              <a:t>MPLS</a:t>
            </a:r>
          </a:p>
        </p:txBody>
      </p:sp>
      <p:sp>
        <p:nvSpPr>
          <p:cNvPr id="34875" name="Textfeld 806"/>
          <p:cNvSpPr txBox="1">
            <a:spLocks noChangeArrowheads="1"/>
          </p:cNvSpPr>
          <p:nvPr/>
        </p:nvSpPr>
        <p:spPr bwMode="auto">
          <a:xfrm rot="402540">
            <a:off x="4674394" y="1152734"/>
            <a:ext cx="60007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pitchFamily="34" charset="0"/>
              <a:buNone/>
            </a:pPr>
            <a:r>
              <a:rPr lang="de-DE" sz="1200">
                <a:solidFill>
                  <a:schemeClr val="bg1"/>
                </a:solidFill>
              </a:rPr>
              <a:t>WDM</a:t>
            </a:r>
          </a:p>
        </p:txBody>
      </p:sp>
      <p:sp>
        <p:nvSpPr>
          <p:cNvPr id="34876" name="Textfeld 807"/>
          <p:cNvSpPr txBox="1">
            <a:spLocks noChangeArrowheads="1"/>
          </p:cNvSpPr>
          <p:nvPr/>
        </p:nvSpPr>
        <p:spPr bwMode="auto">
          <a:xfrm rot="-847835">
            <a:off x="4306811" y="1272622"/>
            <a:ext cx="31130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pitchFamily="34" charset="0"/>
              <a:buNone/>
            </a:pPr>
            <a:r>
              <a:rPr lang="de-DE" sz="1050">
                <a:solidFill>
                  <a:schemeClr val="bg1"/>
                </a:solidFill>
              </a:rPr>
              <a:t>IP</a:t>
            </a:r>
          </a:p>
        </p:txBody>
      </p:sp>
      <p:sp>
        <p:nvSpPr>
          <p:cNvPr id="34877" name="Textfeld 808"/>
          <p:cNvSpPr txBox="1">
            <a:spLocks noChangeArrowheads="1"/>
          </p:cNvSpPr>
          <p:nvPr/>
        </p:nvSpPr>
        <p:spPr bwMode="auto">
          <a:xfrm rot="-847835">
            <a:off x="4661679" y="1304405"/>
            <a:ext cx="42191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Arial" pitchFamily="34" charset="0"/>
              <a:buNone/>
            </a:pPr>
            <a:r>
              <a:rPr lang="de-DE" sz="900">
                <a:solidFill>
                  <a:schemeClr val="bg1"/>
                </a:solidFill>
              </a:rPr>
              <a:t>VPN</a:t>
            </a:r>
          </a:p>
        </p:txBody>
      </p:sp>
      <p:sp>
        <p:nvSpPr>
          <p:cNvPr id="814" name="Pfeil nach links, rechts und oben 813"/>
          <p:cNvSpPr/>
          <p:nvPr/>
        </p:nvSpPr>
        <p:spPr bwMode="auto">
          <a:xfrm>
            <a:off x="4121944" y="1781176"/>
            <a:ext cx="982266" cy="736997"/>
          </a:xfrm>
          <a:prstGeom prst="leftRightUpArrow">
            <a:avLst>
              <a:gd name="adj1" fmla="val 50000"/>
              <a:gd name="adj2" fmla="val 29811"/>
              <a:gd name="adj3" fmla="val 18586"/>
            </a:avLst>
          </a:prstGeom>
          <a:solidFill>
            <a:schemeClr val="bg1"/>
          </a:solidFill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000" tIns="27000" rIns="27000" bIns="27000" anchor="ctr" anchorCtr="1"/>
          <a:lstStyle/>
          <a:p>
            <a:pPr marL="134541" indent="-134541" algn="ctr">
              <a:spcBef>
                <a:spcPct val="50000"/>
              </a:spcBef>
              <a:buClr>
                <a:schemeClr val="tx2"/>
              </a:buClr>
              <a:defRPr/>
            </a:pPr>
            <a:endParaRPr lang="de-DE" sz="1050" dirty="0" err="1">
              <a:latin typeface="Arial" charset="0"/>
              <a:cs typeface="Arial" charset="0"/>
            </a:endParaRPr>
          </a:p>
        </p:txBody>
      </p:sp>
      <p:grpSp>
        <p:nvGrpSpPr>
          <p:cNvPr id="35379" name="Group 17"/>
          <p:cNvGrpSpPr>
            <a:grpSpLocks/>
          </p:cNvGrpSpPr>
          <p:nvPr/>
        </p:nvGrpSpPr>
        <p:grpSpPr bwMode="auto">
          <a:xfrm>
            <a:off x="1644254" y="3487341"/>
            <a:ext cx="1810940" cy="1290638"/>
            <a:chOff x="700" y="2805"/>
            <a:chExt cx="1572" cy="1141"/>
          </a:xfrm>
        </p:grpSpPr>
        <p:grpSp>
          <p:nvGrpSpPr>
            <p:cNvPr id="35380" name="Group 18"/>
            <p:cNvGrpSpPr>
              <a:grpSpLocks/>
            </p:cNvGrpSpPr>
            <p:nvPr/>
          </p:nvGrpSpPr>
          <p:grpSpPr bwMode="auto">
            <a:xfrm>
              <a:off x="695" y="2805"/>
              <a:ext cx="1577" cy="505"/>
              <a:chOff x="695" y="2805"/>
              <a:chExt cx="1577" cy="505"/>
            </a:xfrm>
          </p:grpSpPr>
          <p:grpSp>
            <p:nvGrpSpPr>
              <p:cNvPr id="35381" name="Group 19"/>
              <p:cNvGrpSpPr>
                <a:grpSpLocks/>
              </p:cNvGrpSpPr>
              <p:nvPr/>
            </p:nvGrpSpPr>
            <p:grpSpPr bwMode="auto">
              <a:xfrm>
                <a:off x="695" y="2805"/>
                <a:ext cx="1514" cy="505"/>
                <a:chOff x="695" y="2805"/>
                <a:chExt cx="1514" cy="505"/>
              </a:xfrm>
            </p:grpSpPr>
            <p:grpSp>
              <p:nvGrpSpPr>
                <p:cNvPr id="35382" name="Group 20"/>
                <p:cNvGrpSpPr>
                  <a:grpSpLocks/>
                </p:cNvGrpSpPr>
                <p:nvPr/>
              </p:nvGrpSpPr>
              <p:grpSpPr bwMode="auto">
                <a:xfrm>
                  <a:off x="695" y="2941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35383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5052" name="Rectangle 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5053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54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55" name="Line 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56" name="Line 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57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58" name="Line 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59" name="Line 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60" name="Line 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61" name="Line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62" name="Line 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63" name="Line 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64" name="Line 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65" name="Line 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66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67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68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69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70" name="Line 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5047" name="Freeform 41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048" name="Freeform 42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049" name="Text Box 43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5050" name="Freeform 44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051" name="Text Box 45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35384" name="Group 46"/>
                <p:cNvGrpSpPr>
                  <a:grpSpLocks/>
                </p:cNvGrpSpPr>
                <p:nvPr/>
              </p:nvGrpSpPr>
              <p:grpSpPr bwMode="auto">
                <a:xfrm>
                  <a:off x="879" y="2933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3538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5027" name="Rectangle 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5028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29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30" name="Line 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31" name="Line 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32" name="Line 5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33" name="Line 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34" name="Line 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35" name="Line 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36" name="Line 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37" name="Line 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38" name="Line 5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39" name="Line 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40" name="Line 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41" name="Line 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42" name="Line 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43" name="Line 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44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45" name="Line 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5022" name="Freeform 67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023" name="Freeform 68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024" name="Text Box 69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5025" name="Freeform 70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026" name="Text Box 71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35386" name="Group 72"/>
                <p:cNvGrpSpPr>
                  <a:grpSpLocks/>
                </p:cNvGrpSpPr>
                <p:nvPr/>
              </p:nvGrpSpPr>
              <p:grpSpPr bwMode="auto">
                <a:xfrm>
                  <a:off x="1079" y="2901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35387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5002" name="Rectangl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5003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04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05" name="Line 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06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07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08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09" name="Line 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10" name="Line 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11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12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13" name="Line 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14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15" name="Line 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16" name="Line 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17" name="Line 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18" name="Line 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19" name="Line 9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5020" name="Line 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4997" name="Freeform 93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98" name="Freeform 94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99" name="Text Box 95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5000" name="Freeform 96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5001" name="Text Box 97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35388" name="Group 98"/>
                <p:cNvGrpSpPr>
                  <a:grpSpLocks/>
                </p:cNvGrpSpPr>
                <p:nvPr/>
              </p:nvGrpSpPr>
              <p:grpSpPr bwMode="auto">
                <a:xfrm>
                  <a:off x="1279" y="2885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35389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4977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4978" name="Freeform 101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79" name="Freeform 102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80" name="Line 1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81" name="Line 1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82" name="Line 1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83" name="Line 1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84" name="Line 1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85" name="Line 1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86" name="Line 10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87" name="Line 1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88" name="Line 1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89" name="Line 1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90" name="Line 1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91" name="Line 1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92" name="Line 1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93" name="Line 1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94" name="Line 1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95" name="Line 1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4972" name="Freeform 119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73" name="Freeform 120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74" name="Text Box 121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4975" name="Freeform 122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76" name="Text Box 123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35390" name="Group 124"/>
                <p:cNvGrpSpPr>
                  <a:grpSpLocks/>
                </p:cNvGrpSpPr>
                <p:nvPr/>
              </p:nvGrpSpPr>
              <p:grpSpPr bwMode="auto">
                <a:xfrm>
                  <a:off x="1471" y="2861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35391" name="Group 125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4952" name="Rectangle 1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4953" name="Freeform 127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54" name="Freeform 128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55" name="Line 1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56" name="Line 1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57" name="Line 1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58" name="Line 1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59" name="Line 1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60" name="Line 1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61" name="Line 1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62" name="Line 1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63" name="Line 1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64" name="Line 1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65" name="Line 1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66" name="Line 1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67" name="Line 1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68" name="Line 1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69" name="Line 1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70" name="Line 14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4947" name="Freeform 145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48" name="Freeform 146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49" name="Text Box 147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4950" name="Freeform 148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51" name="Text Box 149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804" name="Group 150"/>
                <p:cNvGrpSpPr>
                  <a:grpSpLocks/>
                </p:cNvGrpSpPr>
                <p:nvPr/>
              </p:nvGrpSpPr>
              <p:grpSpPr bwMode="auto">
                <a:xfrm>
                  <a:off x="1663" y="2845"/>
                  <a:ext cx="409" cy="369"/>
                  <a:chOff x="3287" y="1941"/>
                  <a:chExt cx="450" cy="449"/>
                </a:xfrm>
              </p:grpSpPr>
              <p:grpSp>
                <p:nvGrpSpPr>
                  <p:cNvPr id="805" name="Group 151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4927" name="Rectangle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4928" name="Freeform 153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29" name="Freeform 154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30" name="Line 1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31" name="Line 1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32" name="Line 1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33" name="Line 1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34" name="Line 15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35" name="Line 1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36" name="Line 1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37" name="Line 1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38" name="Line 1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39" name="Line 1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40" name="Line 1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41" name="Line 1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42" name="Line 16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43" name="Line 1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44" name="Line 1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45" name="Line 1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4922" name="Freeform 171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23" name="Freeform 172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24" name="Text Box 173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3" y="2131"/>
                    <a:ext cx="133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4925" name="Freeform 174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26" name="Text Box 175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4" y="1992"/>
                    <a:ext cx="142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  <p:grpSp>
              <p:nvGrpSpPr>
                <p:cNvPr id="806" name="Group 176"/>
                <p:cNvGrpSpPr>
                  <a:grpSpLocks/>
                </p:cNvGrpSpPr>
                <p:nvPr/>
              </p:nvGrpSpPr>
              <p:grpSpPr bwMode="auto">
                <a:xfrm>
                  <a:off x="1863" y="2805"/>
                  <a:ext cx="346" cy="369"/>
                  <a:chOff x="3287" y="1941"/>
                  <a:chExt cx="450" cy="449"/>
                </a:xfrm>
              </p:grpSpPr>
              <p:grpSp>
                <p:nvGrpSpPr>
                  <p:cNvPr id="807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3287" y="1947"/>
                    <a:ext cx="450" cy="443"/>
                    <a:chOff x="3287" y="1947"/>
                    <a:chExt cx="450" cy="443"/>
                  </a:xfrm>
                </p:grpSpPr>
                <p:sp>
                  <p:nvSpPr>
                    <p:cNvPr id="34902" name="Rectangle 1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" y="1959"/>
                      <a:ext cx="198" cy="301"/>
                    </a:xfrm>
                    <a:prstGeom prst="rect">
                      <a:avLst/>
                    </a:prstGeom>
                    <a:solidFill>
                      <a:srgbClr val="CC99FF"/>
                    </a:solidFill>
                    <a:ln w="9525">
                      <a:miter lim="800000"/>
                      <a:headEnd/>
                      <a:tailEnd/>
                    </a:ln>
                    <a:scene3d>
                      <a:camera prst="legacyPerspectiveBottomLeft">
                        <a:rot lat="20999993" lon="2100000" rev="0"/>
                      </a:camera>
                      <a:lightRig rig="legacyFlat3" dir="t"/>
                    </a:scene3d>
                    <a:sp3d extrusionH="989000" prstMaterial="legacyMatte">
                      <a:bevelT w="13500" h="13500" prst="angle"/>
                      <a:bevelB w="13500" h="13500" prst="angle"/>
                      <a:extrusionClr>
                        <a:srgbClr val="CC99FF"/>
                      </a:extrusionClr>
                    </a:sp3d>
                  </p:spPr>
                  <p:txBody>
                    <a:bodyPr wrap="none" lIns="0" tIns="0" rIns="0" bIns="0" anchor="ctr">
                      <a:flatTx/>
                    </a:bodyPr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rgbClr val="00A3DC"/>
                        </a:buClr>
                        <a:buFont typeface="Wingdings" pitchFamily="2" charset="2"/>
                        <a:buChar char=""/>
                      </a:pPr>
                      <a:endParaRPr lang="de-DE" sz="900" b="1"/>
                    </a:p>
                  </p:txBody>
                </p:sp>
                <p:sp>
                  <p:nvSpPr>
                    <p:cNvPr id="34903" name="Freeform 179"/>
                    <p:cNvSpPr>
                      <a:spLocks/>
                    </p:cNvSpPr>
                    <p:nvPr/>
                  </p:nvSpPr>
                  <p:spPr bwMode="auto">
                    <a:xfrm>
                      <a:off x="3480" y="2103"/>
                      <a:ext cx="255" cy="282"/>
                    </a:xfrm>
                    <a:custGeom>
                      <a:avLst/>
                      <a:gdLst>
                        <a:gd name="T0" fmla="*/ 0 w 255"/>
                        <a:gd name="T1" fmla="*/ 132 h 282"/>
                        <a:gd name="T2" fmla="*/ 0 w 255"/>
                        <a:gd name="T3" fmla="*/ 0 h 282"/>
                        <a:gd name="T4" fmla="*/ 255 w 255"/>
                        <a:gd name="T5" fmla="*/ 168 h 282"/>
                        <a:gd name="T6" fmla="*/ 252 w 255"/>
                        <a:gd name="T7" fmla="*/ 282 h 282"/>
                        <a:gd name="T8" fmla="*/ 0 w 255"/>
                        <a:gd name="T9" fmla="*/ 132 h 28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5"/>
                        <a:gd name="T16" fmla="*/ 0 h 282"/>
                        <a:gd name="T17" fmla="*/ 255 w 255"/>
                        <a:gd name="T18" fmla="*/ 282 h 28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5" h="282">
                          <a:moveTo>
                            <a:pt x="0" y="132"/>
                          </a:moveTo>
                          <a:lnTo>
                            <a:pt x="0" y="0"/>
                          </a:lnTo>
                          <a:lnTo>
                            <a:pt x="255" y="168"/>
                          </a:lnTo>
                          <a:lnTo>
                            <a:pt x="252" y="282"/>
                          </a:lnTo>
                          <a:lnTo>
                            <a:pt x="0" y="13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04" name="Freeform 180"/>
                    <p:cNvSpPr>
                      <a:spLocks/>
                    </p:cNvSpPr>
                    <p:nvPr/>
                  </p:nvSpPr>
                  <p:spPr bwMode="auto">
                    <a:xfrm>
                      <a:off x="3471" y="1950"/>
                      <a:ext cx="261" cy="324"/>
                    </a:xfrm>
                    <a:custGeom>
                      <a:avLst/>
                      <a:gdLst>
                        <a:gd name="T0" fmla="*/ 9 w 261"/>
                        <a:gd name="T1" fmla="*/ 156 h 324"/>
                        <a:gd name="T2" fmla="*/ 0 w 261"/>
                        <a:gd name="T3" fmla="*/ 0 h 324"/>
                        <a:gd name="T4" fmla="*/ 258 w 261"/>
                        <a:gd name="T5" fmla="*/ 171 h 324"/>
                        <a:gd name="T6" fmla="*/ 261 w 261"/>
                        <a:gd name="T7" fmla="*/ 324 h 324"/>
                        <a:gd name="T8" fmla="*/ 9 w 261"/>
                        <a:gd name="T9" fmla="*/ 156 h 3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1"/>
                        <a:gd name="T16" fmla="*/ 0 h 324"/>
                        <a:gd name="T17" fmla="*/ 261 w 261"/>
                        <a:gd name="T18" fmla="*/ 324 h 3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1" h="324">
                          <a:moveTo>
                            <a:pt x="9" y="156"/>
                          </a:moveTo>
                          <a:lnTo>
                            <a:pt x="0" y="0"/>
                          </a:lnTo>
                          <a:lnTo>
                            <a:pt x="258" y="171"/>
                          </a:lnTo>
                          <a:lnTo>
                            <a:pt x="261" y="324"/>
                          </a:lnTo>
                          <a:lnTo>
                            <a:pt x="9" y="156"/>
                          </a:lnTo>
                          <a:close/>
                        </a:path>
                      </a:pathLst>
                    </a:custGeom>
                    <a:solidFill>
                      <a:schemeClr val="folHlink"/>
                    </a:solidFill>
                    <a:ln w="9525" cap="flat" cmpd="sng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05" name="Line 1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68" y="194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06" name="Line 1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84" y="1957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07" name="Line 1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00" y="1964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08" name="Line 1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20" y="198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09" name="Line 1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6" y="1991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10" name="Line 1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52" y="199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11" name="Line 1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1" y="200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12" name="Line 1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87" y="201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13" name="Line 1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03" y="202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14" name="Line 1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23" y="203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15" name="Line 19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9" y="2049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16" name="Line 1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55" y="2056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17" name="Line 1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3" y="206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18" name="Line 19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89" y="2078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19" name="Line 19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05" y="2085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  <p:sp>
                  <p:nvSpPr>
                    <p:cNvPr id="34920" name="Line 1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25" y="2102"/>
                      <a:ext cx="12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de-DE" sz="1050"/>
                    </a:p>
                  </p:txBody>
                </p:sp>
              </p:grpSp>
              <p:sp>
                <p:nvSpPr>
                  <p:cNvPr id="34897" name="Freeform 197"/>
                  <p:cNvSpPr>
                    <a:spLocks/>
                  </p:cNvSpPr>
                  <p:nvPr/>
                </p:nvSpPr>
                <p:spPr bwMode="auto">
                  <a:xfrm>
                    <a:off x="3288" y="1941"/>
                    <a:ext cx="192" cy="324"/>
                  </a:xfrm>
                  <a:custGeom>
                    <a:avLst/>
                    <a:gdLst>
                      <a:gd name="T0" fmla="*/ 12 w 192"/>
                      <a:gd name="T1" fmla="*/ 324 h 324"/>
                      <a:gd name="T2" fmla="*/ 192 w 192"/>
                      <a:gd name="T3" fmla="*/ 285 h 324"/>
                      <a:gd name="T4" fmla="*/ 177 w 192"/>
                      <a:gd name="T5" fmla="*/ 0 h 324"/>
                      <a:gd name="T6" fmla="*/ 0 w 192"/>
                      <a:gd name="T7" fmla="*/ 45 h 324"/>
                      <a:gd name="T8" fmla="*/ 12 w 192"/>
                      <a:gd name="T9" fmla="*/ 324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324"/>
                      <a:gd name="T17" fmla="*/ 192 w 192"/>
                      <a:gd name="T18" fmla="*/ 324 h 3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324">
                        <a:moveTo>
                          <a:pt x="12" y="324"/>
                        </a:moveTo>
                        <a:lnTo>
                          <a:pt x="192" y="285"/>
                        </a:lnTo>
                        <a:lnTo>
                          <a:pt x="177" y="0"/>
                        </a:lnTo>
                        <a:lnTo>
                          <a:pt x="0" y="45"/>
                        </a:lnTo>
                        <a:lnTo>
                          <a:pt x="12" y="32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898" name="Freeform 198"/>
                  <p:cNvSpPr>
                    <a:spLocks/>
                  </p:cNvSpPr>
                  <p:nvPr/>
                </p:nvSpPr>
                <p:spPr bwMode="auto">
                  <a:xfrm>
                    <a:off x="3309" y="2100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899" name="Text Box 199"/>
                  <p:cNvSpPr txBox="1">
                    <a:spLocks noChangeArrowheads="1"/>
                  </p:cNvSpPr>
                  <p:nvPr/>
                </p:nvSpPr>
                <p:spPr bwMode="auto">
                  <a:xfrm rot="20958404">
                    <a:off x="3322" y="2129"/>
                    <a:ext cx="157" cy="11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750" b="1" i="1">
                        <a:solidFill>
                          <a:srgbClr val="E2E2E2"/>
                        </a:solidFill>
                      </a:rPr>
                      <a:t>OS</a:t>
                    </a:r>
                  </a:p>
                </p:txBody>
              </p:sp>
              <p:sp>
                <p:nvSpPr>
                  <p:cNvPr id="34900" name="Freeform 200"/>
                  <p:cNvSpPr>
                    <a:spLocks/>
                  </p:cNvSpPr>
                  <p:nvPr/>
                </p:nvSpPr>
                <p:spPr bwMode="auto">
                  <a:xfrm>
                    <a:off x="3301" y="1957"/>
                    <a:ext cx="156" cy="150"/>
                  </a:xfrm>
                  <a:custGeom>
                    <a:avLst/>
                    <a:gdLst>
                      <a:gd name="T0" fmla="*/ 0 w 156"/>
                      <a:gd name="T1" fmla="*/ 150 h 150"/>
                      <a:gd name="T2" fmla="*/ 0 w 156"/>
                      <a:gd name="T3" fmla="*/ 36 h 150"/>
                      <a:gd name="T4" fmla="*/ 153 w 156"/>
                      <a:gd name="T5" fmla="*/ 0 h 150"/>
                      <a:gd name="T6" fmla="*/ 156 w 156"/>
                      <a:gd name="T7" fmla="*/ 120 h 150"/>
                      <a:gd name="T8" fmla="*/ 0 w 156"/>
                      <a:gd name="T9" fmla="*/ 150 h 1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6"/>
                      <a:gd name="T16" fmla="*/ 0 h 150"/>
                      <a:gd name="T17" fmla="*/ 156 w 156"/>
                      <a:gd name="T18" fmla="*/ 150 h 1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6" h="150">
                        <a:moveTo>
                          <a:pt x="0" y="150"/>
                        </a:moveTo>
                        <a:lnTo>
                          <a:pt x="0" y="36"/>
                        </a:lnTo>
                        <a:lnTo>
                          <a:pt x="153" y="0"/>
                        </a:lnTo>
                        <a:lnTo>
                          <a:pt x="156" y="12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 w="3810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de-DE" sz="1050"/>
                  </a:p>
                </p:txBody>
              </p:sp>
              <p:sp>
                <p:nvSpPr>
                  <p:cNvPr id="34901" name="Text Box 201"/>
                  <p:cNvSpPr txBox="1">
                    <a:spLocks noChangeArrowheads="1"/>
                  </p:cNvSpPr>
                  <p:nvPr/>
                </p:nvSpPr>
                <p:spPr bwMode="auto">
                  <a:xfrm rot="20926642">
                    <a:off x="3301" y="1989"/>
                    <a:ext cx="168" cy="8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200025" indent="-200025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A3DC"/>
                      </a:buClr>
                    </a:pPr>
                    <a:r>
                      <a:rPr lang="de-DE" sz="600" b="1" i="1">
                        <a:solidFill>
                          <a:srgbClr val="E2E2E2"/>
                        </a:solidFill>
                      </a:rPr>
                      <a:t>App</a:t>
                    </a:r>
                  </a:p>
                </p:txBody>
              </p:sp>
            </p:grpSp>
          </p:grpSp>
          <p:sp>
            <p:nvSpPr>
              <p:cNvPr id="34888" name="Rectangle 202"/>
              <p:cNvSpPr>
                <a:spLocks noChangeArrowheads="1"/>
              </p:cNvSpPr>
              <p:nvPr/>
            </p:nvSpPr>
            <p:spPr bwMode="auto">
              <a:xfrm>
                <a:off x="2216" y="2896"/>
                <a:ext cx="56" cy="3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A3DC"/>
                  </a:buClr>
                  <a:buFont typeface="Wingdings" pitchFamily="2" charset="2"/>
                  <a:buChar char=""/>
                </a:pPr>
                <a:endParaRPr lang="de-DE" sz="900" b="1"/>
              </a:p>
            </p:txBody>
          </p:sp>
        </p:grpSp>
        <p:grpSp>
          <p:nvGrpSpPr>
            <p:cNvPr id="808" name="Group 203"/>
            <p:cNvGrpSpPr>
              <a:grpSpLocks/>
            </p:cNvGrpSpPr>
            <p:nvPr/>
          </p:nvGrpSpPr>
          <p:grpSpPr bwMode="auto">
            <a:xfrm>
              <a:off x="700" y="3036"/>
              <a:ext cx="1513" cy="910"/>
              <a:chOff x="700" y="3036"/>
              <a:chExt cx="1513" cy="910"/>
            </a:xfrm>
          </p:grpSpPr>
          <p:pic>
            <p:nvPicPr>
              <p:cNvPr id="34883" name="Picture 204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700" y="3148"/>
                <a:ext cx="478" cy="66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34884" name="Picture 205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1046" y="3109"/>
                <a:ext cx="478" cy="74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34885" name="Picture 206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1399" y="3076"/>
                <a:ext cx="478" cy="8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34886" name="Picture 207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1735" y="3036"/>
                <a:ext cx="478" cy="9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34880" name="Text Box 542"/>
          <p:cNvSpPr txBox="1">
            <a:spLocks noChangeArrowheads="1"/>
          </p:cNvSpPr>
          <p:nvPr/>
        </p:nvSpPr>
        <p:spPr bwMode="auto">
          <a:xfrm>
            <a:off x="4324536" y="2116932"/>
            <a:ext cx="577081" cy="3739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00A3DC"/>
              </a:buClr>
              <a:buFont typeface="Wingdings" pitchFamily="2" charset="2"/>
              <a:buNone/>
            </a:pPr>
            <a:r>
              <a:rPr lang="de-DE" sz="900" b="1"/>
              <a:t>Distanzen </a:t>
            </a:r>
            <a:br>
              <a:rPr lang="de-DE" sz="900" b="1"/>
            </a:br>
            <a:r>
              <a:rPr lang="de-DE" sz="900" b="1"/>
              <a:t>Latenzen</a:t>
            </a:r>
            <a:br>
              <a:rPr lang="de-DE" sz="900" b="1"/>
            </a:br>
            <a:r>
              <a:rPr lang="de-DE" sz="900" b="1"/>
              <a:t>Durchsatz</a:t>
            </a:r>
          </a:p>
        </p:txBody>
      </p:sp>
    </p:spTree>
    <p:extLst>
      <p:ext uri="{BB962C8B-B14F-4D97-AF65-F5344CB8AC3E}">
        <p14:creationId xmlns:p14="http://schemas.microsoft.com/office/powerpoint/2010/main" val="3478004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71</a:t>
            </a:fld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37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72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Virtualisierung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10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2096842-5D51-4681-B421-A592780C0032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de-DE" smtClean="0"/>
              <a:t>Implementierungsformen und ihre Vertreter 1/2</a:t>
            </a:r>
          </a:p>
        </p:txBody>
      </p:sp>
      <p:graphicFrame>
        <p:nvGraphicFramePr>
          <p:cNvPr id="324611" name="Group 3"/>
          <p:cNvGraphicFramePr>
            <a:graphicFrameLocks noGrp="1"/>
          </p:cNvGraphicFramePr>
          <p:nvPr>
            <p:ph idx="1"/>
          </p:nvPr>
        </p:nvGraphicFramePr>
        <p:xfrm>
          <a:off x="1260872" y="988219"/>
          <a:ext cx="6553200" cy="3573427"/>
        </p:xfrm>
        <a:graphic>
          <a:graphicData uri="http://schemas.openxmlformats.org/drawingml/2006/table">
            <a:tbl>
              <a:tblPr/>
              <a:tblGrid>
                <a:gridCol w="2274094"/>
                <a:gridCol w="2583656"/>
                <a:gridCol w="1695450"/>
              </a:tblGrid>
              <a:tr h="3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00B0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Implementierungsart</a:t>
                      </a:r>
                      <a:endParaRPr kumimoji="0" lang="de-DE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40500" marT="13500" marB="675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00B0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0" lang="de-DE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Eigenschaften</a:t>
                      </a: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00B0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0" lang="de-DE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Vertreter</a:t>
                      </a: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799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40500" marT="13500" marB="675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Hypervisor</a:t>
                      </a:r>
                    </a:p>
                    <a:p>
                      <a:pPr marL="182563" marR="0" lvl="0" indent="-1825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mit</a:t>
                      </a: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Wirtsbetriebssystem</a:t>
                      </a:r>
                      <a:endParaRPr kumimoji="0" lang="de-DE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182563" marR="0" lvl="0" indent="-1825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de-D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Erweiterung des existierenden Wirtsbetriebssystems, um virtuelle Maschinen zu betreiben</a:t>
                      </a: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VMware Workstation 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VMware Server 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MS Virtual Server</a:t>
                      </a:r>
                      <a:endParaRPr kumimoji="0" lang="de-DE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704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40500" marT="13500" marB="675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Hypervisor</a:t>
                      </a:r>
                    </a:p>
                    <a:p>
                      <a:pPr marL="182563" marR="0" lvl="0" indent="-1825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ohne</a:t>
                      </a: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Wirtsbetriebssystem</a:t>
                      </a:r>
                      <a:r>
                        <a:rPr kumimoji="0" lang="de-DE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182563" marR="0" lvl="0" indent="-1825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de-D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Direkter Zugriff der Virtualisierungssoftware auf die Hardware</a:t>
                      </a: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VMware ESX Server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MS Hyper-V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de-DE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10" name="Picture 21" descr="ESX Server_graphi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3753" y="3117057"/>
            <a:ext cx="1879997" cy="123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1" name="Picture 22" descr="3D_GSX Diagra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7566" y="1439466"/>
            <a:ext cx="170973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6433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36BDB38-93D2-47DF-87A7-11E4E3765EAE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de-DE" smtClean="0"/>
              <a:t>Implementierungsformen und ihre Vertreter 2/2</a:t>
            </a:r>
          </a:p>
        </p:txBody>
      </p:sp>
      <p:graphicFrame>
        <p:nvGraphicFramePr>
          <p:cNvPr id="326659" name="Group 3"/>
          <p:cNvGraphicFramePr>
            <a:graphicFrameLocks noGrp="1"/>
          </p:cNvGraphicFramePr>
          <p:nvPr>
            <p:ph idx="1"/>
          </p:nvPr>
        </p:nvGraphicFramePr>
        <p:xfrm>
          <a:off x="1260872" y="981075"/>
          <a:ext cx="6553201" cy="3613585"/>
        </p:xfrm>
        <a:graphic>
          <a:graphicData uri="http://schemas.openxmlformats.org/drawingml/2006/table">
            <a:tbl>
              <a:tblPr/>
              <a:tblGrid>
                <a:gridCol w="2274094"/>
                <a:gridCol w="2626519"/>
                <a:gridCol w="1652588"/>
              </a:tblGrid>
              <a:tr h="3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00B0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Implementierungsart</a:t>
                      </a:r>
                      <a:endParaRPr kumimoji="0" lang="de-DE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40500" marT="13500" marB="675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00B0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0" lang="de-DE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Eigenschaften</a:t>
                      </a: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00B0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0" lang="de-DE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Vertreter</a:t>
                      </a: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3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40500" marT="13500" marB="675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00000"/>
                          </a:solidFill>
                          <a:effectLst/>
                          <a:latin typeface="Arial" charset="0"/>
                        </a:rPr>
                        <a:t>Paravirtualisierung</a:t>
                      </a:r>
                    </a:p>
                    <a:p>
                      <a:pPr marL="182563" marR="0" lvl="0" indent="-1825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Entwickelt, um die Virtualisierungsmöglichkeiten der Intel und AMD Prozessoren auszuschöpfen</a:t>
                      </a: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Xen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Virtual Iron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(VMware)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(Hyper-V)</a:t>
                      </a:r>
                      <a:endParaRPr kumimoji="0" lang="de-DE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2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40500" marT="13500" marB="675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Software Container</a:t>
                      </a:r>
                      <a:endParaRPr kumimoji="0" lang="de-DE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182563" marR="0" lvl="0" indent="-1825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de-D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Jede VM arbeitet wie ein eigenständiges OS, es </a:t>
                      </a:r>
                      <a:br>
                        <a:rPr kumimoji="0" lang="de-D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de-D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wird jedoch eine gemeinsame Betriebssysteminstallation genutzt</a:t>
                      </a: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Virtuozzo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A3DC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Solaris Container</a:t>
                      </a:r>
                      <a:endParaRPr kumimoji="0" lang="de-DE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40500" marT="13500" marB="675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3334" name="Picture 21" descr="vz-graph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569" y="2999185"/>
            <a:ext cx="1903810" cy="156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5" name="Picture 22" descr="xen-architektur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2550" y="1301353"/>
            <a:ext cx="2160985" cy="156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9656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6730604" y="4942285"/>
            <a:ext cx="1202531" cy="202406"/>
          </a:xfrm>
          <a:prstGeom prst="rect">
            <a:avLst/>
          </a:prstGeom>
          <a:noFill/>
        </p:spPr>
        <p:txBody>
          <a:bodyPr/>
          <a:lstStyle/>
          <a:p>
            <a:fld id="{06C0C635-2256-4630-B93D-659EEB3918FD}" type="slidenum">
              <a:rPr lang="en-US" smtClean="0"/>
              <a:pPr/>
              <a:t>75</a:t>
            </a:fld>
            <a:endParaRPr lang="en-US" smtClean="0"/>
          </a:p>
        </p:txBody>
      </p:sp>
      <p:sp>
        <p:nvSpPr>
          <p:cNvPr id="9218" name="Text Box 5"/>
          <p:cNvSpPr txBox="1">
            <a:spLocks noChangeArrowheads="1"/>
          </p:cNvSpPr>
          <p:nvPr/>
        </p:nvSpPr>
        <p:spPr bwMode="auto">
          <a:xfrm>
            <a:off x="1579960" y="1243012"/>
            <a:ext cx="6266259" cy="328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Tx/>
              <a:buFontTx/>
              <a:buNone/>
            </a:pPr>
            <a:r>
              <a:rPr lang="en-GB" sz="1800">
                <a:solidFill>
                  <a:schemeClr val="tx2"/>
                </a:solidFill>
                <a:cs typeface="Arial" charset="0"/>
              </a:rPr>
              <a:t>Client Virtualisierung: “Virtuelle Desktops”</a:t>
            </a:r>
          </a:p>
          <a:p>
            <a:pPr marL="408385" lvl="1" indent="-207169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GB" sz="1500">
                <a:cs typeface="Arial" charset="0"/>
              </a:rPr>
              <a:t>Trennung von Betriebssystem und Hardware. </a:t>
            </a:r>
          </a:p>
          <a:p>
            <a:pPr marL="408385" lvl="1" indent="-207169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GB" sz="1500">
                <a:cs typeface="Arial" charset="0"/>
              </a:rPr>
              <a:t>Trennung kann zentral oder dezentral erfolgen, </a:t>
            </a:r>
            <a:br>
              <a:rPr lang="en-GB" sz="1500">
                <a:cs typeface="Arial" charset="0"/>
              </a:rPr>
            </a:br>
            <a:r>
              <a:rPr lang="en-GB" sz="1500">
                <a:cs typeface="Arial" charset="0"/>
              </a:rPr>
              <a:t>beim zentralen Ansatz spricht man häufig von </a:t>
            </a:r>
            <a:r>
              <a:rPr lang="en-GB" sz="1500" b="1">
                <a:cs typeface="Arial" charset="0"/>
              </a:rPr>
              <a:t>“VDI” </a:t>
            </a:r>
            <a:br>
              <a:rPr lang="en-GB" sz="1500" b="1">
                <a:cs typeface="Arial" charset="0"/>
              </a:rPr>
            </a:br>
            <a:r>
              <a:rPr lang="en-GB" sz="1500" b="1">
                <a:cs typeface="Arial" charset="0"/>
              </a:rPr>
              <a:t>(Virtual Desktop Infrastructure).</a:t>
            </a:r>
          </a:p>
          <a:p>
            <a:pPr marL="408385" lvl="1" indent="-207169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GB" sz="1500">
                <a:cs typeface="Arial" charset="0"/>
              </a:rPr>
              <a:t>Bereitstellung eines vollständigen Betriebssystems, </a:t>
            </a:r>
            <a:br>
              <a:rPr lang="en-GB" sz="1500">
                <a:cs typeface="Arial" charset="0"/>
              </a:rPr>
            </a:br>
            <a:r>
              <a:rPr lang="en-GB" sz="1500">
                <a:cs typeface="Arial" charset="0"/>
              </a:rPr>
              <a:t>bei Bedarf mit installierten Applikationen.</a:t>
            </a:r>
          </a:p>
          <a:p>
            <a:pPr>
              <a:spcBef>
                <a:spcPct val="20000"/>
              </a:spcBef>
              <a:buClrTx/>
              <a:buFontTx/>
              <a:buNone/>
            </a:pPr>
            <a:r>
              <a:rPr lang="en-GB" sz="1800">
                <a:solidFill>
                  <a:schemeClr val="tx2"/>
                </a:solidFill>
                <a:cs typeface="Arial" charset="0"/>
              </a:rPr>
              <a:t>Applikationsvirtualisierung: “Virtuelle Applikationen”</a:t>
            </a:r>
          </a:p>
          <a:p>
            <a:pPr marL="408385" lvl="1" indent="-207169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GB" sz="1500">
                <a:cs typeface="Arial" charset="0"/>
              </a:rPr>
              <a:t>Isolierung der Applikationen voneinander.</a:t>
            </a:r>
          </a:p>
          <a:p>
            <a:pPr marL="408385" lvl="1" indent="-207169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GB" sz="1500">
                <a:cs typeface="Arial" charset="0"/>
              </a:rPr>
              <a:t>Teilweise Trennung der Applikationen vom Betriebssystem.</a:t>
            </a:r>
          </a:p>
          <a:p>
            <a:pPr marL="408385" lvl="1" indent="-207169">
              <a:spcBef>
                <a:spcPct val="20000"/>
              </a:spcBef>
              <a:buClr>
                <a:srgbClr val="00A3DC"/>
              </a:buClr>
              <a:buFont typeface="Arial" charset="0"/>
              <a:buChar char="•"/>
            </a:pPr>
            <a:r>
              <a:rPr lang="en-GB" sz="1500">
                <a:cs typeface="Arial" charset="0"/>
              </a:rPr>
              <a:t>Bereitstellung von Applikationen ohne Installation, </a:t>
            </a:r>
            <a:br>
              <a:rPr lang="en-GB" sz="1500">
                <a:cs typeface="Arial" charset="0"/>
              </a:rPr>
            </a:br>
            <a:r>
              <a:rPr lang="en-GB" sz="1500">
                <a:cs typeface="Arial" charset="0"/>
              </a:rPr>
              <a:t>“on demand” im Kontext des angemeldeten Benutzers.</a:t>
            </a: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de-DE" smtClean="0"/>
              <a:t>Abgrenzung </a:t>
            </a:r>
            <a:br>
              <a:rPr lang="de-DE" smtClean="0"/>
            </a:br>
            <a:r>
              <a:rPr lang="de-DE" smtClean="0"/>
              <a:t>Client- und Applikationsvirtualisierung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5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6730604" y="4942285"/>
            <a:ext cx="1202531" cy="202406"/>
          </a:xfrm>
          <a:prstGeom prst="rect">
            <a:avLst/>
          </a:prstGeom>
          <a:noFill/>
        </p:spPr>
        <p:txBody>
          <a:bodyPr/>
          <a:lstStyle/>
          <a:p>
            <a:fld id="{69D3274B-BFB5-4E48-A8CE-E6D9E5390624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20483" name="Foliennummernplatzhalter 1"/>
          <p:cNvSpPr txBox="1">
            <a:spLocks noGrp="1"/>
          </p:cNvSpPr>
          <p:nvPr/>
        </p:nvSpPr>
        <p:spPr bwMode="white">
          <a:xfrm>
            <a:off x="6730604" y="4942285"/>
            <a:ext cx="1202531" cy="20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DF87E0F9-10D8-4908-893E-723B597767F1}" type="slidenum">
              <a:rPr lang="en-US" sz="750">
                <a:solidFill>
                  <a:schemeClr val="bg1"/>
                </a:solidFill>
                <a:cs typeface="Arial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sz="75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4904185" y="1693069"/>
            <a:ext cx="2667000" cy="2028825"/>
          </a:xfrm>
          <a:prstGeom prst="roundRect">
            <a:avLst>
              <a:gd name="adj" fmla="val 2157"/>
            </a:avLst>
          </a:prstGeom>
          <a:solidFill>
            <a:srgbClr val="A6ACBE">
              <a:alpha val="30196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E9800"/>
              </a:buClr>
              <a:buFontTx/>
              <a:buNone/>
            </a:pPr>
            <a:endParaRPr lang="de-DE" sz="75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97807" y="360760"/>
            <a:ext cx="4317206" cy="394097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pPr eaLnBrk="1" hangingPunct="1"/>
            <a:r>
              <a:rPr lang="en-US" smtClean="0"/>
              <a:t>Applikationsvirtualisierung</a:t>
            </a:r>
          </a:p>
        </p:txBody>
      </p:sp>
      <p:sp>
        <p:nvSpPr>
          <p:cNvPr id="20486" name="AutoShape 49"/>
          <p:cNvSpPr>
            <a:spLocks noChangeArrowheads="1"/>
          </p:cNvSpPr>
          <p:nvPr/>
        </p:nvSpPr>
        <p:spPr bwMode="auto">
          <a:xfrm>
            <a:off x="5247085" y="1254919"/>
            <a:ext cx="857250" cy="203597"/>
          </a:xfrm>
          <a:prstGeom prst="roundRect">
            <a:avLst>
              <a:gd name="adj" fmla="val 16667"/>
            </a:avLst>
          </a:prstGeom>
          <a:solidFill>
            <a:srgbClr val="1176DB">
              <a:alpha val="10196"/>
            </a:srgbClr>
          </a:solidFill>
          <a:ln w="28575" algn="ctr">
            <a:solidFill>
              <a:schemeClr val="accent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E9800"/>
              </a:buClr>
              <a:buFontTx/>
              <a:buNone/>
            </a:pPr>
            <a:endParaRPr lang="de-DE" sz="75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487" name="Rectangle 4"/>
          <p:cNvSpPr>
            <a:spLocks noChangeArrowheads="1"/>
          </p:cNvSpPr>
          <p:nvPr/>
        </p:nvSpPr>
        <p:spPr bwMode="auto">
          <a:xfrm>
            <a:off x="1541860" y="1207294"/>
            <a:ext cx="1516762" cy="323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15000"/>
              </a:spcBef>
              <a:buClrTx/>
              <a:buFontTx/>
              <a:buNone/>
            </a:pPr>
            <a:r>
              <a:rPr lang="en-US" sz="1500" b="1" i="1">
                <a:solidFill>
                  <a:srgbClr val="000000"/>
                </a:solidFill>
                <a:cs typeface="Arial" charset="0"/>
              </a:rPr>
              <a:t>Ohne</a:t>
            </a:r>
            <a:r>
              <a:rPr lang="en-US" sz="1500" b="1">
                <a:solidFill>
                  <a:srgbClr val="000000"/>
                </a:solidFill>
                <a:cs typeface="Arial" charset="0"/>
              </a:rPr>
              <a:t> Isolation</a:t>
            </a:r>
          </a:p>
        </p:txBody>
      </p:sp>
      <p:sp>
        <p:nvSpPr>
          <p:cNvPr id="20488" name="Rectangle 5"/>
          <p:cNvSpPr>
            <a:spLocks noChangeArrowheads="1"/>
          </p:cNvSpPr>
          <p:nvPr/>
        </p:nvSpPr>
        <p:spPr bwMode="auto">
          <a:xfrm>
            <a:off x="4856560" y="1207294"/>
            <a:ext cx="1303562" cy="323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15000"/>
              </a:spcBef>
              <a:buClrTx/>
              <a:buFontTx/>
              <a:buNone/>
            </a:pPr>
            <a:r>
              <a:rPr lang="en-US" sz="1500" b="1" i="1">
                <a:solidFill>
                  <a:srgbClr val="000000"/>
                </a:solidFill>
                <a:cs typeface="Arial" charset="0"/>
              </a:rPr>
              <a:t>Mit</a:t>
            </a:r>
            <a:r>
              <a:rPr lang="en-US" sz="1500" b="1">
                <a:solidFill>
                  <a:srgbClr val="000000"/>
                </a:solidFill>
                <a:cs typeface="Arial" charset="0"/>
              </a:rPr>
              <a:t> Isolation</a:t>
            </a:r>
          </a:p>
        </p:txBody>
      </p:sp>
      <p:sp>
        <p:nvSpPr>
          <p:cNvPr id="20489" name="AutoShape 4"/>
          <p:cNvSpPr>
            <a:spLocks noChangeArrowheads="1"/>
          </p:cNvSpPr>
          <p:nvPr/>
        </p:nvSpPr>
        <p:spPr bwMode="auto">
          <a:xfrm>
            <a:off x="1656160" y="1712119"/>
            <a:ext cx="2667000" cy="2028825"/>
          </a:xfrm>
          <a:prstGeom prst="roundRect">
            <a:avLst>
              <a:gd name="adj" fmla="val 2157"/>
            </a:avLst>
          </a:prstGeom>
          <a:solidFill>
            <a:srgbClr val="A6ACBE">
              <a:alpha val="30196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E9800"/>
              </a:buClr>
              <a:buFontTx/>
              <a:buNone/>
            </a:pPr>
            <a:endParaRPr lang="de-DE" sz="75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490" name="AutoShape 6"/>
          <p:cNvSpPr>
            <a:spLocks noChangeArrowheads="1"/>
          </p:cNvSpPr>
          <p:nvPr/>
        </p:nvSpPr>
        <p:spPr bwMode="auto">
          <a:xfrm>
            <a:off x="1941910" y="3076575"/>
            <a:ext cx="2057400" cy="502444"/>
          </a:xfrm>
          <a:prstGeom prst="roundRect">
            <a:avLst>
              <a:gd name="adj" fmla="val 9523"/>
            </a:avLst>
          </a:prstGeom>
          <a:solidFill>
            <a:schemeClr val="bg2">
              <a:alpha val="59999"/>
            </a:schemeClr>
          </a:solidFill>
          <a:ln w="19050" algn="ctr">
            <a:solidFill>
              <a:srgbClr val="A6ACBE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E9800"/>
              </a:buClr>
              <a:buFontTx/>
              <a:buNone/>
            </a:pPr>
            <a:endParaRPr lang="de-DE" sz="75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57385" name="AutoShape 16"/>
          <p:cNvSpPr>
            <a:spLocks noChangeArrowheads="1"/>
          </p:cNvSpPr>
          <p:nvPr/>
        </p:nvSpPr>
        <p:spPr bwMode="auto">
          <a:xfrm>
            <a:off x="3180160" y="1845469"/>
            <a:ext cx="962025" cy="295275"/>
          </a:xfrm>
          <a:prstGeom prst="roundRect">
            <a:avLst>
              <a:gd name="adj" fmla="val 16667"/>
            </a:avLst>
          </a:prstGeom>
          <a:solidFill>
            <a:schemeClr val="folHlink">
              <a:alpha val="50195"/>
            </a:schemeClr>
          </a:solidFill>
          <a:ln w="19050" algn="ctr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E9800"/>
              </a:buClr>
              <a:buFontTx/>
              <a:buNone/>
            </a:pPr>
            <a:r>
              <a:rPr lang="en-US" sz="1050" b="1">
                <a:solidFill>
                  <a:srgbClr val="000000"/>
                </a:solidFill>
                <a:cs typeface="Arial" charset="0"/>
              </a:rPr>
              <a:t>Applikation 2</a:t>
            </a:r>
          </a:p>
        </p:txBody>
      </p:sp>
      <p:sp>
        <p:nvSpPr>
          <p:cNvPr id="20492" name="AutoShape 25"/>
          <p:cNvSpPr>
            <a:spLocks noChangeArrowheads="1"/>
          </p:cNvSpPr>
          <p:nvPr/>
        </p:nvSpPr>
        <p:spPr bwMode="auto">
          <a:xfrm>
            <a:off x="1865710" y="1845469"/>
            <a:ext cx="1038225" cy="295275"/>
          </a:xfrm>
          <a:prstGeom prst="roundRect">
            <a:avLst>
              <a:gd name="adj" fmla="val 16667"/>
            </a:avLst>
          </a:prstGeom>
          <a:solidFill>
            <a:srgbClr val="24387F">
              <a:alpha val="50195"/>
            </a:srgbClr>
          </a:solidFill>
          <a:ln w="19050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E9800"/>
              </a:buClr>
              <a:buFontTx/>
              <a:buNone/>
            </a:pPr>
            <a:r>
              <a:rPr lang="en-US" sz="1050" b="1">
                <a:solidFill>
                  <a:srgbClr val="000000"/>
                </a:solidFill>
                <a:cs typeface="Arial" charset="0"/>
              </a:rPr>
              <a:t>Applikation 1</a:t>
            </a:r>
          </a:p>
        </p:txBody>
      </p:sp>
      <p:grpSp>
        <p:nvGrpSpPr>
          <p:cNvPr id="20493" name="Group 7"/>
          <p:cNvGrpSpPr>
            <a:grpSpLocks/>
          </p:cNvGrpSpPr>
          <p:nvPr/>
        </p:nvGrpSpPr>
        <p:grpSpPr bwMode="auto">
          <a:xfrm>
            <a:off x="2399110" y="3319467"/>
            <a:ext cx="1028700" cy="319515"/>
            <a:chOff x="2180" y="3783"/>
            <a:chExt cx="1228" cy="382"/>
          </a:xfrm>
        </p:grpSpPr>
        <p:sp>
          <p:nvSpPr>
            <p:cNvPr id="20514" name="Text Box 8"/>
            <p:cNvSpPr txBox="1">
              <a:spLocks noChangeArrowheads="1"/>
            </p:cNvSpPr>
            <p:nvPr/>
          </p:nvSpPr>
          <p:spPr bwMode="auto">
            <a:xfrm>
              <a:off x="2415" y="3794"/>
              <a:ext cx="993" cy="3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FE9800"/>
                </a:buClr>
                <a:buFontTx/>
                <a:buNone/>
              </a:pPr>
              <a:r>
                <a:rPr lang="en-US" sz="1125" b="1">
                  <a:solidFill>
                    <a:srgbClr val="000000"/>
                  </a:solidFill>
                  <a:cs typeface="Arial" charset="0"/>
                </a:rPr>
                <a:t>Windows</a:t>
              </a:r>
              <a:r>
                <a:rPr lang="en-US" sz="675" b="1" baseline="70000">
                  <a:solidFill>
                    <a:srgbClr val="000000"/>
                  </a:solidFill>
                  <a:cs typeface="Arial" charset="0"/>
                </a:rPr>
                <a:t>®</a:t>
              </a:r>
            </a:p>
          </p:txBody>
        </p:sp>
        <p:pic>
          <p:nvPicPr>
            <p:cNvPr id="20515" name="Picture 9" descr="win logo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80" y="3783"/>
              <a:ext cx="26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494" name="AutoShape 13"/>
          <p:cNvSpPr>
            <a:spLocks noChangeArrowheads="1"/>
          </p:cNvSpPr>
          <p:nvPr/>
        </p:nvSpPr>
        <p:spPr bwMode="auto">
          <a:xfrm>
            <a:off x="2626519" y="3119438"/>
            <a:ext cx="750858" cy="232404"/>
          </a:xfrm>
          <a:prstGeom prst="roundRect">
            <a:avLst>
              <a:gd name="adj" fmla="val 16667"/>
            </a:avLst>
          </a:prstGeom>
          <a:solidFill>
            <a:srgbClr val="A6ACBE">
              <a:alpha val="50195"/>
            </a:srgbClr>
          </a:solidFill>
          <a:ln w="19050" algn="ctr">
            <a:solidFill>
              <a:srgbClr val="A6ACB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lang="en-US" sz="900" b="1">
                <a:solidFill>
                  <a:srgbClr val="000000"/>
                </a:solidFill>
                <a:cs typeface="Arial" charset="0"/>
              </a:rPr>
              <a:t>shared.dll</a:t>
            </a:r>
          </a:p>
        </p:txBody>
      </p:sp>
      <p:sp>
        <p:nvSpPr>
          <p:cNvPr id="357391" name="Text Box 14"/>
          <p:cNvSpPr txBox="1">
            <a:spLocks noChangeArrowheads="1"/>
          </p:cNvSpPr>
          <p:nvPr/>
        </p:nvSpPr>
        <p:spPr bwMode="auto">
          <a:xfrm>
            <a:off x="2234804" y="1757363"/>
            <a:ext cx="421481" cy="4455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lang="en-US" sz="2700" b="1">
                <a:solidFill>
                  <a:srgbClr val="FF3300"/>
                </a:solidFill>
                <a:cs typeface="Arial" charset="0"/>
              </a:rPr>
              <a:t>x</a:t>
            </a:r>
          </a:p>
        </p:txBody>
      </p:sp>
      <p:sp>
        <p:nvSpPr>
          <p:cNvPr id="20496" name="Line 15"/>
          <p:cNvSpPr>
            <a:spLocks noChangeShapeType="1"/>
          </p:cNvSpPr>
          <p:nvPr/>
        </p:nvSpPr>
        <p:spPr bwMode="auto">
          <a:xfrm>
            <a:off x="2412206" y="2143125"/>
            <a:ext cx="529829" cy="92392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de-DE" sz="1050"/>
          </a:p>
        </p:txBody>
      </p:sp>
      <p:sp>
        <p:nvSpPr>
          <p:cNvPr id="357393" name="Line 16"/>
          <p:cNvSpPr>
            <a:spLocks noChangeShapeType="1"/>
          </p:cNvSpPr>
          <p:nvPr/>
        </p:nvSpPr>
        <p:spPr bwMode="auto">
          <a:xfrm flipH="1">
            <a:off x="3084910" y="2162175"/>
            <a:ext cx="520303" cy="9048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de-DE" sz="1050"/>
          </a:p>
        </p:txBody>
      </p:sp>
      <p:sp>
        <p:nvSpPr>
          <p:cNvPr id="357394" name="Text Box 17"/>
          <p:cNvSpPr txBox="1">
            <a:spLocks noChangeArrowheads="1"/>
          </p:cNvSpPr>
          <p:nvPr/>
        </p:nvSpPr>
        <p:spPr bwMode="auto">
          <a:xfrm>
            <a:off x="1408510" y="3893344"/>
            <a:ext cx="3133725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81" indent="-2381">
              <a:spcBef>
                <a:spcPct val="15000"/>
              </a:spcBef>
              <a:buClr>
                <a:schemeClr val="accent2"/>
              </a:buClr>
            </a:pPr>
            <a:r>
              <a:rPr lang="en-US" sz="1050" b="1">
                <a:solidFill>
                  <a:srgbClr val="000000"/>
                </a:solidFill>
                <a:latin typeface="Tahoma" pitchFamily="34" charset="0"/>
                <a:cs typeface="Arial" charset="0"/>
              </a:rPr>
              <a:t>Bei der Installation modifiziert die Appl. 2 die shared.dll</a:t>
            </a:r>
          </a:p>
        </p:txBody>
      </p:sp>
      <p:sp>
        <p:nvSpPr>
          <p:cNvPr id="20499" name="Line 28"/>
          <p:cNvSpPr>
            <a:spLocks noChangeShapeType="1"/>
          </p:cNvSpPr>
          <p:nvPr/>
        </p:nvSpPr>
        <p:spPr bwMode="auto">
          <a:xfrm>
            <a:off x="5570935" y="2152650"/>
            <a:ext cx="0" cy="914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de-DE" sz="1050"/>
          </a:p>
        </p:txBody>
      </p:sp>
      <p:sp>
        <p:nvSpPr>
          <p:cNvPr id="357396" name="Text Box 20"/>
          <p:cNvSpPr txBox="1">
            <a:spLocks noChangeArrowheads="1"/>
          </p:cNvSpPr>
          <p:nvPr/>
        </p:nvSpPr>
        <p:spPr bwMode="auto">
          <a:xfrm>
            <a:off x="1410891" y="4301729"/>
            <a:ext cx="3151584" cy="404956"/>
          </a:xfrm>
          <a:prstGeom prst="rect">
            <a:avLst/>
          </a:prstGeom>
          <a:noFill/>
          <a:ln w="25400" algn="ctr">
            <a:solidFill>
              <a:srgbClr val="FF3300"/>
            </a:solidFill>
            <a:miter lim="800000"/>
            <a:headEnd/>
            <a:tailEnd/>
          </a:ln>
        </p:spPr>
        <p:txBody>
          <a:bodyPr tIns="13500" rIns="40500" bIns="67500">
            <a:spAutoFit/>
          </a:bodyPr>
          <a:lstStyle/>
          <a:p>
            <a:pPr>
              <a:spcBef>
                <a:spcPct val="20000"/>
              </a:spcBef>
              <a:buClrTx/>
              <a:buFontTx/>
              <a:buNone/>
            </a:pPr>
            <a:r>
              <a:rPr lang="de-DE" sz="1050" b="1">
                <a:solidFill>
                  <a:srgbClr val="000000"/>
                </a:solidFill>
                <a:latin typeface="Tahoma" pitchFamily="34" charset="0"/>
                <a:cs typeface="Arial" charset="0"/>
              </a:rPr>
              <a:t>Die Applikation 1 funktioniert danach nicht mehr</a:t>
            </a:r>
          </a:p>
        </p:txBody>
      </p:sp>
      <p:sp>
        <p:nvSpPr>
          <p:cNvPr id="20501" name="AutoShape 6"/>
          <p:cNvSpPr>
            <a:spLocks noChangeArrowheads="1"/>
          </p:cNvSpPr>
          <p:nvPr/>
        </p:nvSpPr>
        <p:spPr bwMode="auto">
          <a:xfrm>
            <a:off x="5180410" y="3067050"/>
            <a:ext cx="2209800" cy="502444"/>
          </a:xfrm>
          <a:prstGeom prst="roundRect">
            <a:avLst>
              <a:gd name="adj" fmla="val 9523"/>
            </a:avLst>
          </a:prstGeom>
          <a:solidFill>
            <a:schemeClr val="bg2">
              <a:alpha val="59999"/>
            </a:schemeClr>
          </a:solidFill>
          <a:ln w="19050" algn="ctr">
            <a:solidFill>
              <a:srgbClr val="A6ACBE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E9800"/>
              </a:buClr>
              <a:buFontTx/>
              <a:buNone/>
            </a:pPr>
            <a:endParaRPr lang="de-DE" sz="75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0502" name="Group 7"/>
          <p:cNvGrpSpPr>
            <a:grpSpLocks/>
          </p:cNvGrpSpPr>
          <p:nvPr/>
        </p:nvGrpSpPr>
        <p:grpSpPr bwMode="auto">
          <a:xfrm>
            <a:off x="5732860" y="3338517"/>
            <a:ext cx="1028700" cy="319515"/>
            <a:chOff x="2180" y="3783"/>
            <a:chExt cx="1228" cy="382"/>
          </a:xfrm>
        </p:grpSpPr>
        <p:sp>
          <p:nvSpPr>
            <p:cNvPr id="20512" name="Text Box 8"/>
            <p:cNvSpPr txBox="1">
              <a:spLocks noChangeArrowheads="1"/>
            </p:cNvSpPr>
            <p:nvPr/>
          </p:nvSpPr>
          <p:spPr bwMode="auto">
            <a:xfrm>
              <a:off x="2415" y="3794"/>
              <a:ext cx="993" cy="3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FE9800"/>
                </a:buClr>
                <a:buFontTx/>
                <a:buNone/>
              </a:pPr>
              <a:r>
                <a:rPr lang="en-US" sz="1125" b="1">
                  <a:solidFill>
                    <a:srgbClr val="000000"/>
                  </a:solidFill>
                  <a:cs typeface="Arial" charset="0"/>
                </a:rPr>
                <a:t>Windows</a:t>
              </a:r>
              <a:r>
                <a:rPr lang="en-US" sz="675" b="1" baseline="70000">
                  <a:solidFill>
                    <a:srgbClr val="000000"/>
                  </a:solidFill>
                  <a:cs typeface="Arial" charset="0"/>
                </a:rPr>
                <a:t>®</a:t>
              </a:r>
            </a:p>
          </p:txBody>
        </p:sp>
        <p:pic>
          <p:nvPicPr>
            <p:cNvPr id="20513" name="Picture 9" descr="win logo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80" y="3783"/>
              <a:ext cx="26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03" name="AutoShape 13"/>
          <p:cNvSpPr>
            <a:spLocks noChangeArrowheads="1"/>
          </p:cNvSpPr>
          <p:nvPr/>
        </p:nvSpPr>
        <p:spPr bwMode="auto">
          <a:xfrm>
            <a:off x="5274469" y="3100388"/>
            <a:ext cx="750858" cy="232404"/>
          </a:xfrm>
          <a:prstGeom prst="roundRect">
            <a:avLst>
              <a:gd name="adj" fmla="val 16667"/>
            </a:avLst>
          </a:prstGeom>
          <a:solidFill>
            <a:srgbClr val="A6ACBE">
              <a:alpha val="50195"/>
            </a:srgbClr>
          </a:solidFill>
          <a:ln w="19050" algn="ctr">
            <a:solidFill>
              <a:srgbClr val="A6ACB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lang="en-US" sz="900" b="1">
                <a:solidFill>
                  <a:srgbClr val="000000"/>
                </a:solidFill>
                <a:cs typeface="Arial" charset="0"/>
              </a:rPr>
              <a:t>shared.dll</a:t>
            </a:r>
          </a:p>
        </p:txBody>
      </p:sp>
      <p:sp>
        <p:nvSpPr>
          <p:cNvPr id="20504" name="AutoShape 25"/>
          <p:cNvSpPr>
            <a:spLocks noChangeArrowheads="1"/>
          </p:cNvSpPr>
          <p:nvPr/>
        </p:nvSpPr>
        <p:spPr bwMode="auto">
          <a:xfrm>
            <a:off x="5094685" y="1854994"/>
            <a:ext cx="1038225" cy="295275"/>
          </a:xfrm>
          <a:prstGeom prst="roundRect">
            <a:avLst>
              <a:gd name="adj" fmla="val 16667"/>
            </a:avLst>
          </a:prstGeom>
          <a:solidFill>
            <a:srgbClr val="24387F">
              <a:alpha val="50195"/>
            </a:srgbClr>
          </a:solidFill>
          <a:ln w="19050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E9800"/>
              </a:buClr>
              <a:buFontTx/>
              <a:buNone/>
            </a:pPr>
            <a:r>
              <a:rPr lang="en-US" sz="1050" b="1">
                <a:solidFill>
                  <a:srgbClr val="000000"/>
                </a:solidFill>
                <a:cs typeface="Arial" charset="0"/>
              </a:rPr>
              <a:t>Applikation 1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6218635" y="1790700"/>
            <a:ext cx="1295400" cy="1171575"/>
            <a:chOff x="4264" y="1602"/>
            <a:chExt cx="1088" cy="984"/>
          </a:xfrm>
        </p:grpSpPr>
        <p:sp>
          <p:nvSpPr>
            <p:cNvPr id="20508" name="AutoShape 49"/>
            <p:cNvSpPr>
              <a:spLocks noChangeArrowheads="1"/>
            </p:cNvSpPr>
            <p:nvPr/>
          </p:nvSpPr>
          <p:spPr bwMode="auto">
            <a:xfrm>
              <a:off x="4264" y="1602"/>
              <a:ext cx="1088" cy="984"/>
            </a:xfrm>
            <a:prstGeom prst="roundRect">
              <a:avLst>
                <a:gd name="adj" fmla="val 6088"/>
              </a:avLst>
            </a:prstGeom>
            <a:solidFill>
              <a:srgbClr val="1176DB">
                <a:alpha val="10196"/>
              </a:srgbClr>
            </a:solidFill>
            <a:ln w="28575" algn="ctr">
              <a:solidFill>
                <a:schemeClr val="accent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FE9800"/>
                </a:buClr>
                <a:buFontTx/>
                <a:buNone/>
              </a:pPr>
              <a:endParaRPr lang="de-DE" sz="75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509" name="Line 30"/>
            <p:cNvSpPr>
              <a:spLocks noChangeShapeType="1"/>
            </p:cNvSpPr>
            <p:nvPr/>
          </p:nvSpPr>
          <p:spPr bwMode="auto">
            <a:xfrm flipH="1">
              <a:off x="4832" y="1914"/>
              <a:ext cx="0" cy="40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de-DE" sz="1050"/>
            </a:p>
          </p:txBody>
        </p:sp>
        <p:sp>
          <p:nvSpPr>
            <p:cNvPr id="20510" name="AutoShape 16"/>
            <p:cNvSpPr>
              <a:spLocks noChangeArrowheads="1"/>
            </p:cNvSpPr>
            <p:nvPr/>
          </p:nvSpPr>
          <p:spPr bwMode="auto">
            <a:xfrm>
              <a:off x="4424" y="1656"/>
              <a:ext cx="808" cy="248"/>
            </a:xfrm>
            <a:prstGeom prst="roundRect">
              <a:avLst>
                <a:gd name="adj" fmla="val 16667"/>
              </a:avLst>
            </a:prstGeom>
            <a:solidFill>
              <a:schemeClr val="folHlink">
                <a:alpha val="50195"/>
              </a:schemeClr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FE9800"/>
                </a:buClr>
                <a:buFontTx/>
                <a:buNone/>
              </a:pPr>
              <a:r>
                <a:rPr lang="en-US" sz="1050" b="1">
                  <a:solidFill>
                    <a:srgbClr val="000000"/>
                  </a:solidFill>
                  <a:cs typeface="Arial" charset="0"/>
                </a:rPr>
                <a:t>Applikation 2</a:t>
              </a:r>
            </a:p>
          </p:txBody>
        </p:sp>
        <p:sp>
          <p:nvSpPr>
            <p:cNvPr id="20511" name="AutoShape 13"/>
            <p:cNvSpPr>
              <a:spLocks noChangeArrowheads="1"/>
            </p:cNvSpPr>
            <p:nvPr/>
          </p:nvSpPr>
          <p:spPr bwMode="auto">
            <a:xfrm>
              <a:off x="4551" y="2342"/>
              <a:ext cx="631" cy="195"/>
            </a:xfrm>
            <a:prstGeom prst="roundRect">
              <a:avLst>
                <a:gd name="adj" fmla="val 16667"/>
              </a:avLst>
            </a:prstGeom>
            <a:solidFill>
              <a:srgbClr val="A6ACBE">
                <a:alpha val="50195"/>
              </a:srgbClr>
            </a:solidFill>
            <a:ln w="19050" algn="ctr">
              <a:solidFill>
                <a:srgbClr val="A6ACBE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 b="1">
                  <a:solidFill>
                    <a:srgbClr val="000000"/>
                  </a:solidFill>
                  <a:cs typeface="Arial" charset="0"/>
                </a:rPr>
                <a:t>shared.dll</a:t>
              </a:r>
            </a:p>
          </p:txBody>
        </p:sp>
      </p:grpSp>
      <p:sp>
        <p:nvSpPr>
          <p:cNvPr id="357408" name="Text Box 17"/>
          <p:cNvSpPr txBox="1">
            <a:spLocks noChangeArrowheads="1"/>
          </p:cNvSpPr>
          <p:nvPr/>
        </p:nvSpPr>
        <p:spPr bwMode="auto">
          <a:xfrm>
            <a:off x="4742260" y="3883819"/>
            <a:ext cx="3133725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81" indent="-2381">
              <a:spcBef>
                <a:spcPct val="15000"/>
              </a:spcBef>
              <a:buClr>
                <a:schemeClr val="accent2"/>
              </a:buClr>
            </a:pPr>
            <a:r>
              <a:rPr lang="en-US" sz="1050" b="1">
                <a:solidFill>
                  <a:srgbClr val="000000"/>
                </a:solidFill>
                <a:latin typeface="Tahoma" pitchFamily="34" charset="0"/>
                <a:cs typeface="Arial" charset="0"/>
              </a:rPr>
              <a:t>Bei der Installation verwendet die Appl. 2 die isolierte shared.dll.</a:t>
            </a:r>
          </a:p>
        </p:txBody>
      </p:sp>
      <p:sp>
        <p:nvSpPr>
          <p:cNvPr id="357409" name="Text Box 33"/>
          <p:cNvSpPr txBox="1">
            <a:spLocks noChangeArrowheads="1"/>
          </p:cNvSpPr>
          <p:nvPr/>
        </p:nvSpPr>
        <p:spPr bwMode="auto">
          <a:xfrm>
            <a:off x="4725591" y="4292204"/>
            <a:ext cx="3151584" cy="404956"/>
          </a:xfrm>
          <a:prstGeom prst="rect">
            <a:avLst/>
          </a:prstGeom>
          <a:noFill/>
          <a:ln w="25400" algn="ctr">
            <a:solidFill>
              <a:srgbClr val="FF3300"/>
            </a:solidFill>
            <a:miter lim="800000"/>
            <a:headEnd/>
            <a:tailEnd/>
          </a:ln>
        </p:spPr>
        <p:txBody>
          <a:bodyPr tIns="13500" rIns="40500" bIns="67500">
            <a:spAutoFit/>
          </a:bodyPr>
          <a:lstStyle/>
          <a:p>
            <a:pPr>
              <a:spcBef>
                <a:spcPct val="20000"/>
              </a:spcBef>
              <a:buClrTx/>
              <a:buFontTx/>
              <a:buNone/>
            </a:pPr>
            <a:r>
              <a:rPr lang="de-DE" sz="1050" b="1">
                <a:solidFill>
                  <a:srgbClr val="000000"/>
                </a:solidFill>
                <a:latin typeface="Tahoma" pitchFamily="34" charset="0"/>
                <a:cs typeface="Arial" charset="0"/>
              </a:rPr>
              <a:t>Die Applikation 1 funktioniert danach weiterhin</a:t>
            </a:r>
          </a:p>
        </p:txBody>
      </p:sp>
    </p:spTree>
    <p:extLst>
      <p:ext uri="{BB962C8B-B14F-4D97-AF65-F5344CB8AC3E}">
        <p14:creationId xmlns:p14="http://schemas.microsoft.com/office/powerpoint/2010/main" val="282232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57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7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5" grpId="0" animBg="1"/>
      <p:bldP spid="357391" grpId="0"/>
      <p:bldP spid="357393" grpId="0" animBg="1"/>
      <p:bldP spid="357394" grpId="0"/>
      <p:bldP spid="357396" grpId="0" animBg="1"/>
      <p:bldP spid="357408" grpId="0"/>
      <p:bldP spid="35740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77</a:t>
            </a:fld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56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Netzwerk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76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Nord Süd -&gt; Ost West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79</a:t>
            </a:fld>
            <a:endParaRPr lang="en-GB"/>
          </a:p>
        </p:txBody>
      </p:sp>
      <p:pic>
        <p:nvPicPr>
          <p:cNvPr id="83970" name="Picture 2" descr="http://2eof2j3oc7is20vt9q3g7tlo5xe.wpengine.netdna-cdn.com/wp-content/uploads/2014/11/facebook-datacenter-traffic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03" y="748630"/>
            <a:ext cx="4563150" cy="326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920240" y="1290091"/>
            <a:ext cx="2826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Facebook </a:t>
            </a:r>
            <a:r>
              <a:rPr lang="de-DE" dirty="0" err="1" smtClean="0"/>
              <a:t>traffic</a:t>
            </a:r>
            <a:r>
              <a:rPr lang="de-DE" dirty="0" smtClean="0"/>
              <a:t> </a:t>
            </a:r>
            <a:r>
              <a:rPr lang="de-DE" dirty="0" err="1" smtClean="0"/>
              <a:t>pattern</a:t>
            </a:r>
            <a:r>
              <a:rPr lang="de-DE" dirty="0" smtClean="0"/>
              <a:t> </a:t>
            </a:r>
            <a:r>
              <a:rPr lang="de-DE" dirty="0" err="1" smtClean="0"/>
              <a:t>evolution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8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Wieviel kostet IT?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145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80</a:t>
            </a:fld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86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Cloud Computing?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07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liennummernplatzhalt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45D9564-E6B9-4216-8CC8-3D593A223E97}" type="slidenum">
              <a:rPr lang="de-DE"/>
              <a:pPr/>
              <a:t>82</a:t>
            </a:fld>
            <a:endParaRPr lang="de-DE"/>
          </a:p>
        </p:txBody>
      </p:sp>
      <p:sp>
        <p:nvSpPr>
          <p:cNvPr id="4099" name="Titel 5"/>
          <p:cNvSpPr>
            <a:spLocks noGrp="1"/>
          </p:cNvSpPr>
          <p:nvPr>
            <p:ph type="title"/>
          </p:nvPr>
        </p:nvSpPr>
        <p:spPr>
          <a:xfrm>
            <a:off x="1466851" y="140494"/>
            <a:ext cx="5185172" cy="731044"/>
          </a:xfrm>
        </p:spPr>
        <p:txBody>
          <a:bodyPr>
            <a:normAutofit fontScale="90000"/>
          </a:bodyPr>
          <a:lstStyle/>
          <a:p>
            <a:r>
              <a:rPr lang="de-DE" smtClean="0"/>
              <a:t>Anforderungen der Nutzer an </a:t>
            </a:r>
            <a:br>
              <a:rPr lang="de-DE" smtClean="0"/>
            </a:br>
            <a:r>
              <a:rPr lang="de-DE" smtClean="0"/>
              <a:t>IT-Services </a:t>
            </a:r>
          </a:p>
        </p:txBody>
      </p:sp>
      <p:sp>
        <p:nvSpPr>
          <p:cNvPr id="4105" name="Rectangle 5"/>
          <p:cNvSpPr>
            <a:spLocks noChangeArrowheads="1"/>
          </p:cNvSpPr>
          <p:nvPr/>
        </p:nvSpPr>
        <p:spPr bwMode="gray">
          <a:xfrm>
            <a:off x="3052361" y="1123630"/>
            <a:ext cx="4093616" cy="44088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100000">
                <a:srgbClr val="2A79D0"/>
              </a:gs>
            </a:gsLst>
            <a:lin ang="10800000" scaled="1"/>
            <a:tileRect/>
          </a:gradFill>
          <a:ln w="12700">
            <a:noFill/>
            <a:miter lim="800000"/>
            <a:headEnd/>
            <a:tailEnd/>
          </a:ln>
        </p:spPr>
        <p:txBody>
          <a:bodyPr lIns="648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  Geschwindigkeit</a:t>
            </a:r>
          </a:p>
        </p:txBody>
      </p:sp>
      <p:sp>
        <p:nvSpPr>
          <p:cNvPr id="4106" name="Rectangle 7"/>
          <p:cNvSpPr>
            <a:spLocks noChangeArrowheads="1"/>
          </p:cNvSpPr>
          <p:nvPr/>
        </p:nvSpPr>
        <p:spPr bwMode="gray">
          <a:xfrm>
            <a:off x="3151487" y="1652121"/>
            <a:ext cx="3994490" cy="44088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100000">
                <a:srgbClr val="2A79D0"/>
              </a:gs>
            </a:gsLst>
            <a:lin ang="10800000" scaled="1"/>
            <a:tileRect/>
          </a:gradFill>
          <a:ln w="12700">
            <a:noFill/>
            <a:miter lim="800000"/>
            <a:headEnd/>
            <a:tailEnd/>
          </a:ln>
        </p:spPr>
        <p:txBody>
          <a:bodyPr lIns="648000" tIns="27000" rIns="27000" bIns="27000" anchor="ctr"/>
          <a:lstStyle/>
          <a:p>
            <a:pPr>
              <a:spcAft>
                <a:spcPct val="20000"/>
              </a:spcAft>
              <a:buFont typeface="Arial" charset="0"/>
              <a:buNone/>
            </a:pPr>
            <a:r>
              <a:rPr lang="de-DE" sz="1050" noProof="1">
                <a:solidFill>
                  <a:schemeClr val="bg1"/>
                </a:solidFill>
              </a:rPr>
              <a:t> Flexibilität</a:t>
            </a:r>
          </a:p>
        </p:txBody>
      </p:sp>
      <p:sp>
        <p:nvSpPr>
          <p:cNvPr id="4107" name="Rectangle 9"/>
          <p:cNvSpPr>
            <a:spLocks noChangeArrowheads="1"/>
          </p:cNvSpPr>
          <p:nvPr/>
        </p:nvSpPr>
        <p:spPr bwMode="gray">
          <a:xfrm>
            <a:off x="3151487" y="2178705"/>
            <a:ext cx="3994490" cy="44088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100000">
                <a:srgbClr val="2A79D0"/>
              </a:gs>
            </a:gsLst>
            <a:lin ang="10800000" scaled="1"/>
            <a:tileRect/>
          </a:gradFill>
          <a:ln w="12700">
            <a:noFill/>
            <a:miter lim="800000"/>
            <a:headEnd/>
            <a:tailEnd/>
          </a:ln>
        </p:spPr>
        <p:txBody>
          <a:bodyPr lIns="648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 Einhaltung von Compliance Richtlinien</a:t>
            </a:r>
          </a:p>
        </p:txBody>
      </p:sp>
      <p:sp>
        <p:nvSpPr>
          <p:cNvPr id="4108" name="Rectangle 11"/>
          <p:cNvSpPr>
            <a:spLocks noChangeArrowheads="1"/>
          </p:cNvSpPr>
          <p:nvPr/>
        </p:nvSpPr>
        <p:spPr bwMode="gray">
          <a:xfrm>
            <a:off x="3151487" y="2705290"/>
            <a:ext cx="3994490" cy="44088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100000">
                <a:srgbClr val="2A79D0"/>
              </a:gs>
            </a:gsLst>
            <a:lin ang="10800000" scaled="1"/>
            <a:tileRect/>
          </a:gradFill>
          <a:ln w="12700">
            <a:noFill/>
            <a:miter lim="800000"/>
            <a:headEnd/>
            <a:tailEnd/>
          </a:ln>
        </p:spPr>
        <p:txBody>
          <a:bodyPr lIns="648000" tIns="27000" rIns="27000" bIns="27000" anchor="ctr"/>
          <a:lstStyle/>
          <a:p>
            <a:pPr>
              <a:spcAft>
                <a:spcPct val="20000"/>
              </a:spcAft>
              <a:buFont typeface="Arial" charset="0"/>
              <a:buNone/>
            </a:pPr>
            <a:r>
              <a:rPr lang="de-DE" sz="1050" noProof="1">
                <a:solidFill>
                  <a:schemeClr val="bg1"/>
                </a:solidFill>
              </a:rPr>
              <a:t>Serviceorientierung</a:t>
            </a: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gray">
          <a:xfrm>
            <a:off x="3159239" y="3229970"/>
            <a:ext cx="3986738" cy="44088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100000">
                <a:srgbClr val="2A79D0"/>
              </a:gs>
            </a:gsLst>
            <a:lin ang="10800000" scaled="1"/>
            <a:tileRect/>
          </a:gradFill>
          <a:ln w="12700">
            <a:noFill/>
            <a:miter lim="800000"/>
            <a:headEnd/>
            <a:tailEnd/>
          </a:ln>
        </p:spPr>
        <p:txBody>
          <a:bodyPr lIns="648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Leistungsverrechnung</a:t>
            </a:r>
          </a:p>
        </p:txBody>
      </p:sp>
      <p:sp>
        <p:nvSpPr>
          <p:cNvPr id="22" name="AutoShape 14"/>
          <p:cNvSpPr>
            <a:spLocks noChangeArrowheads="1"/>
          </p:cNvSpPr>
          <p:nvPr/>
        </p:nvSpPr>
        <p:spPr bwMode="gray">
          <a:xfrm>
            <a:off x="1472033" y="1123630"/>
            <a:ext cx="2269331" cy="2549129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rgbClr val="C0C0C0">
                  <a:gamma/>
                  <a:tint val="1961"/>
                  <a:invGamma/>
                </a:srgbClr>
              </a:gs>
              <a:gs pos="100000">
                <a:srgbClr val="C0C0C0"/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Bef>
                <a:spcPct val="50000"/>
              </a:spcBef>
              <a:spcAft>
                <a:spcPct val="20000"/>
              </a:spcAft>
              <a:buClr>
                <a:schemeClr val="tx2"/>
              </a:buClr>
              <a:buFont typeface="Arial" charset="0"/>
              <a:buNone/>
              <a:defRPr/>
            </a:pPr>
            <a:endParaRPr lang="de-DE" sz="1050" b="1" noProof="1"/>
          </a:p>
        </p:txBody>
      </p:sp>
      <p:sp>
        <p:nvSpPr>
          <p:cNvPr id="24" name="Freihandform 23"/>
          <p:cNvSpPr/>
          <p:nvPr/>
        </p:nvSpPr>
        <p:spPr>
          <a:xfrm>
            <a:off x="1572758" y="2486079"/>
            <a:ext cx="1520765" cy="657914"/>
          </a:xfrm>
          <a:custGeom>
            <a:avLst/>
            <a:gdLst>
              <a:gd name="connsiteX0" fmla="*/ 0 w 1984646"/>
              <a:gd name="connsiteY0" fmla="*/ 99232 h 992323"/>
              <a:gd name="connsiteX1" fmla="*/ 29064 w 1984646"/>
              <a:gd name="connsiteY1" fmla="*/ 29064 h 992323"/>
              <a:gd name="connsiteX2" fmla="*/ 99232 w 1984646"/>
              <a:gd name="connsiteY2" fmla="*/ 0 h 992323"/>
              <a:gd name="connsiteX3" fmla="*/ 1885414 w 1984646"/>
              <a:gd name="connsiteY3" fmla="*/ 0 h 992323"/>
              <a:gd name="connsiteX4" fmla="*/ 1955582 w 1984646"/>
              <a:gd name="connsiteY4" fmla="*/ 29064 h 992323"/>
              <a:gd name="connsiteX5" fmla="*/ 1984646 w 1984646"/>
              <a:gd name="connsiteY5" fmla="*/ 99232 h 992323"/>
              <a:gd name="connsiteX6" fmla="*/ 1984646 w 1984646"/>
              <a:gd name="connsiteY6" fmla="*/ 893091 h 992323"/>
              <a:gd name="connsiteX7" fmla="*/ 1955582 w 1984646"/>
              <a:gd name="connsiteY7" fmla="*/ 963259 h 992323"/>
              <a:gd name="connsiteX8" fmla="*/ 1885414 w 1984646"/>
              <a:gd name="connsiteY8" fmla="*/ 992323 h 992323"/>
              <a:gd name="connsiteX9" fmla="*/ 99232 w 1984646"/>
              <a:gd name="connsiteY9" fmla="*/ 992323 h 992323"/>
              <a:gd name="connsiteX10" fmla="*/ 29064 w 1984646"/>
              <a:gd name="connsiteY10" fmla="*/ 963259 h 992323"/>
              <a:gd name="connsiteX11" fmla="*/ 0 w 1984646"/>
              <a:gd name="connsiteY11" fmla="*/ 893091 h 992323"/>
              <a:gd name="connsiteX12" fmla="*/ 0 w 1984646"/>
              <a:gd name="connsiteY12" fmla="*/ 99232 h 9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4646" h="992323">
                <a:moveTo>
                  <a:pt x="0" y="99232"/>
                </a:moveTo>
                <a:cubicBezTo>
                  <a:pt x="0" y="72914"/>
                  <a:pt x="10455" y="47674"/>
                  <a:pt x="29064" y="29064"/>
                </a:cubicBezTo>
                <a:cubicBezTo>
                  <a:pt x="47674" y="10454"/>
                  <a:pt x="72914" y="0"/>
                  <a:pt x="99232" y="0"/>
                </a:cubicBezTo>
                <a:lnTo>
                  <a:pt x="1885414" y="0"/>
                </a:lnTo>
                <a:cubicBezTo>
                  <a:pt x="1911732" y="0"/>
                  <a:pt x="1936972" y="10455"/>
                  <a:pt x="1955582" y="29064"/>
                </a:cubicBezTo>
                <a:cubicBezTo>
                  <a:pt x="1974192" y="47674"/>
                  <a:pt x="1984646" y="72914"/>
                  <a:pt x="1984646" y="99232"/>
                </a:cubicBezTo>
                <a:lnTo>
                  <a:pt x="1984646" y="893091"/>
                </a:lnTo>
                <a:cubicBezTo>
                  <a:pt x="1984646" y="919409"/>
                  <a:pt x="1974191" y="944649"/>
                  <a:pt x="1955582" y="963259"/>
                </a:cubicBezTo>
                <a:cubicBezTo>
                  <a:pt x="1936972" y="981869"/>
                  <a:pt x="1911732" y="992323"/>
                  <a:pt x="1885414" y="992323"/>
                </a:cubicBezTo>
                <a:lnTo>
                  <a:pt x="99232" y="992323"/>
                </a:lnTo>
                <a:cubicBezTo>
                  <a:pt x="72914" y="992323"/>
                  <a:pt x="47674" y="981868"/>
                  <a:pt x="29064" y="963259"/>
                </a:cubicBezTo>
                <a:cubicBezTo>
                  <a:pt x="10454" y="944649"/>
                  <a:pt x="0" y="919409"/>
                  <a:pt x="0" y="893091"/>
                </a:cubicBezTo>
                <a:lnTo>
                  <a:pt x="0" y="9923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1808" tIns="101808" rIns="101808" bIns="101808" spcCol="1270" anchor="ctr"/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  <a:buClr>
                <a:schemeClr val="tx2"/>
              </a:buClr>
              <a:defRPr/>
            </a:pPr>
            <a:r>
              <a:rPr lang="de-DE" sz="1500"/>
              <a:t>IT Service Anforderer</a:t>
            </a:r>
            <a:endParaRPr lang="de-DE" sz="1500" dirty="0"/>
          </a:p>
        </p:txBody>
      </p:sp>
      <p:pic>
        <p:nvPicPr>
          <p:cNvPr id="4104" name="Picture 2" descr="http://www.iconarchive.com/icons/aha-soft/software/256/user-group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3808" y="1344516"/>
            <a:ext cx="1393031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3183892" y="3787255"/>
            <a:ext cx="3962085" cy="104405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100000">
                <a:srgbClr val="2A79D0"/>
              </a:gs>
            </a:gsLst>
            <a:lin ang="10800000" scaled="1"/>
            <a:tileRect/>
          </a:gradFill>
          <a:ln w="12700">
            <a:noFill/>
            <a:miter lim="800000"/>
            <a:headEnd/>
            <a:tailEnd/>
          </a:ln>
        </p:spPr>
        <p:txBody>
          <a:bodyPr lIns="648000" tIns="27000" rIns="27000" bIns="27000" anchor="ctr"/>
          <a:lstStyle/>
          <a:p>
            <a:pPr>
              <a:spcAft>
                <a:spcPct val="20000"/>
              </a:spcAft>
            </a:pPr>
            <a:endParaRPr lang="de-DE" sz="1050" noProof="1">
              <a:solidFill>
                <a:schemeClr val="bg1"/>
              </a:solidFill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gray">
          <a:xfrm>
            <a:off x="1504447" y="3777018"/>
            <a:ext cx="2269331" cy="1023583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rgbClr val="C0C0C0">
                  <a:gamma/>
                  <a:tint val="1961"/>
                  <a:invGamma/>
                </a:srgbClr>
              </a:gs>
              <a:gs pos="100000">
                <a:srgbClr val="C0C0C0"/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Bef>
                <a:spcPct val="50000"/>
              </a:spcBef>
              <a:spcAft>
                <a:spcPct val="20000"/>
              </a:spcAft>
              <a:buClr>
                <a:schemeClr val="tx2"/>
              </a:buClr>
              <a:buFont typeface="Arial" charset="0"/>
              <a:buNone/>
              <a:defRPr/>
            </a:pPr>
            <a:r>
              <a:rPr lang="de-DE" sz="1050" b="1" noProof="1"/>
              <a:t>IT-Service </a:t>
            </a:r>
          </a:p>
          <a:p>
            <a:pPr>
              <a:spcBef>
                <a:spcPct val="50000"/>
              </a:spcBef>
              <a:spcAft>
                <a:spcPct val="20000"/>
              </a:spcAft>
              <a:buClr>
                <a:schemeClr val="tx2"/>
              </a:buClr>
              <a:buFont typeface="Arial" charset="0"/>
              <a:buNone/>
              <a:defRPr/>
            </a:pPr>
            <a:r>
              <a:rPr lang="de-DE" sz="1050" b="1" noProof="1"/>
              <a:t>als Ultility wie</a:t>
            </a:r>
          </a:p>
        </p:txBody>
      </p:sp>
      <p:pic>
        <p:nvPicPr>
          <p:cNvPr id="15" name="Picture 18" descr="pic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8508" y="3897428"/>
            <a:ext cx="873179" cy="872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6620" y="3910084"/>
            <a:ext cx="1162449" cy="8362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88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liennummernplatzhalt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45D9564-E6B9-4216-8CC8-3D593A223E97}" type="slidenum">
              <a:rPr lang="de-DE"/>
              <a:pPr/>
              <a:t>83</a:t>
            </a:fld>
            <a:endParaRPr lang="de-DE"/>
          </a:p>
        </p:txBody>
      </p:sp>
      <p:sp>
        <p:nvSpPr>
          <p:cNvPr id="4099" name="Titel 5"/>
          <p:cNvSpPr>
            <a:spLocks noGrp="1"/>
          </p:cNvSpPr>
          <p:nvPr>
            <p:ph type="title"/>
          </p:nvPr>
        </p:nvSpPr>
        <p:spPr>
          <a:xfrm>
            <a:off x="1466851" y="140494"/>
            <a:ext cx="5185172" cy="731044"/>
          </a:xfrm>
        </p:spPr>
        <p:txBody>
          <a:bodyPr>
            <a:normAutofit fontScale="90000"/>
          </a:bodyPr>
          <a:lstStyle/>
          <a:p>
            <a:r>
              <a:rPr lang="de-DE" smtClean="0"/>
              <a:t>Aber, wie sieht die Bereitstellung von </a:t>
            </a:r>
            <a:br>
              <a:rPr lang="de-DE" smtClean="0"/>
            </a:br>
            <a:r>
              <a:rPr lang="de-DE" smtClean="0"/>
              <a:t>IT-Services heute aus?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5051751" y="1235565"/>
            <a:ext cx="2753308" cy="3190963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tint val="1961"/>
                  <a:invGamma/>
                </a:srgbClr>
              </a:gs>
              <a:gs pos="100000">
                <a:srgbClr val="C0C0C0"/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Aft>
                <a:spcPct val="20000"/>
              </a:spcAft>
              <a:defRPr/>
            </a:pPr>
            <a:endParaRPr lang="de-DE" sz="1050" b="1" noProof="1"/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gray">
          <a:xfrm>
            <a:off x="1428010" y="1238002"/>
            <a:ext cx="4123706" cy="648195"/>
          </a:xfrm>
          <a:prstGeom prst="homePlate">
            <a:avLst>
              <a:gd name="adj" fmla="val 25000"/>
            </a:avLst>
          </a:prstGeom>
          <a:solidFill>
            <a:schemeClr val="tx1">
              <a:lumMod val="75000"/>
            </a:schemeClr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Auslegung der Hardware auf Spitzenlast </a:t>
            </a:r>
            <a:br>
              <a:rPr lang="de-DE" sz="1050" noProof="1">
                <a:solidFill>
                  <a:schemeClr val="bg1"/>
                </a:solidFill>
              </a:rPr>
            </a:br>
            <a:r>
              <a:rPr lang="de-DE" sz="1050" noProof="1">
                <a:solidFill>
                  <a:schemeClr val="bg1"/>
                </a:solidFill>
              </a:rPr>
              <a:t>d.h. hohe Investitionskosten (Capex)</a:t>
            </a: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gray">
          <a:xfrm>
            <a:off x="1444339" y="1975757"/>
            <a:ext cx="4151909" cy="648195"/>
          </a:xfrm>
          <a:prstGeom prst="homePlate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Geringe produktive Ausnutzung der Systeme </a:t>
            </a:r>
            <a:br>
              <a:rPr lang="de-DE" sz="1050" noProof="1">
                <a:solidFill>
                  <a:schemeClr val="bg1"/>
                </a:solidFill>
              </a:rPr>
            </a:br>
            <a:r>
              <a:rPr lang="de-DE" sz="1050" noProof="1">
                <a:solidFill>
                  <a:schemeClr val="bg1"/>
                </a:solidFill>
              </a:rPr>
              <a:t>(Windows z.Bsp. im Durchschnitt 10 %)</a:t>
            </a: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gray">
          <a:xfrm>
            <a:off x="1453245" y="2732808"/>
            <a:ext cx="4125190" cy="648195"/>
          </a:xfrm>
          <a:prstGeom prst="homePlate">
            <a:avLst>
              <a:gd name="adj" fmla="val 25000"/>
            </a:avLst>
          </a:prstGeom>
          <a:solidFill>
            <a:schemeClr val="tx1">
              <a:lumMod val="75000"/>
            </a:schemeClr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Bereitstellungszeiten von Infrastruktur </a:t>
            </a:r>
            <a:br>
              <a:rPr lang="de-DE" sz="1050" noProof="1">
                <a:solidFill>
                  <a:schemeClr val="bg1"/>
                </a:solidFill>
              </a:rPr>
            </a:br>
            <a:r>
              <a:rPr lang="de-DE" sz="1050" noProof="1">
                <a:solidFill>
                  <a:schemeClr val="bg1"/>
                </a:solidFill>
              </a:rPr>
              <a:t>(oft 6 Wochen oder mehr in großen Orgas)</a:t>
            </a:r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gray">
          <a:xfrm>
            <a:off x="1471057" y="3489860"/>
            <a:ext cx="4169723" cy="945573"/>
          </a:xfrm>
          <a:prstGeom prst="homePlate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Hohe Betriebskosten im RZ-Betrieb (Opex), </a:t>
            </a:r>
            <a:br>
              <a:rPr lang="de-DE" sz="1050" noProof="1">
                <a:solidFill>
                  <a:schemeClr val="bg1"/>
                </a:solidFill>
              </a:rPr>
            </a:br>
            <a:r>
              <a:rPr lang="de-DE" sz="1050" noProof="1">
                <a:solidFill>
                  <a:schemeClr val="bg1"/>
                </a:solidFill>
              </a:rPr>
              <a:t>da neben den IT Systemen weitere Kosten </a:t>
            </a:r>
            <a:br>
              <a:rPr lang="de-DE" sz="1050" noProof="1">
                <a:solidFill>
                  <a:schemeClr val="bg1"/>
                </a:solidFill>
              </a:rPr>
            </a:br>
            <a:r>
              <a:rPr lang="de-DE" sz="1050" noProof="1">
                <a:solidFill>
                  <a:schemeClr val="bg1"/>
                </a:solidFill>
              </a:rPr>
              <a:t>anfallen (z.B. Klima, USV usw., selbst  dann,</a:t>
            </a:r>
            <a:br>
              <a:rPr lang="de-DE" sz="1050" noProof="1">
                <a:solidFill>
                  <a:schemeClr val="bg1"/>
                </a:solidFill>
              </a:rPr>
            </a:br>
            <a:r>
              <a:rPr lang="de-DE" sz="1050" noProof="1">
                <a:solidFill>
                  <a:schemeClr val="bg1"/>
                </a:solidFill>
              </a:rPr>
              <a:t>wenn keine Rechenleistung benötigt wird)</a:t>
            </a:r>
          </a:p>
        </p:txBody>
      </p:sp>
      <p:pic>
        <p:nvPicPr>
          <p:cNvPr id="18" name="Picture 20" descr="1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5859751" y="1995055"/>
            <a:ext cx="1865150" cy="1865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773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0"/>
          <p:cNvSpPr/>
          <p:nvPr/>
        </p:nvSpPr>
        <p:spPr>
          <a:xfrm>
            <a:off x="1518026" y="3631860"/>
            <a:ext cx="2569581" cy="1285884"/>
          </a:xfrm>
          <a:prstGeom prst="roundRect">
            <a:avLst>
              <a:gd name="adj" fmla="val 10000"/>
            </a:avLst>
          </a:prstGeom>
          <a:solidFill>
            <a:schemeClr val="tx1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de-DE" sz="1050" dirty="0">
                <a:solidFill>
                  <a:schemeClr val="tx1"/>
                </a:solidFill>
              </a:rPr>
              <a:t>Unternehmens IT </a:t>
            </a:r>
          </a:p>
        </p:txBody>
      </p:sp>
      <p:sp>
        <p:nvSpPr>
          <p:cNvPr id="26" name="Freihandform 25"/>
          <p:cNvSpPr/>
          <p:nvPr/>
        </p:nvSpPr>
        <p:spPr>
          <a:xfrm>
            <a:off x="3768322" y="3200308"/>
            <a:ext cx="1720361" cy="86018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50000"/>
              <a:hueOff val="116785"/>
              <a:satOff val="24773"/>
              <a:lumOff val="23208"/>
              <a:alphaOff val="0"/>
            </a:schemeClr>
          </a:fillRef>
          <a:effectRef idx="3">
            <a:schemeClr val="accent1">
              <a:shade val="50000"/>
              <a:hueOff val="116785"/>
              <a:satOff val="24773"/>
              <a:lumOff val="23208"/>
              <a:alphaOff val="0"/>
            </a:schemeClr>
          </a:effectRef>
          <a:fontRef idx="minor">
            <a:schemeClr val="lt1"/>
          </a:fontRef>
        </p:style>
        <p:txBody>
          <a:bodyPr lIns="299972" tIns="192768" rIns="422309" bIns="232631" spcCol="1270" anchor="ctr"/>
          <a:lstStyle/>
          <a:p>
            <a:pPr algn="ctr" defTabSz="733425">
              <a:lnSpc>
                <a:spcPct val="90000"/>
              </a:lnSpc>
              <a:spcAft>
                <a:spcPct val="35000"/>
              </a:spcAft>
              <a:defRPr/>
            </a:pPr>
            <a:r>
              <a:rPr lang="de-DE" sz="1650" dirty="0"/>
              <a:t>Hybrid </a:t>
            </a:r>
            <a:r>
              <a:rPr lang="de-DE" sz="1650" dirty="0" err="1"/>
              <a:t>Cloud</a:t>
            </a:r>
            <a:endParaRPr lang="de-DE" sz="1650" dirty="0"/>
          </a:p>
        </p:txBody>
      </p:sp>
      <p:sp>
        <p:nvSpPr>
          <p:cNvPr id="54281" name="Rechteck 18"/>
          <p:cNvSpPr>
            <a:spLocks noChangeArrowheads="1"/>
          </p:cNvSpPr>
          <p:nvPr/>
        </p:nvSpPr>
        <p:spPr bwMode="auto">
          <a:xfrm>
            <a:off x="2143125" y="1167260"/>
            <a:ext cx="4893469" cy="332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sz="1050"/>
          </a:p>
        </p:txBody>
      </p:sp>
      <p:sp>
        <p:nvSpPr>
          <p:cNvPr id="20" name="Freihandform 19"/>
          <p:cNvSpPr/>
          <p:nvPr/>
        </p:nvSpPr>
        <p:spPr>
          <a:xfrm>
            <a:off x="3729694" y="1485796"/>
            <a:ext cx="1720361" cy="860180"/>
          </a:xfrm>
          <a:custGeom>
            <a:avLst/>
            <a:gdLst>
              <a:gd name="connsiteX0" fmla="*/ 0 w 2293814"/>
              <a:gd name="connsiteY0" fmla="*/ 114691 h 1146907"/>
              <a:gd name="connsiteX1" fmla="*/ 33592 w 2293814"/>
              <a:gd name="connsiteY1" fmla="*/ 33592 h 1146907"/>
              <a:gd name="connsiteX2" fmla="*/ 114691 w 2293814"/>
              <a:gd name="connsiteY2" fmla="*/ 0 h 1146907"/>
              <a:gd name="connsiteX3" fmla="*/ 2179123 w 2293814"/>
              <a:gd name="connsiteY3" fmla="*/ 0 h 1146907"/>
              <a:gd name="connsiteX4" fmla="*/ 2260222 w 2293814"/>
              <a:gd name="connsiteY4" fmla="*/ 33592 h 1146907"/>
              <a:gd name="connsiteX5" fmla="*/ 2293814 w 2293814"/>
              <a:gd name="connsiteY5" fmla="*/ 114691 h 1146907"/>
              <a:gd name="connsiteX6" fmla="*/ 2293814 w 2293814"/>
              <a:gd name="connsiteY6" fmla="*/ 1032216 h 1146907"/>
              <a:gd name="connsiteX7" fmla="*/ 2260222 w 2293814"/>
              <a:gd name="connsiteY7" fmla="*/ 1113315 h 1146907"/>
              <a:gd name="connsiteX8" fmla="*/ 2179123 w 2293814"/>
              <a:gd name="connsiteY8" fmla="*/ 1146907 h 1146907"/>
              <a:gd name="connsiteX9" fmla="*/ 114691 w 2293814"/>
              <a:gd name="connsiteY9" fmla="*/ 1146907 h 1146907"/>
              <a:gd name="connsiteX10" fmla="*/ 33592 w 2293814"/>
              <a:gd name="connsiteY10" fmla="*/ 1113315 h 1146907"/>
              <a:gd name="connsiteX11" fmla="*/ 0 w 2293814"/>
              <a:gd name="connsiteY11" fmla="*/ 1032216 h 1146907"/>
              <a:gd name="connsiteX12" fmla="*/ 0 w 2293814"/>
              <a:gd name="connsiteY12" fmla="*/ 114691 h 114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3814" h="1146907">
                <a:moveTo>
                  <a:pt x="0" y="114691"/>
                </a:moveTo>
                <a:cubicBezTo>
                  <a:pt x="0" y="84273"/>
                  <a:pt x="12084" y="55101"/>
                  <a:pt x="33592" y="33592"/>
                </a:cubicBezTo>
                <a:cubicBezTo>
                  <a:pt x="55101" y="12083"/>
                  <a:pt x="84273" y="0"/>
                  <a:pt x="114691" y="0"/>
                </a:cubicBezTo>
                <a:lnTo>
                  <a:pt x="2179123" y="0"/>
                </a:lnTo>
                <a:cubicBezTo>
                  <a:pt x="2209541" y="0"/>
                  <a:pt x="2238713" y="12084"/>
                  <a:pt x="2260222" y="33592"/>
                </a:cubicBezTo>
                <a:cubicBezTo>
                  <a:pt x="2281731" y="55101"/>
                  <a:pt x="2293814" y="84273"/>
                  <a:pt x="2293814" y="114691"/>
                </a:cubicBezTo>
                <a:lnTo>
                  <a:pt x="2293814" y="1032216"/>
                </a:lnTo>
                <a:cubicBezTo>
                  <a:pt x="2293814" y="1062634"/>
                  <a:pt x="2281731" y="1091806"/>
                  <a:pt x="2260222" y="1113315"/>
                </a:cubicBezTo>
                <a:cubicBezTo>
                  <a:pt x="2238713" y="1134824"/>
                  <a:pt x="2209541" y="1146907"/>
                  <a:pt x="2179123" y="1146907"/>
                </a:cubicBezTo>
                <a:lnTo>
                  <a:pt x="114691" y="1146907"/>
                </a:lnTo>
                <a:cubicBezTo>
                  <a:pt x="84273" y="1146907"/>
                  <a:pt x="55101" y="1134823"/>
                  <a:pt x="33592" y="1113315"/>
                </a:cubicBezTo>
                <a:cubicBezTo>
                  <a:pt x="12083" y="1091806"/>
                  <a:pt x="0" y="1062634"/>
                  <a:pt x="0" y="1032216"/>
                </a:cubicBezTo>
                <a:lnTo>
                  <a:pt x="0" y="11469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8059" tIns="88059" rIns="88059" bIns="88059" spcCol="1270" anchor="ctr"/>
          <a:lstStyle/>
          <a:p>
            <a:pPr algn="ctr" defTabSz="733425">
              <a:lnSpc>
                <a:spcPct val="90000"/>
              </a:lnSpc>
              <a:spcAft>
                <a:spcPct val="35000"/>
              </a:spcAft>
              <a:defRPr/>
            </a:pPr>
            <a:r>
              <a:rPr lang="de-DE" sz="1650" dirty="0"/>
              <a:t>Nutzer</a:t>
            </a:r>
          </a:p>
        </p:txBody>
      </p:sp>
      <p:sp>
        <p:nvSpPr>
          <p:cNvPr id="21" name="Freihandform 20"/>
          <p:cNvSpPr/>
          <p:nvPr/>
        </p:nvSpPr>
        <p:spPr>
          <a:xfrm rot="3600000">
            <a:off x="4851955" y="2677651"/>
            <a:ext cx="896054" cy="301063"/>
          </a:xfrm>
          <a:custGeom>
            <a:avLst/>
            <a:gdLst>
              <a:gd name="connsiteX0" fmla="*/ 0 w 1194738"/>
              <a:gd name="connsiteY0" fmla="*/ 200709 h 401417"/>
              <a:gd name="connsiteX1" fmla="*/ 200709 w 1194738"/>
              <a:gd name="connsiteY1" fmla="*/ 0 h 401417"/>
              <a:gd name="connsiteX2" fmla="*/ 200709 w 1194738"/>
              <a:gd name="connsiteY2" fmla="*/ 80283 h 401417"/>
              <a:gd name="connsiteX3" fmla="*/ 994030 w 1194738"/>
              <a:gd name="connsiteY3" fmla="*/ 80283 h 401417"/>
              <a:gd name="connsiteX4" fmla="*/ 994030 w 1194738"/>
              <a:gd name="connsiteY4" fmla="*/ 0 h 401417"/>
              <a:gd name="connsiteX5" fmla="*/ 1194738 w 1194738"/>
              <a:gd name="connsiteY5" fmla="*/ 200709 h 401417"/>
              <a:gd name="connsiteX6" fmla="*/ 994030 w 1194738"/>
              <a:gd name="connsiteY6" fmla="*/ 401417 h 401417"/>
              <a:gd name="connsiteX7" fmla="*/ 994030 w 1194738"/>
              <a:gd name="connsiteY7" fmla="*/ 321134 h 401417"/>
              <a:gd name="connsiteX8" fmla="*/ 200709 w 1194738"/>
              <a:gd name="connsiteY8" fmla="*/ 321134 h 401417"/>
              <a:gd name="connsiteX9" fmla="*/ 200709 w 1194738"/>
              <a:gd name="connsiteY9" fmla="*/ 401417 h 401417"/>
              <a:gd name="connsiteX10" fmla="*/ 0 w 1194738"/>
              <a:gd name="connsiteY10" fmla="*/ 200709 h 40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738" h="401417">
                <a:moveTo>
                  <a:pt x="0" y="200709"/>
                </a:moveTo>
                <a:lnTo>
                  <a:pt x="200709" y="0"/>
                </a:lnTo>
                <a:lnTo>
                  <a:pt x="200709" y="80283"/>
                </a:lnTo>
                <a:lnTo>
                  <a:pt x="994030" y="80283"/>
                </a:lnTo>
                <a:lnTo>
                  <a:pt x="994030" y="0"/>
                </a:lnTo>
                <a:lnTo>
                  <a:pt x="1194738" y="200709"/>
                </a:lnTo>
                <a:lnTo>
                  <a:pt x="994030" y="401417"/>
                </a:lnTo>
                <a:lnTo>
                  <a:pt x="994030" y="321134"/>
                </a:lnTo>
                <a:lnTo>
                  <a:pt x="200709" y="321134"/>
                </a:lnTo>
                <a:lnTo>
                  <a:pt x="200709" y="401417"/>
                </a:lnTo>
                <a:lnTo>
                  <a:pt x="0" y="200709"/>
                </a:lnTo>
                <a:close/>
              </a:path>
            </a:pathLst>
          </a:cu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0319" tIns="60212" rIns="90318" bIns="60212" spcCol="1270" anchor="ctr"/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  <a:defRPr/>
            </a:pPr>
            <a:endParaRPr lang="de-DE" sz="1050"/>
          </a:p>
        </p:txBody>
      </p:sp>
      <p:sp>
        <p:nvSpPr>
          <p:cNvPr id="22" name="Freihandform 21"/>
          <p:cNvSpPr/>
          <p:nvPr/>
        </p:nvSpPr>
        <p:spPr>
          <a:xfrm>
            <a:off x="5149909" y="3628034"/>
            <a:ext cx="1720361" cy="86018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50000"/>
              <a:hueOff val="116785"/>
              <a:satOff val="24773"/>
              <a:lumOff val="23208"/>
              <a:alphaOff val="0"/>
            </a:schemeClr>
          </a:fillRef>
          <a:effectRef idx="3">
            <a:schemeClr val="accent1">
              <a:shade val="50000"/>
              <a:hueOff val="116785"/>
              <a:satOff val="24773"/>
              <a:lumOff val="23208"/>
              <a:alphaOff val="0"/>
            </a:schemeClr>
          </a:effectRef>
          <a:fontRef idx="minor">
            <a:schemeClr val="lt1"/>
          </a:fontRef>
        </p:style>
        <p:txBody>
          <a:bodyPr lIns="299972" tIns="192768" rIns="422309" bIns="232631" spcCol="1270" anchor="ctr"/>
          <a:lstStyle/>
          <a:p>
            <a:pPr algn="ctr" defTabSz="733425">
              <a:lnSpc>
                <a:spcPct val="90000"/>
              </a:lnSpc>
              <a:spcAft>
                <a:spcPct val="35000"/>
              </a:spcAft>
              <a:defRPr/>
            </a:pPr>
            <a:r>
              <a:rPr lang="de-DE" sz="1650" dirty="0"/>
              <a:t>Public </a:t>
            </a:r>
            <a:r>
              <a:rPr lang="de-DE" sz="1650" dirty="0" err="1"/>
              <a:t>Cloud</a:t>
            </a:r>
            <a:endParaRPr lang="de-DE" sz="1650" dirty="0"/>
          </a:p>
        </p:txBody>
      </p:sp>
      <p:sp>
        <p:nvSpPr>
          <p:cNvPr id="24" name="Freihandform 23"/>
          <p:cNvSpPr/>
          <p:nvPr/>
        </p:nvSpPr>
        <p:spPr>
          <a:xfrm>
            <a:off x="2309481" y="3628034"/>
            <a:ext cx="1720361" cy="86018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rgbClr val="00B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50000"/>
              <a:hueOff val="116785"/>
              <a:satOff val="24773"/>
              <a:lumOff val="23208"/>
              <a:alphaOff val="0"/>
            </a:schemeClr>
          </a:fillRef>
          <a:effectRef idx="3">
            <a:schemeClr val="accent1">
              <a:shade val="50000"/>
              <a:hueOff val="116785"/>
              <a:satOff val="24773"/>
              <a:lumOff val="23208"/>
              <a:alphaOff val="0"/>
            </a:schemeClr>
          </a:effectRef>
          <a:fontRef idx="minor">
            <a:schemeClr val="lt1"/>
          </a:fontRef>
        </p:style>
        <p:txBody>
          <a:bodyPr lIns="299972" tIns="192768" rIns="422309" bIns="232631" spcCol="1270" anchor="ctr"/>
          <a:lstStyle/>
          <a:p>
            <a:pPr algn="ctr" defTabSz="733425">
              <a:lnSpc>
                <a:spcPct val="90000"/>
              </a:lnSpc>
              <a:spcAft>
                <a:spcPct val="35000"/>
              </a:spcAft>
              <a:defRPr/>
            </a:pPr>
            <a:r>
              <a:rPr lang="de-DE" sz="1650" dirty="0"/>
              <a:t>Private Cloud </a:t>
            </a:r>
          </a:p>
        </p:txBody>
      </p:sp>
      <p:sp>
        <p:nvSpPr>
          <p:cNvPr id="25" name="Freihandform 24"/>
          <p:cNvSpPr/>
          <p:nvPr/>
        </p:nvSpPr>
        <p:spPr>
          <a:xfrm rot="18000000">
            <a:off x="3431741" y="2677651"/>
            <a:ext cx="896054" cy="301063"/>
          </a:xfrm>
          <a:custGeom>
            <a:avLst/>
            <a:gdLst>
              <a:gd name="connsiteX0" fmla="*/ 0 w 1194738"/>
              <a:gd name="connsiteY0" fmla="*/ 200709 h 401417"/>
              <a:gd name="connsiteX1" fmla="*/ 200709 w 1194738"/>
              <a:gd name="connsiteY1" fmla="*/ 0 h 401417"/>
              <a:gd name="connsiteX2" fmla="*/ 200709 w 1194738"/>
              <a:gd name="connsiteY2" fmla="*/ 80283 h 401417"/>
              <a:gd name="connsiteX3" fmla="*/ 994030 w 1194738"/>
              <a:gd name="connsiteY3" fmla="*/ 80283 h 401417"/>
              <a:gd name="connsiteX4" fmla="*/ 994030 w 1194738"/>
              <a:gd name="connsiteY4" fmla="*/ 0 h 401417"/>
              <a:gd name="connsiteX5" fmla="*/ 1194738 w 1194738"/>
              <a:gd name="connsiteY5" fmla="*/ 200709 h 401417"/>
              <a:gd name="connsiteX6" fmla="*/ 994030 w 1194738"/>
              <a:gd name="connsiteY6" fmla="*/ 401417 h 401417"/>
              <a:gd name="connsiteX7" fmla="*/ 994030 w 1194738"/>
              <a:gd name="connsiteY7" fmla="*/ 321134 h 401417"/>
              <a:gd name="connsiteX8" fmla="*/ 200709 w 1194738"/>
              <a:gd name="connsiteY8" fmla="*/ 321134 h 401417"/>
              <a:gd name="connsiteX9" fmla="*/ 200709 w 1194738"/>
              <a:gd name="connsiteY9" fmla="*/ 401417 h 401417"/>
              <a:gd name="connsiteX10" fmla="*/ 0 w 1194738"/>
              <a:gd name="connsiteY10" fmla="*/ 200709 h 40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738" h="401417">
                <a:moveTo>
                  <a:pt x="0" y="200709"/>
                </a:moveTo>
                <a:lnTo>
                  <a:pt x="200709" y="0"/>
                </a:lnTo>
                <a:lnTo>
                  <a:pt x="200709" y="80283"/>
                </a:lnTo>
                <a:lnTo>
                  <a:pt x="994030" y="80283"/>
                </a:lnTo>
                <a:lnTo>
                  <a:pt x="994030" y="0"/>
                </a:lnTo>
                <a:lnTo>
                  <a:pt x="1194738" y="200709"/>
                </a:lnTo>
                <a:lnTo>
                  <a:pt x="994030" y="401417"/>
                </a:lnTo>
                <a:lnTo>
                  <a:pt x="994030" y="321134"/>
                </a:lnTo>
                <a:lnTo>
                  <a:pt x="200709" y="321134"/>
                </a:lnTo>
                <a:lnTo>
                  <a:pt x="200709" y="401417"/>
                </a:lnTo>
                <a:lnTo>
                  <a:pt x="0" y="200709"/>
                </a:lnTo>
                <a:close/>
              </a:path>
            </a:pathLst>
          </a:custGeom>
        </p:spPr>
        <p:style>
          <a:lnRef idx="0">
            <a:schemeClr val="accent1">
              <a:shade val="90000"/>
              <a:hueOff val="125598"/>
              <a:satOff val="3914"/>
              <a:lumOff val="13427"/>
              <a:alphaOff val="0"/>
            </a:schemeClr>
          </a:lnRef>
          <a:fillRef idx="3">
            <a:schemeClr val="accent1">
              <a:shade val="90000"/>
              <a:hueOff val="125598"/>
              <a:satOff val="3914"/>
              <a:lumOff val="13427"/>
              <a:alphaOff val="0"/>
            </a:schemeClr>
          </a:fillRef>
          <a:effectRef idx="3">
            <a:schemeClr val="accent1">
              <a:shade val="90000"/>
              <a:hueOff val="125598"/>
              <a:satOff val="3914"/>
              <a:lumOff val="13427"/>
              <a:alphaOff val="0"/>
            </a:schemeClr>
          </a:effectRef>
          <a:fontRef idx="minor">
            <a:schemeClr val="lt1"/>
          </a:fontRef>
        </p:style>
        <p:txBody>
          <a:bodyPr lIns="90318" tIns="60212" rIns="90319" bIns="60212" spcCol="1270" anchor="ctr"/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  <a:defRPr/>
            </a:pPr>
            <a:endParaRPr lang="de-DE" sz="1050"/>
          </a:p>
        </p:txBody>
      </p:sp>
      <p:sp>
        <p:nvSpPr>
          <p:cNvPr id="16" name="Textfeld 15"/>
          <p:cNvSpPr txBox="1"/>
          <p:nvPr/>
        </p:nvSpPr>
        <p:spPr>
          <a:xfrm>
            <a:off x="1357313" y="1006526"/>
            <a:ext cx="2226469" cy="18697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3350" indent="-133350">
              <a:buFont typeface="Arial" pitchFamily="34" charset="0"/>
              <a:buChar char="•"/>
              <a:defRPr/>
            </a:pPr>
            <a:r>
              <a:rPr lang="de-DE" sz="1050" dirty="0"/>
              <a:t>Eigene, selbst betriebene </a:t>
            </a:r>
            <a:r>
              <a:rPr lang="de-DE" sz="1050" dirty="0" err="1"/>
              <a:t>Cloud</a:t>
            </a:r>
            <a:r>
              <a:rPr lang="de-DE" sz="1050" dirty="0"/>
              <a:t>-Umgebung</a:t>
            </a:r>
          </a:p>
          <a:p>
            <a:pPr marL="133350" indent="-133350">
              <a:buFont typeface="Arial" pitchFamily="34" charset="0"/>
              <a:buChar char="•"/>
              <a:defRPr/>
            </a:pPr>
            <a:r>
              <a:rPr lang="de-DE" sz="1050" dirty="0"/>
              <a:t>Zugang beschränkt für Eigen-, Kunden- oder Geschäftspartnernutzung</a:t>
            </a:r>
          </a:p>
          <a:p>
            <a:pPr marL="133350" indent="-133350">
              <a:buFont typeface="Arial" pitchFamily="34" charset="0"/>
              <a:buChar char="•"/>
              <a:defRPr/>
            </a:pPr>
            <a:r>
              <a:rPr lang="de-DE" sz="1050" dirty="0"/>
              <a:t>Zugriff über Intranet</a:t>
            </a:r>
          </a:p>
          <a:p>
            <a:pPr marL="133350" indent="-133350">
              <a:buFont typeface="Arial" pitchFamily="34" charset="0"/>
              <a:buChar char="•"/>
              <a:defRPr/>
            </a:pPr>
            <a:r>
              <a:rPr lang="de-DE" sz="1050" dirty="0"/>
              <a:t>Effiziente, standardisierte und sichere IT Betriebsumgebung unter </a:t>
            </a:r>
            <a:r>
              <a:rPr lang="de-DE" sz="1050"/>
              <a:t>eigener Kontrolle</a:t>
            </a:r>
            <a:endParaRPr lang="de-DE" sz="1050" dirty="0"/>
          </a:p>
          <a:p>
            <a:pPr marL="133350" indent="-133350">
              <a:buFont typeface="Arial" pitchFamily="34" charset="0"/>
              <a:buChar char="•"/>
              <a:defRPr/>
            </a:pPr>
            <a:r>
              <a:rPr lang="de-DE" sz="1050" dirty="0"/>
              <a:t>Individuelle Anpassung</a:t>
            </a:r>
          </a:p>
          <a:p>
            <a:pPr>
              <a:buFont typeface="Arial" pitchFamily="34" charset="0"/>
              <a:buChar char="•"/>
              <a:defRPr/>
            </a:pPr>
            <a:endParaRPr lang="de-DE" sz="1050" dirty="0"/>
          </a:p>
        </p:txBody>
      </p:sp>
      <p:sp>
        <p:nvSpPr>
          <p:cNvPr id="17" name="Textfeld 16"/>
          <p:cNvSpPr txBox="1"/>
          <p:nvPr/>
        </p:nvSpPr>
        <p:spPr>
          <a:xfrm>
            <a:off x="5881688" y="1006526"/>
            <a:ext cx="2226469" cy="203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3350" indent="-133350">
              <a:buFont typeface="Arial" pitchFamily="34" charset="0"/>
              <a:buChar char="•"/>
              <a:defRPr/>
            </a:pPr>
            <a:r>
              <a:rPr lang="de-DE" sz="1050" dirty="0"/>
              <a:t>Im Eigentum und der Betriebsverantwortung eines IT Dienstleisters</a:t>
            </a:r>
          </a:p>
          <a:p>
            <a:pPr marL="133350" indent="-133350">
              <a:buFont typeface="Arial" pitchFamily="34" charset="0"/>
              <a:buChar char="•"/>
              <a:defRPr/>
            </a:pPr>
            <a:r>
              <a:rPr lang="de-DE" sz="1050" dirty="0"/>
              <a:t>Zugriff über Internet</a:t>
            </a:r>
          </a:p>
          <a:p>
            <a:pPr marL="133350" indent="-133350">
              <a:buFont typeface="Arial" pitchFamily="34" charset="0"/>
              <a:buChar char="•"/>
              <a:defRPr/>
            </a:pPr>
            <a:r>
              <a:rPr lang="de-DE" sz="1050" dirty="0"/>
              <a:t>Auswahl von hoch standardisierten Geschäftsprozessen, Anwendungen </a:t>
            </a:r>
            <a:r>
              <a:rPr lang="de-DE" sz="1050"/>
              <a:t>und/oder Infrastrukturservices</a:t>
            </a:r>
            <a:endParaRPr lang="de-DE" sz="1050" dirty="0"/>
          </a:p>
          <a:p>
            <a:pPr marL="133350" indent="-133350">
              <a:buFont typeface="Arial" pitchFamily="34" charset="0"/>
              <a:buChar char="•"/>
              <a:defRPr/>
            </a:pPr>
            <a:r>
              <a:rPr lang="de-DE" sz="1050" dirty="0"/>
              <a:t>Abrechnung auf Basis von „</a:t>
            </a:r>
            <a:r>
              <a:rPr lang="de-DE" sz="1050" dirty="0" err="1"/>
              <a:t>pay</a:t>
            </a:r>
            <a:r>
              <a:rPr lang="de-DE" sz="1050" dirty="0"/>
              <a:t> per </a:t>
            </a:r>
            <a:r>
              <a:rPr lang="de-DE" sz="1050" dirty="0" err="1"/>
              <a:t>use</a:t>
            </a:r>
            <a:r>
              <a:rPr lang="de-DE" sz="1050" dirty="0"/>
              <a:t>“</a:t>
            </a:r>
          </a:p>
          <a:p>
            <a:pPr>
              <a:buFont typeface="Arial" pitchFamily="34" charset="0"/>
              <a:buChar char="•"/>
              <a:defRPr/>
            </a:pPr>
            <a:endParaRPr lang="de-DE" sz="1050" dirty="0"/>
          </a:p>
        </p:txBody>
      </p:sp>
      <p:sp>
        <p:nvSpPr>
          <p:cNvPr id="23" name="Freihandform 22"/>
          <p:cNvSpPr/>
          <p:nvPr/>
        </p:nvSpPr>
        <p:spPr>
          <a:xfrm rot="21600000">
            <a:off x="4141849" y="3907591"/>
            <a:ext cx="896054" cy="301064"/>
          </a:xfrm>
          <a:custGeom>
            <a:avLst/>
            <a:gdLst>
              <a:gd name="connsiteX0" fmla="*/ 0 w 1194738"/>
              <a:gd name="connsiteY0" fmla="*/ 200709 h 401417"/>
              <a:gd name="connsiteX1" fmla="*/ 200709 w 1194738"/>
              <a:gd name="connsiteY1" fmla="*/ 0 h 401417"/>
              <a:gd name="connsiteX2" fmla="*/ 200709 w 1194738"/>
              <a:gd name="connsiteY2" fmla="*/ 80283 h 401417"/>
              <a:gd name="connsiteX3" fmla="*/ 994030 w 1194738"/>
              <a:gd name="connsiteY3" fmla="*/ 80283 h 401417"/>
              <a:gd name="connsiteX4" fmla="*/ 994030 w 1194738"/>
              <a:gd name="connsiteY4" fmla="*/ 0 h 401417"/>
              <a:gd name="connsiteX5" fmla="*/ 1194738 w 1194738"/>
              <a:gd name="connsiteY5" fmla="*/ 200709 h 401417"/>
              <a:gd name="connsiteX6" fmla="*/ 994030 w 1194738"/>
              <a:gd name="connsiteY6" fmla="*/ 401417 h 401417"/>
              <a:gd name="connsiteX7" fmla="*/ 994030 w 1194738"/>
              <a:gd name="connsiteY7" fmla="*/ 321134 h 401417"/>
              <a:gd name="connsiteX8" fmla="*/ 200709 w 1194738"/>
              <a:gd name="connsiteY8" fmla="*/ 321134 h 401417"/>
              <a:gd name="connsiteX9" fmla="*/ 200709 w 1194738"/>
              <a:gd name="connsiteY9" fmla="*/ 401417 h 401417"/>
              <a:gd name="connsiteX10" fmla="*/ 0 w 1194738"/>
              <a:gd name="connsiteY10" fmla="*/ 200709 h 40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738" h="401417">
                <a:moveTo>
                  <a:pt x="1194738" y="200708"/>
                </a:moveTo>
                <a:lnTo>
                  <a:pt x="994029" y="401416"/>
                </a:lnTo>
                <a:lnTo>
                  <a:pt x="994029" y="321133"/>
                </a:lnTo>
                <a:lnTo>
                  <a:pt x="200708" y="321133"/>
                </a:lnTo>
                <a:lnTo>
                  <a:pt x="200708" y="401416"/>
                </a:lnTo>
                <a:lnTo>
                  <a:pt x="0" y="200708"/>
                </a:lnTo>
                <a:lnTo>
                  <a:pt x="200708" y="1"/>
                </a:lnTo>
                <a:lnTo>
                  <a:pt x="200708" y="80284"/>
                </a:lnTo>
                <a:lnTo>
                  <a:pt x="994029" y="80284"/>
                </a:lnTo>
                <a:lnTo>
                  <a:pt x="994029" y="1"/>
                </a:lnTo>
                <a:lnTo>
                  <a:pt x="1194738" y="200708"/>
                </a:lnTo>
                <a:close/>
              </a:path>
            </a:pathLst>
          </a:custGeom>
        </p:spPr>
        <p:style>
          <a:lnRef idx="0">
            <a:schemeClr val="accent1">
              <a:shade val="90000"/>
              <a:hueOff val="125598"/>
              <a:satOff val="3914"/>
              <a:lumOff val="13427"/>
              <a:alphaOff val="0"/>
            </a:schemeClr>
          </a:lnRef>
          <a:fillRef idx="3">
            <a:schemeClr val="accent1">
              <a:shade val="90000"/>
              <a:hueOff val="125598"/>
              <a:satOff val="3914"/>
              <a:lumOff val="13427"/>
              <a:alphaOff val="0"/>
            </a:schemeClr>
          </a:fillRef>
          <a:effectRef idx="3">
            <a:schemeClr val="accent1">
              <a:shade val="90000"/>
              <a:hueOff val="125598"/>
              <a:satOff val="3914"/>
              <a:lumOff val="13427"/>
              <a:alphaOff val="0"/>
            </a:schemeClr>
          </a:effectRef>
          <a:fontRef idx="minor">
            <a:schemeClr val="lt1"/>
          </a:fontRef>
        </p:style>
        <p:txBody>
          <a:bodyPr lIns="90319" tIns="60213" rIns="90320" bIns="60212" spcCol="1270" anchor="ctr"/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  <a:defRPr/>
            </a:pPr>
            <a:endParaRPr lang="de-DE" sz="1050" dirty="0"/>
          </a:p>
        </p:txBody>
      </p:sp>
      <p:pic>
        <p:nvPicPr>
          <p:cNvPr id="54302" name="Picture 2" descr="http://www.iconarchive.com/icons/aha-soft/software/256/user-group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5579" y="685057"/>
            <a:ext cx="1393031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Erbringungsformen von </a:t>
            </a:r>
            <a:r>
              <a:rPr lang="de-DE" err="1" smtClean="0"/>
              <a:t>Cloud</a:t>
            </a:r>
            <a:r>
              <a:rPr lang="de-DE" smtClean="0"/>
              <a:t> Services</a:t>
            </a:r>
            <a:br>
              <a:rPr lang="de-DE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728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1704111" y="3607132"/>
            <a:ext cx="2618509" cy="1157843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tint val="1961"/>
                  <a:invGamma/>
                </a:srgbClr>
              </a:gs>
              <a:gs pos="100000">
                <a:srgbClr val="C0C0C0"/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r>
              <a:rPr lang="de-DE" sz="1050" b="1"/>
              <a:t>E-Mail Hosting </a:t>
            </a:r>
          </a:p>
          <a:p>
            <a:r>
              <a:rPr lang="de-DE" sz="1050"/>
              <a:t>(GMX, Hotmail, Web.de, …)</a:t>
            </a:r>
          </a:p>
          <a:p>
            <a:r>
              <a:rPr lang="de-DE" sz="1050" b="1"/>
              <a:t>Soziale Netzwerke </a:t>
            </a:r>
          </a:p>
          <a:p>
            <a:r>
              <a:rPr lang="de-DE" sz="1050"/>
              <a:t>(Facebook, Xing, … )</a:t>
            </a:r>
          </a:p>
          <a:p>
            <a:r>
              <a:rPr lang="de-DE" sz="1050" b="1"/>
              <a:t>Security Betrieb</a:t>
            </a:r>
          </a:p>
          <a:p>
            <a:r>
              <a:rPr lang="de-DE" sz="1050"/>
              <a:t>(MessageLabs, Postini, …)</a:t>
            </a: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7250" y="857250"/>
            <a:ext cx="1982391" cy="250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048" y="887017"/>
            <a:ext cx="2411015" cy="2391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Typische Anwendungsszenarien (1)</a:t>
            </a:r>
            <a:br>
              <a:rPr lang="de-DE" smtClean="0"/>
            </a:br>
            <a:endParaRPr lang="de-DE" dirty="0"/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1508168" y="900752"/>
            <a:ext cx="3090554" cy="3971100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7000" tIns="27000" rIns="27000" bIns="2700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134541" indent="-134541" algn="ctr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</a:pPr>
            <a:endParaRPr lang="de-DE" sz="1350" dirty="0" err="1">
              <a:latin typeface="Arial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gray">
          <a:xfrm>
            <a:off x="4962405" y="3561113"/>
            <a:ext cx="2618509" cy="1203861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tint val="1961"/>
                  <a:invGamma/>
                </a:srgbClr>
              </a:gs>
              <a:gs pos="100000">
                <a:srgbClr val="C0C0C0"/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r>
              <a:rPr lang="de-DE" sz="1050" b="1"/>
              <a:t>Dynamische Datacenter Infrastrukturen</a:t>
            </a:r>
          </a:p>
          <a:p>
            <a:endParaRPr lang="de-DE" sz="1050" b="1"/>
          </a:p>
          <a:p>
            <a:r>
              <a:rPr lang="de-DE" sz="1050" b="1"/>
              <a:t>Wechselnde Lastanforderungen</a:t>
            </a:r>
            <a:endParaRPr lang="de-DE" sz="1200"/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4713021" y="872836"/>
            <a:ext cx="3090554" cy="4006438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7000" tIns="27000" rIns="27000" bIns="2700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134541" indent="-134541" algn="ctr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</a:pPr>
            <a:endParaRPr lang="de-DE" sz="1350" dirty="0" err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22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4AE5-F6AC-4FA4-A24B-EEDC304D4B6A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Typische Anwendungsszenarien (2)</a:t>
            </a:r>
            <a:br>
              <a:rPr lang="de-DE" smtClean="0"/>
            </a:br>
            <a:endParaRPr lang="de-DE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gray">
          <a:xfrm>
            <a:off x="1561611" y="3464626"/>
            <a:ext cx="2689755" cy="1184568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tint val="1961"/>
                  <a:invGamma/>
                </a:srgbClr>
              </a:gs>
              <a:gs pos="100000">
                <a:srgbClr val="C0C0C0"/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 marL="133350" indent="-133350">
              <a:buFont typeface="Arial" pitchFamily="34" charset="0"/>
              <a:buChar char="•"/>
            </a:pPr>
            <a:r>
              <a:rPr lang="de-DE" sz="1050" b="1" dirty="0" err="1"/>
              <a:t>Cloud</a:t>
            </a:r>
            <a:r>
              <a:rPr lang="de-DE" sz="1050" b="1" dirty="0"/>
              <a:t> Storage für Backup</a:t>
            </a:r>
          </a:p>
          <a:p>
            <a:pPr marL="133350" indent="-133350">
              <a:buFont typeface="Arial" pitchFamily="34" charset="0"/>
              <a:buChar char="•"/>
            </a:pPr>
            <a:r>
              <a:rPr lang="de-DE" sz="1050" b="1" dirty="0" err="1"/>
              <a:t>IaaS</a:t>
            </a:r>
            <a:r>
              <a:rPr lang="de-DE" sz="1050" b="1" dirty="0"/>
              <a:t> für Spitzenlasten</a:t>
            </a:r>
          </a:p>
          <a:p>
            <a:pPr marL="133350" indent="-133350">
              <a:buFont typeface="Arial" pitchFamily="34" charset="0"/>
              <a:buChar char="•"/>
            </a:pPr>
            <a:r>
              <a:rPr lang="de-DE" sz="1050" b="1" dirty="0" err="1"/>
              <a:t>SasS</a:t>
            </a:r>
            <a:r>
              <a:rPr lang="de-DE" sz="1050" b="1" dirty="0"/>
              <a:t> Nutzung durch Unternehmen </a:t>
            </a:r>
            <a:br>
              <a:rPr lang="de-DE" sz="1050" b="1" dirty="0"/>
            </a:br>
            <a:r>
              <a:rPr lang="de-DE" sz="1050" dirty="0"/>
              <a:t>(Google </a:t>
            </a:r>
            <a:r>
              <a:rPr lang="de-DE" sz="1050" dirty="0" err="1"/>
              <a:t>Docs</a:t>
            </a:r>
            <a:r>
              <a:rPr lang="de-DE" sz="1050" dirty="0"/>
              <a:t>, Microsoft Office Live)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365668" y="900752"/>
            <a:ext cx="3090554" cy="3980006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7000" tIns="27000" rIns="27000" bIns="2700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134541" indent="-134541" algn="ctr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</a:pPr>
            <a:endParaRPr lang="de-DE" sz="1350" dirty="0" err="1">
              <a:latin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4874824" y="3473533"/>
            <a:ext cx="2618509" cy="1184568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tint val="1961"/>
                  <a:invGamma/>
                </a:srgbClr>
              </a:gs>
              <a:gs pos="100000">
                <a:srgbClr val="C0C0C0"/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 marL="133350" indent="-133350">
              <a:buFont typeface="Arial" pitchFamily="34" charset="0"/>
              <a:buChar char="•"/>
            </a:pPr>
            <a:r>
              <a:rPr lang="de-DE" sz="1050" b="1" dirty="0" err="1"/>
              <a:t>Cloudifizierte</a:t>
            </a:r>
            <a:r>
              <a:rPr lang="de-DE" sz="1050" b="1" dirty="0"/>
              <a:t> Applikations-</a:t>
            </a:r>
            <a:r>
              <a:rPr lang="de-DE" sz="1050" b="1" dirty="0" err="1"/>
              <a:t>infratstrukturen</a:t>
            </a:r>
            <a:endParaRPr lang="de-DE" sz="1050" b="1" dirty="0"/>
          </a:p>
          <a:p>
            <a:pPr marL="133350" indent="-133350">
              <a:buFont typeface="Arial" pitchFamily="34" charset="0"/>
              <a:buChar char="•"/>
            </a:pPr>
            <a:r>
              <a:rPr lang="de-DE" sz="1050" b="1" dirty="0"/>
              <a:t>Broker entscheidet über </a:t>
            </a:r>
            <a:r>
              <a:rPr lang="de-DE" sz="1050" b="1" dirty="0" err="1"/>
              <a:t>public</a:t>
            </a:r>
            <a:r>
              <a:rPr lang="de-DE" sz="1050" b="1" dirty="0"/>
              <a:t>/private </a:t>
            </a:r>
            <a:r>
              <a:rPr lang="de-DE" sz="1050" b="1" dirty="0" err="1"/>
              <a:t>Cloud</a:t>
            </a:r>
            <a:r>
              <a:rPr lang="de-DE" sz="1050" b="1" dirty="0"/>
              <a:t/>
            </a:r>
            <a:br>
              <a:rPr lang="de-DE" sz="1050" b="1" dirty="0"/>
            </a:br>
            <a:r>
              <a:rPr lang="de-DE" sz="1050" dirty="0"/>
              <a:t>(Neues </a:t>
            </a:r>
            <a:r>
              <a:rPr lang="de-DE" sz="1050" dirty="0" err="1"/>
              <a:t>WebEx-Deployment</a:t>
            </a:r>
            <a:r>
              <a:rPr lang="de-DE" sz="1050" dirty="0"/>
              <a:t>)</a:t>
            </a: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4678881" y="872837"/>
            <a:ext cx="3090554" cy="4016829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7000" tIns="27000" rIns="27000" bIns="2700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134541" indent="-134541" algn="ctr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</a:pPr>
            <a:endParaRPr lang="de-DE" sz="1350" dirty="0" err="1"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249" y="1478478"/>
            <a:ext cx="3001841" cy="76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9892" y="1086594"/>
            <a:ext cx="2638887" cy="218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21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Auswirkungen nicht nur im Rechenzentrum</a:t>
            </a:r>
            <a:endParaRPr lang="de-DE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0412" y="935831"/>
            <a:ext cx="2828926" cy="357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Pfeil nach rechts 15"/>
          <p:cNvSpPr/>
          <p:nvPr/>
        </p:nvSpPr>
        <p:spPr bwMode="auto">
          <a:xfrm>
            <a:off x="2607469" y="4150519"/>
            <a:ext cx="1478756" cy="528638"/>
          </a:xfrm>
          <a:prstGeom prst="rightArrow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27000" tIns="27000" rIns="27000" bIns="2700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134541" indent="-134541" algn="ctr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</a:pPr>
            <a:r>
              <a:rPr lang="de-DE" sz="1050" dirty="0">
                <a:solidFill>
                  <a:schemeClr val="bg1"/>
                </a:solidFill>
              </a:rPr>
              <a:t>Rechenleistung</a:t>
            </a:r>
            <a:endParaRPr lang="de-DE" sz="135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Pfeil nach rechts 13"/>
          <p:cNvSpPr/>
          <p:nvPr/>
        </p:nvSpPr>
        <p:spPr bwMode="auto">
          <a:xfrm>
            <a:off x="2600325" y="3507582"/>
            <a:ext cx="1478756" cy="528638"/>
          </a:xfrm>
          <a:prstGeom prst="rightArrow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27000" tIns="27000" rIns="27000" bIns="2700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134541" indent="-134541" algn="ctr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</a:pPr>
            <a:r>
              <a:rPr lang="de-DE" sz="1350" dirty="0">
                <a:solidFill>
                  <a:schemeClr val="bg1"/>
                </a:solidFill>
                <a:latin typeface="Arial" charset="0"/>
              </a:rPr>
              <a:t>Daten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4963" y="1307306"/>
            <a:ext cx="752684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feld 17"/>
          <p:cNvSpPr txBox="1"/>
          <p:nvPr/>
        </p:nvSpPr>
        <p:spPr>
          <a:xfrm rot="3415462">
            <a:off x="4701869" y="2747598"/>
            <a:ext cx="5661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Zugriff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0871" y="1293019"/>
            <a:ext cx="634520" cy="72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hteck 19"/>
          <p:cNvSpPr/>
          <p:nvPr/>
        </p:nvSpPr>
        <p:spPr bwMode="auto">
          <a:xfrm>
            <a:off x="4514850" y="3607594"/>
            <a:ext cx="1614488" cy="92154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7000" tIns="27000" rIns="27000" bIns="2700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134541" indent="-134541" algn="ctr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</a:pPr>
            <a:endParaRPr lang="de-DE" sz="1350" dirty="0" err="1">
              <a:latin typeface="Arial" charset="0"/>
            </a:endParaRPr>
          </a:p>
        </p:txBody>
      </p:sp>
      <p:sp>
        <p:nvSpPr>
          <p:cNvPr id="19" name="Freihandform 18"/>
          <p:cNvSpPr/>
          <p:nvPr/>
        </p:nvSpPr>
        <p:spPr>
          <a:xfrm>
            <a:off x="4330958" y="3486145"/>
            <a:ext cx="2198430" cy="1092999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chemeClr val="accent1">
              <a:lumMod val="75000"/>
              <a:alpha val="51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50000"/>
              <a:hueOff val="116785"/>
              <a:satOff val="24773"/>
              <a:lumOff val="23208"/>
              <a:alphaOff val="0"/>
            </a:schemeClr>
          </a:fillRef>
          <a:effectRef idx="3">
            <a:schemeClr val="accent1">
              <a:shade val="50000"/>
              <a:hueOff val="116785"/>
              <a:satOff val="24773"/>
              <a:lumOff val="23208"/>
              <a:alphaOff val="0"/>
            </a:schemeClr>
          </a:effectRef>
          <a:fontRef idx="minor">
            <a:schemeClr val="lt1"/>
          </a:fontRef>
        </p:style>
        <p:txBody>
          <a:bodyPr lIns="299972" tIns="192768" rIns="422309" bIns="232631" spcCol="1270" anchor="ctr"/>
          <a:lstStyle/>
          <a:p>
            <a:pPr algn="ctr" defTabSz="733425">
              <a:lnSpc>
                <a:spcPct val="90000"/>
              </a:lnSpc>
              <a:spcAft>
                <a:spcPct val="35000"/>
              </a:spcAft>
              <a:defRPr/>
            </a:pPr>
            <a:r>
              <a:rPr lang="de-DE" sz="1650" dirty="0"/>
              <a:t>Public</a:t>
            </a:r>
            <a:br>
              <a:rPr lang="de-DE" sz="1650" dirty="0"/>
            </a:br>
            <a:r>
              <a:rPr lang="de-DE" sz="1650" dirty="0"/>
              <a:t>Cloud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0263" y="1502017"/>
            <a:ext cx="518837" cy="50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59568" y="1655123"/>
            <a:ext cx="536564" cy="51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Freihandform 14"/>
          <p:cNvSpPr/>
          <p:nvPr/>
        </p:nvSpPr>
        <p:spPr>
          <a:xfrm rot="2044472">
            <a:off x="2748200" y="2695006"/>
            <a:ext cx="1986347" cy="266304"/>
          </a:xfrm>
          <a:custGeom>
            <a:avLst/>
            <a:gdLst>
              <a:gd name="connsiteX0" fmla="*/ 0 w 1194738"/>
              <a:gd name="connsiteY0" fmla="*/ 200709 h 401417"/>
              <a:gd name="connsiteX1" fmla="*/ 200709 w 1194738"/>
              <a:gd name="connsiteY1" fmla="*/ 0 h 401417"/>
              <a:gd name="connsiteX2" fmla="*/ 200709 w 1194738"/>
              <a:gd name="connsiteY2" fmla="*/ 80283 h 401417"/>
              <a:gd name="connsiteX3" fmla="*/ 994030 w 1194738"/>
              <a:gd name="connsiteY3" fmla="*/ 80283 h 401417"/>
              <a:gd name="connsiteX4" fmla="*/ 994030 w 1194738"/>
              <a:gd name="connsiteY4" fmla="*/ 0 h 401417"/>
              <a:gd name="connsiteX5" fmla="*/ 1194738 w 1194738"/>
              <a:gd name="connsiteY5" fmla="*/ 200709 h 401417"/>
              <a:gd name="connsiteX6" fmla="*/ 994030 w 1194738"/>
              <a:gd name="connsiteY6" fmla="*/ 401417 h 401417"/>
              <a:gd name="connsiteX7" fmla="*/ 994030 w 1194738"/>
              <a:gd name="connsiteY7" fmla="*/ 321134 h 401417"/>
              <a:gd name="connsiteX8" fmla="*/ 200709 w 1194738"/>
              <a:gd name="connsiteY8" fmla="*/ 321134 h 401417"/>
              <a:gd name="connsiteX9" fmla="*/ 200709 w 1194738"/>
              <a:gd name="connsiteY9" fmla="*/ 401417 h 401417"/>
              <a:gd name="connsiteX10" fmla="*/ 0 w 1194738"/>
              <a:gd name="connsiteY10" fmla="*/ 200709 h 40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738" h="401417">
                <a:moveTo>
                  <a:pt x="0" y="200709"/>
                </a:moveTo>
                <a:lnTo>
                  <a:pt x="200709" y="0"/>
                </a:lnTo>
                <a:lnTo>
                  <a:pt x="200709" y="80283"/>
                </a:lnTo>
                <a:lnTo>
                  <a:pt x="994030" y="80283"/>
                </a:lnTo>
                <a:lnTo>
                  <a:pt x="994030" y="0"/>
                </a:lnTo>
                <a:lnTo>
                  <a:pt x="1194738" y="200709"/>
                </a:lnTo>
                <a:lnTo>
                  <a:pt x="994030" y="401417"/>
                </a:lnTo>
                <a:lnTo>
                  <a:pt x="994030" y="321134"/>
                </a:lnTo>
                <a:lnTo>
                  <a:pt x="200709" y="321134"/>
                </a:lnTo>
                <a:lnTo>
                  <a:pt x="200709" y="401417"/>
                </a:lnTo>
                <a:lnTo>
                  <a:pt x="0" y="200709"/>
                </a:lnTo>
                <a:close/>
              </a:path>
            </a:pathLst>
          </a:cu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0319" tIns="60212" rIns="90318" bIns="60212" spcCol="1270" anchor="ctr"/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  <a:defRPr/>
            </a:pPr>
            <a:endParaRPr lang="de-DE" sz="1050"/>
          </a:p>
        </p:txBody>
      </p:sp>
      <p:sp>
        <p:nvSpPr>
          <p:cNvPr id="21" name="Freihandform 20"/>
          <p:cNvSpPr/>
          <p:nvPr/>
        </p:nvSpPr>
        <p:spPr>
          <a:xfrm rot="17115250">
            <a:off x="5203266" y="2776598"/>
            <a:ext cx="903049" cy="266304"/>
          </a:xfrm>
          <a:custGeom>
            <a:avLst/>
            <a:gdLst>
              <a:gd name="connsiteX0" fmla="*/ 0 w 1194738"/>
              <a:gd name="connsiteY0" fmla="*/ 200709 h 401417"/>
              <a:gd name="connsiteX1" fmla="*/ 200709 w 1194738"/>
              <a:gd name="connsiteY1" fmla="*/ 0 h 401417"/>
              <a:gd name="connsiteX2" fmla="*/ 200709 w 1194738"/>
              <a:gd name="connsiteY2" fmla="*/ 80283 h 401417"/>
              <a:gd name="connsiteX3" fmla="*/ 994030 w 1194738"/>
              <a:gd name="connsiteY3" fmla="*/ 80283 h 401417"/>
              <a:gd name="connsiteX4" fmla="*/ 994030 w 1194738"/>
              <a:gd name="connsiteY4" fmla="*/ 0 h 401417"/>
              <a:gd name="connsiteX5" fmla="*/ 1194738 w 1194738"/>
              <a:gd name="connsiteY5" fmla="*/ 200709 h 401417"/>
              <a:gd name="connsiteX6" fmla="*/ 994030 w 1194738"/>
              <a:gd name="connsiteY6" fmla="*/ 401417 h 401417"/>
              <a:gd name="connsiteX7" fmla="*/ 994030 w 1194738"/>
              <a:gd name="connsiteY7" fmla="*/ 321134 h 401417"/>
              <a:gd name="connsiteX8" fmla="*/ 200709 w 1194738"/>
              <a:gd name="connsiteY8" fmla="*/ 321134 h 401417"/>
              <a:gd name="connsiteX9" fmla="*/ 200709 w 1194738"/>
              <a:gd name="connsiteY9" fmla="*/ 401417 h 401417"/>
              <a:gd name="connsiteX10" fmla="*/ 0 w 1194738"/>
              <a:gd name="connsiteY10" fmla="*/ 200709 h 40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738" h="401417">
                <a:moveTo>
                  <a:pt x="0" y="200709"/>
                </a:moveTo>
                <a:lnTo>
                  <a:pt x="200709" y="0"/>
                </a:lnTo>
                <a:lnTo>
                  <a:pt x="200709" y="80283"/>
                </a:lnTo>
                <a:lnTo>
                  <a:pt x="994030" y="80283"/>
                </a:lnTo>
                <a:lnTo>
                  <a:pt x="994030" y="0"/>
                </a:lnTo>
                <a:lnTo>
                  <a:pt x="1194738" y="200709"/>
                </a:lnTo>
                <a:lnTo>
                  <a:pt x="994030" y="401417"/>
                </a:lnTo>
                <a:lnTo>
                  <a:pt x="994030" y="321134"/>
                </a:lnTo>
                <a:lnTo>
                  <a:pt x="200709" y="321134"/>
                </a:lnTo>
                <a:lnTo>
                  <a:pt x="200709" y="401417"/>
                </a:lnTo>
                <a:lnTo>
                  <a:pt x="0" y="200709"/>
                </a:lnTo>
                <a:close/>
              </a:path>
            </a:pathLst>
          </a:cu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0319" tIns="60212" rIns="90318" bIns="60212" spcCol="1270" anchor="ctr"/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  <a:defRPr/>
            </a:pPr>
            <a:endParaRPr lang="de-DE" sz="105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2163" y="3518064"/>
            <a:ext cx="500615" cy="51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86979" y="4194959"/>
            <a:ext cx="1166927" cy="41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87082" y="1216479"/>
            <a:ext cx="1228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Freihandform 21"/>
          <p:cNvSpPr/>
          <p:nvPr/>
        </p:nvSpPr>
        <p:spPr>
          <a:xfrm rot="18644401">
            <a:off x="5952317" y="2788517"/>
            <a:ext cx="1126507" cy="266304"/>
          </a:xfrm>
          <a:custGeom>
            <a:avLst/>
            <a:gdLst>
              <a:gd name="connsiteX0" fmla="*/ 0 w 1194738"/>
              <a:gd name="connsiteY0" fmla="*/ 200709 h 401417"/>
              <a:gd name="connsiteX1" fmla="*/ 200709 w 1194738"/>
              <a:gd name="connsiteY1" fmla="*/ 0 h 401417"/>
              <a:gd name="connsiteX2" fmla="*/ 200709 w 1194738"/>
              <a:gd name="connsiteY2" fmla="*/ 80283 h 401417"/>
              <a:gd name="connsiteX3" fmla="*/ 994030 w 1194738"/>
              <a:gd name="connsiteY3" fmla="*/ 80283 h 401417"/>
              <a:gd name="connsiteX4" fmla="*/ 994030 w 1194738"/>
              <a:gd name="connsiteY4" fmla="*/ 0 h 401417"/>
              <a:gd name="connsiteX5" fmla="*/ 1194738 w 1194738"/>
              <a:gd name="connsiteY5" fmla="*/ 200709 h 401417"/>
              <a:gd name="connsiteX6" fmla="*/ 994030 w 1194738"/>
              <a:gd name="connsiteY6" fmla="*/ 401417 h 401417"/>
              <a:gd name="connsiteX7" fmla="*/ 994030 w 1194738"/>
              <a:gd name="connsiteY7" fmla="*/ 321134 h 401417"/>
              <a:gd name="connsiteX8" fmla="*/ 200709 w 1194738"/>
              <a:gd name="connsiteY8" fmla="*/ 321134 h 401417"/>
              <a:gd name="connsiteX9" fmla="*/ 200709 w 1194738"/>
              <a:gd name="connsiteY9" fmla="*/ 401417 h 401417"/>
              <a:gd name="connsiteX10" fmla="*/ 0 w 1194738"/>
              <a:gd name="connsiteY10" fmla="*/ 200709 h 40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738" h="401417">
                <a:moveTo>
                  <a:pt x="0" y="200709"/>
                </a:moveTo>
                <a:lnTo>
                  <a:pt x="200709" y="0"/>
                </a:lnTo>
                <a:lnTo>
                  <a:pt x="200709" y="80283"/>
                </a:lnTo>
                <a:lnTo>
                  <a:pt x="994030" y="80283"/>
                </a:lnTo>
                <a:lnTo>
                  <a:pt x="994030" y="0"/>
                </a:lnTo>
                <a:lnTo>
                  <a:pt x="1194738" y="200709"/>
                </a:lnTo>
                <a:lnTo>
                  <a:pt x="994030" y="401417"/>
                </a:lnTo>
                <a:lnTo>
                  <a:pt x="994030" y="321134"/>
                </a:lnTo>
                <a:lnTo>
                  <a:pt x="200709" y="321134"/>
                </a:lnTo>
                <a:lnTo>
                  <a:pt x="200709" y="401417"/>
                </a:lnTo>
                <a:lnTo>
                  <a:pt x="0" y="200709"/>
                </a:lnTo>
                <a:close/>
              </a:path>
            </a:pathLst>
          </a:cu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0319" tIns="60212" rIns="90318" bIns="60212" spcCol="1270" anchor="ctr"/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  <a:defRPr/>
            </a:pPr>
            <a:endParaRPr lang="de-DE" sz="1050"/>
          </a:p>
        </p:txBody>
      </p:sp>
    </p:spTree>
    <p:extLst>
      <p:ext uri="{BB962C8B-B14F-4D97-AF65-F5344CB8AC3E}">
        <p14:creationId xmlns:p14="http://schemas.microsoft.com/office/powerpoint/2010/main" val="339610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Cloud Services verändern das Sicherheitsgefüge</a:t>
            </a:r>
            <a:endParaRPr lang="de-DE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gray">
          <a:xfrm>
            <a:off x="4976122" y="1047728"/>
            <a:ext cx="2891813" cy="3814287"/>
          </a:xfrm>
          <a:prstGeom prst="rect">
            <a:avLst/>
          </a:prstGeom>
          <a:gradFill rotWithShape="1">
            <a:gsLst>
              <a:gs pos="0">
                <a:srgbClr val="C0C0C0">
                  <a:gamma/>
                  <a:tint val="1961"/>
                  <a:invGamma/>
                </a:srgbClr>
              </a:gs>
              <a:gs pos="100000">
                <a:srgbClr val="C0C0C0"/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Aft>
                <a:spcPct val="20000"/>
              </a:spcAft>
              <a:defRPr/>
            </a:pPr>
            <a:endParaRPr lang="de-DE" sz="1050" b="1" noProof="1"/>
          </a:p>
        </p:txBody>
      </p:sp>
      <p:sp>
        <p:nvSpPr>
          <p:cNvPr id="10" name="AutoShape 14"/>
          <p:cNvSpPr>
            <a:spLocks noChangeArrowheads="1"/>
          </p:cNvSpPr>
          <p:nvPr/>
        </p:nvSpPr>
        <p:spPr bwMode="gray">
          <a:xfrm>
            <a:off x="1352381" y="1050166"/>
            <a:ext cx="4123706" cy="648195"/>
          </a:xfrm>
          <a:prstGeom prst="homePlate">
            <a:avLst>
              <a:gd name="adj" fmla="val 25000"/>
            </a:avLst>
          </a:prstGeom>
          <a:solidFill>
            <a:schemeClr val="tx1">
              <a:lumMod val="75000"/>
            </a:schemeClr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Wo liegen meine Daten und wer hat darauf Zugriff? Werden meine Daten verschlüsselt übertragen?</a:t>
            </a:r>
          </a:p>
        </p:txBody>
      </p:sp>
      <p:sp>
        <p:nvSpPr>
          <p:cNvPr id="11" name="AutoShape 14"/>
          <p:cNvSpPr>
            <a:spLocks noChangeArrowheads="1"/>
          </p:cNvSpPr>
          <p:nvPr/>
        </p:nvSpPr>
        <p:spPr bwMode="gray">
          <a:xfrm>
            <a:off x="1352381" y="1787921"/>
            <a:ext cx="4151909" cy="648195"/>
          </a:xfrm>
          <a:prstGeom prst="homePlate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Mit welchen anderen Kunden teile ich mir eine Infrastruktur und wie haben Aktivitäten der anderen Einfluß auf meine Ressourcen?</a:t>
            </a:r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gray">
          <a:xfrm>
            <a:off x="1352382" y="2544972"/>
            <a:ext cx="4125190" cy="648195"/>
          </a:xfrm>
          <a:prstGeom prst="homePlate">
            <a:avLst>
              <a:gd name="adj" fmla="val 25000"/>
            </a:avLst>
          </a:prstGeom>
          <a:solidFill>
            <a:schemeClr val="tx1">
              <a:lumMod val="75000"/>
            </a:schemeClr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Kann ich in einer Public Cloud meine Unternehmensrichtlinien für Security und Compliance anwenden?</a:t>
            </a: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gray">
          <a:xfrm>
            <a:off x="1352381" y="3302025"/>
            <a:ext cx="4169723" cy="638767"/>
          </a:xfrm>
          <a:prstGeom prst="homePlate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Welche SLAs stellt mir der Cloud Service Provider zur Verfügung? Wie kann ich meinen Cloud Service Provider auditieren?</a:t>
            </a:r>
          </a:p>
        </p:txBody>
      </p:sp>
      <p:pic>
        <p:nvPicPr>
          <p:cNvPr id="14" name="Picture 20" descr="1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5896718" y="2845831"/>
            <a:ext cx="1865150" cy="1865150"/>
          </a:xfrm>
          <a:prstGeom prst="rect">
            <a:avLst/>
          </a:prstGeom>
          <a:noFill/>
        </p:spPr>
      </p:pic>
      <p:sp>
        <p:nvSpPr>
          <p:cNvPr id="4" name="Freihandform 3"/>
          <p:cNvSpPr/>
          <p:nvPr/>
        </p:nvSpPr>
        <p:spPr>
          <a:xfrm>
            <a:off x="5887459" y="1187083"/>
            <a:ext cx="1720361" cy="86018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50000"/>
              <a:hueOff val="116785"/>
              <a:satOff val="24773"/>
              <a:lumOff val="23208"/>
              <a:alphaOff val="0"/>
            </a:schemeClr>
          </a:fillRef>
          <a:effectRef idx="3">
            <a:schemeClr val="accent1">
              <a:shade val="50000"/>
              <a:hueOff val="116785"/>
              <a:satOff val="24773"/>
              <a:lumOff val="23208"/>
              <a:alphaOff val="0"/>
            </a:schemeClr>
          </a:effectRef>
          <a:fontRef idx="minor">
            <a:schemeClr val="lt1"/>
          </a:fontRef>
        </p:style>
        <p:txBody>
          <a:bodyPr lIns="299972" tIns="192768" rIns="422309" bIns="232631" spcCol="1270" anchor="ctr"/>
          <a:lstStyle/>
          <a:p>
            <a:pPr algn="ctr" defTabSz="733425">
              <a:lnSpc>
                <a:spcPct val="90000"/>
              </a:lnSpc>
              <a:spcAft>
                <a:spcPct val="35000"/>
              </a:spcAft>
              <a:defRPr/>
            </a:pPr>
            <a:r>
              <a:rPr lang="de-DE" sz="1650" dirty="0"/>
              <a:t>Public </a:t>
            </a:r>
            <a:r>
              <a:rPr lang="de-DE" sz="1650" dirty="0" err="1"/>
              <a:t>Cloud</a:t>
            </a:r>
            <a:endParaRPr lang="de-DE" sz="165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9204" y="2039014"/>
            <a:ext cx="500615" cy="51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6032" y="2092454"/>
            <a:ext cx="1166927" cy="41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9671" y="1758601"/>
            <a:ext cx="210416" cy="71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AutoShape 14"/>
          <p:cNvSpPr>
            <a:spLocks noChangeArrowheads="1"/>
          </p:cNvSpPr>
          <p:nvPr/>
        </p:nvSpPr>
        <p:spPr bwMode="gray">
          <a:xfrm>
            <a:off x="1352382" y="4020636"/>
            <a:ext cx="4125190" cy="810671"/>
          </a:xfrm>
          <a:prstGeom prst="homePlate">
            <a:avLst>
              <a:gd name="adj" fmla="val 25000"/>
            </a:avLst>
          </a:prstGeom>
          <a:solidFill>
            <a:schemeClr val="tx1">
              <a:lumMod val="75000"/>
            </a:schemeClr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27000" rIns="27000" bIns="27000" anchor="ctr"/>
          <a:lstStyle/>
          <a:p>
            <a:pPr>
              <a:spcAft>
                <a:spcPct val="20000"/>
              </a:spcAft>
            </a:pPr>
            <a:r>
              <a:rPr lang="de-DE" sz="1050" noProof="1">
                <a:solidFill>
                  <a:schemeClr val="bg1"/>
                </a:solidFill>
              </a:rPr>
              <a:t>Welchen Einfluß habe ich bei der Wahl wo meine Daten cloudifiziert werden? Darf ich Daten in die Cloud laden? Wie werden Daten zuverlässig bei Beendigung der Service-Leistung gelöscht?</a:t>
            </a:r>
          </a:p>
        </p:txBody>
      </p:sp>
    </p:spTree>
    <p:extLst>
      <p:ext uri="{BB962C8B-B14F-4D97-AF65-F5344CB8AC3E}">
        <p14:creationId xmlns:p14="http://schemas.microsoft.com/office/powerpoint/2010/main" val="67527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2857501" y="1071563"/>
            <a:ext cx="3536156" cy="1125141"/>
          </a:xfrm>
          <a:prstGeom prst="rect">
            <a:avLst/>
          </a:prstGeom>
          <a:solidFill>
            <a:srgbClr val="336699">
              <a:alpha val="49019"/>
            </a:srgb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69056" tIns="34529" rIns="69056" bIns="34529"/>
          <a:lstStyle/>
          <a:p>
            <a:pPr indent="-134541">
              <a:spcBef>
                <a:spcPct val="50000"/>
              </a:spcBef>
              <a:buClr>
                <a:schemeClr val="tx2"/>
              </a:buClr>
              <a:tabLst>
                <a:tab pos="870347" algn="l"/>
              </a:tabLst>
            </a:pPr>
            <a:r>
              <a:rPr lang="de-DE" sz="1050" b="1"/>
              <a:t>Software as a Service (SaaS)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2857501" y="2303860"/>
            <a:ext cx="3536156" cy="1125140"/>
          </a:xfrm>
          <a:prstGeom prst="rect">
            <a:avLst/>
          </a:prstGeom>
          <a:solidFill>
            <a:schemeClr val="folHlink">
              <a:alpha val="49001"/>
            </a:schemeClr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69056" tIns="34529" rIns="69056" bIns="34529"/>
          <a:lstStyle/>
          <a:p>
            <a:pPr indent="-134541">
              <a:spcBef>
                <a:spcPct val="50000"/>
              </a:spcBef>
              <a:buClr>
                <a:schemeClr val="tx2"/>
              </a:buClr>
              <a:defRPr/>
            </a:pPr>
            <a:r>
              <a:rPr lang="de-DE" sz="1050" b="1" dirty="0" err="1">
                <a:latin typeface="+mj-lt"/>
              </a:rPr>
              <a:t>Platform</a:t>
            </a:r>
            <a:r>
              <a:rPr lang="de-DE" sz="1050" b="1" dirty="0">
                <a:latin typeface="+mj-lt"/>
              </a:rPr>
              <a:t> </a:t>
            </a:r>
            <a:r>
              <a:rPr lang="de-DE" sz="1050" b="1" dirty="0" err="1">
                <a:latin typeface="+mj-lt"/>
              </a:rPr>
              <a:t>as</a:t>
            </a:r>
            <a:r>
              <a:rPr lang="de-DE" sz="1050" b="1" dirty="0">
                <a:latin typeface="+mj-lt"/>
              </a:rPr>
              <a:t> </a:t>
            </a:r>
            <a:r>
              <a:rPr lang="de-DE" sz="1050" b="1">
                <a:latin typeface="+mj-lt"/>
              </a:rPr>
              <a:t>a Service (PaaS)</a:t>
            </a:r>
            <a:endParaRPr lang="de-DE" sz="1050" b="1" dirty="0">
              <a:latin typeface="+mj-lt"/>
            </a:endParaRP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2857501" y="3536156"/>
            <a:ext cx="3536156" cy="1125141"/>
          </a:xfrm>
          <a:prstGeom prst="rect">
            <a:avLst/>
          </a:prstGeom>
          <a:solidFill>
            <a:srgbClr val="006666">
              <a:alpha val="49019"/>
            </a:srgbClr>
          </a:solidFill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69056" tIns="34529" rIns="69056" bIns="34529"/>
          <a:lstStyle/>
          <a:p>
            <a:pPr indent="-134541">
              <a:spcBef>
                <a:spcPct val="50000"/>
              </a:spcBef>
              <a:buClr>
                <a:schemeClr val="tx2"/>
              </a:buClr>
            </a:pPr>
            <a:r>
              <a:rPr lang="de-DE" sz="1050" b="1"/>
              <a:t>Infrastructure as a Service (IaaS)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10892" y="1178719"/>
            <a:ext cx="1553765" cy="900113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tIns="13500" rIns="40500" bIns="67500" anchor="ctr"/>
          <a:lstStyle/>
          <a:p>
            <a:pPr>
              <a:spcBef>
                <a:spcPct val="50000"/>
              </a:spcBef>
              <a:buClr>
                <a:schemeClr val="tx2"/>
              </a:buClr>
              <a:defRPr/>
            </a:pPr>
            <a:r>
              <a:rPr lang="de-DE" sz="1050" dirty="0"/>
              <a:t>Vertikale und horizontale Anwendungen als Service</a:t>
            </a:r>
          </a:p>
        </p:txBody>
      </p:sp>
      <p:sp>
        <p:nvSpPr>
          <p:cNvPr id="11" name="Textfeld 10"/>
          <p:cNvSpPr txBox="1">
            <a:spLocks noChangeArrowheads="1"/>
          </p:cNvSpPr>
          <p:nvPr/>
        </p:nvSpPr>
        <p:spPr bwMode="auto">
          <a:xfrm>
            <a:off x="3071813" y="1393032"/>
            <a:ext cx="326826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36997"/>
            <a:r>
              <a:rPr lang="de-DE" sz="1050" b="1" i="1"/>
              <a:t>Business</a:t>
            </a:r>
            <a:r>
              <a:rPr lang="de-DE" sz="1050"/>
              <a:t>: 	Google Docs, Salesforce.com, WebEx, 	Microsoft BPOS, etc.</a:t>
            </a:r>
            <a:br>
              <a:rPr lang="de-DE" sz="1050"/>
            </a:br>
            <a:r>
              <a:rPr lang="de-DE" sz="1050" b="1" i="1"/>
              <a:t>Consumer: </a:t>
            </a:r>
            <a:r>
              <a:rPr lang="de-DE" sz="1050"/>
              <a:t>Microsoft Windows Live Services, GMX-	Mail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10892" y="2411016"/>
            <a:ext cx="1553765" cy="900113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tIns="13500" rIns="40500" bIns="67500" anchor="ctr"/>
          <a:lstStyle/>
          <a:p>
            <a:pPr>
              <a:spcBef>
                <a:spcPct val="50000"/>
              </a:spcBef>
              <a:buClr>
                <a:schemeClr val="tx2"/>
              </a:buClr>
              <a:defRPr/>
            </a:pPr>
            <a:r>
              <a:rPr lang="de-DE" sz="1050" dirty="0"/>
              <a:t>Technische Frameworks, Plattformen als Service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410892" y="3696891"/>
            <a:ext cx="1553765" cy="900113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tIns="13500" rIns="40500" bIns="67500" anchor="ctr"/>
          <a:lstStyle/>
          <a:p>
            <a:pPr>
              <a:spcBef>
                <a:spcPct val="50000"/>
              </a:spcBef>
              <a:buClr>
                <a:schemeClr val="tx2"/>
              </a:buClr>
              <a:defRPr/>
            </a:pPr>
            <a:r>
              <a:rPr lang="de-DE" sz="1050" dirty="0"/>
              <a:t>IT Basis Infrastruktur und HW-Komponenten als Service </a:t>
            </a:r>
          </a:p>
        </p:txBody>
      </p:sp>
      <p:sp>
        <p:nvSpPr>
          <p:cNvPr id="14" name="Textfeld 13"/>
          <p:cNvSpPr txBox="1">
            <a:spLocks noChangeArrowheads="1"/>
          </p:cNvSpPr>
          <p:nvPr/>
        </p:nvSpPr>
        <p:spPr bwMode="auto">
          <a:xfrm>
            <a:off x="3071813" y="2625328"/>
            <a:ext cx="326826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36997"/>
            <a:r>
              <a:rPr lang="de-DE" sz="1050" dirty="0" err="1"/>
              <a:t>Force.com</a:t>
            </a:r>
            <a:r>
              <a:rPr lang="de-DE" sz="1050" dirty="0"/>
              <a:t>, Google </a:t>
            </a:r>
            <a:r>
              <a:rPr lang="de-DE" sz="1050" dirty="0" err="1"/>
              <a:t>App</a:t>
            </a:r>
            <a:r>
              <a:rPr lang="de-DE" sz="1050" dirty="0"/>
              <a:t> </a:t>
            </a:r>
            <a:r>
              <a:rPr lang="de-DE" sz="1050" dirty="0" err="1"/>
              <a:t>Engine</a:t>
            </a:r>
            <a:r>
              <a:rPr lang="de-DE" sz="1050" dirty="0"/>
              <a:t>, Microsoft </a:t>
            </a:r>
            <a:r>
              <a:rPr lang="de-DE" sz="1050" dirty="0" err="1"/>
              <a:t>Azure</a:t>
            </a:r>
            <a:r>
              <a:rPr lang="de-DE" sz="1050" dirty="0"/>
              <a:t> Services, </a:t>
            </a:r>
            <a:r>
              <a:rPr lang="de-DE" sz="1050" dirty="0">
                <a:solidFill>
                  <a:srgbClr val="FF0000"/>
                </a:solidFill>
              </a:rPr>
              <a:t>Computacenter </a:t>
            </a:r>
            <a:r>
              <a:rPr lang="de-DE" sz="1050" dirty="0" err="1">
                <a:solidFill>
                  <a:srgbClr val="FF0000"/>
                </a:solidFill>
              </a:rPr>
              <a:t>Dynamic</a:t>
            </a:r>
            <a:r>
              <a:rPr lang="de-DE" sz="1050" dirty="0">
                <a:solidFill>
                  <a:srgbClr val="FF0000"/>
                </a:solidFill>
              </a:rPr>
              <a:t> </a:t>
            </a:r>
            <a:r>
              <a:rPr lang="de-DE" sz="1050" dirty="0" err="1">
                <a:solidFill>
                  <a:srgbClr val="FF0000"/>
                </a:solidFill>
              </a:rPr>
              <a:t>Workplace</a:t>
            </a:r>
            <a:r>
              <a:rPr lang="de-DE" sz="105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Textfeld 14"/>
          <p:cNvSpPr txBox="1">
            <a:spLocks noChangeArrowheads="1"/>
          </p:cNvSpPr>
          <p:nvPr/>
        </p:nvSpPr>
        <p:spPr bwMode="auto">
          <a:xfrm>
            <a:off x="3071813" y="3857625"/>
            <a:ext cx="326826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36997"/>
            <a:r>
              <a:rPr lang="de-DE" sz="1050" dirty="0"/>
              <a:t>Amazon EC2, Microsoft Windows </a:t>
            </a:r>
            <a:r>
              <a:rPr lang="de-DE" sz="1050" dirty="0" err="1"/>
              <a:t>Azure</a:t>
            </a:r>
            <a:r>
              <a:rPr lang="de-DE" sz="1050" dirty="0"/>
              <a:t> </a:t>
            </a:r>
            <a:r>
              <a:rPr lang="de-DE" sz="1050" dirty="0" err="1"/>
              <a:t>Platform</a:t>
            </a:r>
            <a:r>
              <a:rPr lang="de-DE" sz="1050" dirty="0"/>
              <a:t>, Sun </a:t>
            </a:r>
            <a:r>
              <a:rPr lang="de-DE" sz="1050" dirty="0" err="1"/>
              <a:t>Cloud</a:t>
            </a:r>
            <a:r>
              <a:rPr lang="de-DE" sz="1050" dirty="0"/>
              <a:t>, </a:t>
            </a:r>
            <a:r>
              <a:rPr lang="de-DE" sz="1050" dirty="0">
                <a:solidFill>
                  <a:srgbClr val="FF0000"/>
                </a:solidFill>
              </a:rPr>
              <a:t>Computacenter Storage </a:t>
            </a:r>
            <a:r>
              <a:rPr lang="de-DE" sz="1050" dirty="0" err="1">
                <a:solidFill>
                  <a:srgbClr val="FF0000"/>
                </a:solidFill>
              </a:rPr>
              <a:t>OnDemand</a:t>
            </a:r>
            <a:endParaRPr lang="de-DE" sz="1050" dirty="0">
              <a:solidFill>
                <a:srgbClr val="FF00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447248" y="1071552"/>
            <a:ext cx="321471" cy="803678"/>
          </a:xfrm>
          <a:prstGeom prst="homePlate">
            <a:avLst>
              <a:gd name="adj" fmla="val 46179"/>
            </a:avLst>
          </a:prstGeom>
          <a:solidFill>
            <a:schemeClr val="bg2">
              <a:lumMod val="50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none" tIns="13500" rIns="40500" bIns="67500" anchor="ctr"/>
          <a:lstStyle/>
          <a:p>
            <a:pPr algn="ctr">
              <a:spcBef>
                <a:spcPct val="50000"/>
              </a:spcBef>
              <a:buClr>
                <a:schemeClr val="tx2"/>
              </a:buClr>
              <a:defRPr/>
            </a:pPr>
            <a:r>
              <a:rPr lang="de-DE" sz="1200" dirty="0"/>
              <a:t>Business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6447248" y="1982387"/>
            <a:ext cx="321471" cy="2678925"/>
          </a:xfrm>
          <a:prstGeom prst="homePlate">
            <a:avLst>
              <a:gd name="adj" fmla="val 46179"/>
            </a:avLst>
          </a:prstGeom>
          <a:solidFill>
            <a:schemeClr val="bg2">
              <a:lumMod val="50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none" tIns="13500" rIns="40500" bIns="67500" anchor="ctr"/>
          <a:lstStyle/>
          <a:p>
            <a:pPr algn="ctr">
              <a:spcBef>
                <a:spcPct val="50000"/>
              </a:spcBef>
              <a:buClr>
                <a:schemeClr val="tx2"/>
              </a:buClr>
              <a:defRPr/>
            </a:pPr>
            <a:r>
              <a:rPr lang="de-DE" sz="1200" dirty="0"/>
              <a:t>ITK</a:t>
            </a:r>
          </a:p>
        </p:txBody>
      </p:sp>
      <p:sp>
        <p:nvSpPr>
          <p:cNvPr id="16" name="Textfeld 15"/>
          <p:cNvSpPr txBox="1">
            <a:spLocks noChangeArrowheads="1"/>
          </p:cNvSpPr>
          <p:nvPr/>
        </p:nvSpPr>
        <p:spPr bwMode="auto">
          <a:xfrm>
            <a:off x="6768704" y="1178719"/>
            <a:ext cx="117871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050"/>
              <a:t>Fachabteilungen, Wissensarbeiter, Privatkunden</a:t>
            </a:r>
          </a:p>
        </p:txBody>
      </p:sp>
      <p:sp>
        <p:nvSpPr>
          <p:cNvPr id="19" name="Textfeld 18"/>
          <p:cNvSpPr txBox="1">
            <a:spLocks noChangeArrowheads="1"/>
          </p:cNvSpPr>
          <p:nvPr/>
        </p:nvSpPr>
        <p:spPr bwMode="auto">
          <a:xfrm>
            <a:off x="6768704" y="2518173"/>
            <a:ext cx="117871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050"/>
              <a:t>Architekten, Anwendungs-entwickler/-integration</a:t>
            </a:r>
          </a:p>
        </p:txBody>
      </p:sp>
      <p:sp>
        <p:nvSpPr>
          <p:cNvPr id="20" name="Textfeld 19"/>
          <p:cNvSpPr txBox="1">
            <a:spLocks noChangeArrowheads="1"/>
          </p:cNvSpPr>
          <p:nvPr/>
        </p:nvSpPr>
        <p:spPr bwMode="auto">
          <a:xfrm>
            <a:off x="6768704" y="3696891"/>
            <a:ext cx="1178719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050"/>
              <a:t>IT Betrieb</a:t>
            </a:r>
            <a:br>
              <a:rPr lang="de-DE" sz="1050"/>
            </a:br>
            <a:r>
              <a:rPr lang="de-DE" sz="1050"/>
              <a:t>IT Dienstleister</a:t>
            </a:r>
            <a:br>
              <a:rPr lang="de-DE" sz="1050"/>
            </a:br>
            <a:r>
              <a:rPr lang="de-DE" sz="1050"/>
              <a:t>Cloud-Provider</a:t>
            </a: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Arten von </a:t>
            </a:r>
            <a:r>
              <a:rPr lang="de-DE" err="1" smtClean="0"/>
              <a:t>Cloud</a:t>
            </a:r>
            <a:r>
              <a:rPr lang="de-DE" smtClean="0"/>
              <a:t> Services</a:t>
            </a:r>
            <a:br>
              <a:rPr lang="de-DE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64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/>
      <p:bldP spid="17" grpId="0" animBg="1"/>
      <p:bldP spid="18" grpId="0" animBg="1"/>
      <p:bldP spid="16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static.spiceworks.com/img/marketing/state-of-it/report/spot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15" y="2065377"/>
            <a:ext cx="4225356" cy="136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8ADA-3027-4B03-968A-38590BD38763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extfeld 5"/>
          <p:cNvSpPr txBox="1"/>
          <p:nvPr/>
        </p:nvSpPr>
        <p:spPr>
          <a:xfrm>
            <a:off x="3192722" y="2803845"/>
            <a:ext cx="412779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 smtClean="0">
                <a:solidFill>
                  <a:schemeClr val="accent2"/>
                </a:solidFill>
              </a:rPr>
              <a:t>~5% </a:t>
            </a:r>
            <a:r>
              <a:rPr lang="de-DE" dirty="0" smtClean="0"/>
              <a:t>vom IT-Budget für Security </a:t>
            </a:r>
            <a:br>
              <a:rPr lang="de-DE" dirty="0" smtClean="0"/>
            </a:b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9" name="Rechteckiger Pfeil 8"/>
          <p:cNvSpPr/>
          <p:nvPr/>
        </p:nvSpPr>
        <p:spPr>
          <a:xfrm rot="10800000" flipH="1">
            <a:off x="1112398" y="2331903"/>
            <a:ext cx="1821017" cy="1364776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510271" y="759759"/>
            <a:ext cx="5197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~7500 EUR </a:t>
            </a:r>
            <a:r>
              <a:rPr lang="de-DE" dirty="0" smtClean="0"/>
              <a:t>pro Jahr und IT-User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49522" y="4109890"/>
            <a:ext cx="8257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http://www.computereconomics.com/temp/ISS2015Ch01ExecSum92651.pdf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85750" y="913307"/>
            <a:ext cx="5158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 smtClean="0">
                <a:solidFill>
                  <a:schemeClr val="accent3"/>
                </a:solidFill>
              </a:rPr>
              <a:t>~2% </a:t>
            </a:r>
            <a:r>
              <a:rPr lang="de-DE" dirty="0" smtClean="0"/>
              <a:t>IT-Budget gemessen am Umsatz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1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el 1"/>
          <p:cNvSpPr>
            <a:spLocks noGrp="1"/>
          </p:cNvSpPr>
          <p:nvPr>
            <p:ph type="title"/>
          </p:nvPr>
        </p:nvSpPr>
        <p:spPr>
          <a:xfrm>
            <a:off x="1466851" y="140494"/>
            <a:ext cx="5185172" cy="73104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de-DE" smtClean="0"/>
              <a:t>IT Service Provider Architektur</a:t>
            </a:r>
            <a:br>
              <a:rPr lang="de-DE" smtClean="0"/>
            </a:br>
            <a:endParaRPr lang="en-US" smtClean="0"/>
          </a:p>
        </p:txBody>
      </p:sp>
      <p:sp>
        <p:nvSpPr>
          <p:cNvPr id="76803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202466" y="4932891"/>
            <a:ext cx="693091" cy="201215"/>
          </a:xfrm>
          <a:prstGeom prst="rect">
            <a:avLst/>
          </a:prstGeo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BABAC764-82D7-4A05-B735-F031BB544F76}" type="slidenum">
              <a:rPr lang="en-US" smtClean="0"/>
              <a:pPr fontAlgn="base">
                <a:spcAft>
                  <a:spcPct val="0"/>
                </a:spcAft>
                <a:defRPr/>
              </a:pPr>
              <a:t>90</a:t>
            </a:fld>
            <a:endParaRPr lang="en-US" smtClean="0"/>
          </a:p>
        </p:txBody>
      </p:sp>
      <p:sp>
        <p:nvSpPr>
          <p:cNvPr id="76804" name="Textfeld 5"/>
          <p:cNvSpPr txBox="1">
            <a:spLocks noChangeArrowheads="1"/>
          </p:cNvSpPr>
          <p:nvPr/>
        </p:nvSpPr>
        <p:spPr bwMode="auto">
          <a:xfrm>
            <a:off x="1585913" y="4625579"/>
            <a:ext cx="70243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050" dirty="0"/>
              <a:t>Services</a:t>
            </a:r>
          </a:p>
        </p:txBody>
      </p:sp>
      <p:sp>
        <p:nvSpPr>
          <p:cNvPr id="76805" name="Rectangle 54"/>
          <p:cNvSpPr>
            <a:spLocks noChangeArrowheads="1"/>
          </p:cNvSpPr>
          <p:nvPr/>
        </p:nvSpPr>
        <p:spPr bwMode="auto">
          <a:xfrm>
            <a:off x="1706166" y="1185863"/>
            <a:ext cx="5645944" cy="631031"/>
          </a:xfrm>
          <a:prstGeom prst="rect">
            <a:avLst/>
          </a:prstGeom>
          <a:solidFill>
            <a:srgbClr val="336699">
              <a:alpha val="49019"/>
            </a:srgb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69056" tIns="34529" rIns="69056" bIns="34529" anchor="ctr"/>
          <a:lstStyle/>
          <a:p>
            <a:pPr algn="r"/>
            <a:endParaRPr lang="de-DE" sz="1050" b="1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1706166" y="2676525"/>
            <a:ext cx="5644753" cy="1825229"/>
          </a:xfrm>
          <a:prstGeom prst="rect">
            <a:avLst/>
          </a:prstGeom>
          <a:solidFill>
            <a:srgbClr val="006666">
              <a:alpha val="49019"/>
            </a:srgbClr>
          </a:solidFill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69056" tIns="34529" rIns="69056" bIns="34529" anchor="ctr"/>
          <a:lstStyle/>
          <a:p>
            <a:pPr algn="r">
              <a:spcBef>
                <a:spcPct val="50000"/>
              </a:spcBef>
              <a:buClr>
                <a:schemeClr val="tx2"/>
              </a:buClr>
              <a:buFont typeface="Arial" pitchFamily="34" charset="0"/>
              <a:buNone/>
            </a:pPr>
            <a:endParaRPr lang="de-DE" sz="1050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1706166" y="1812132"/>
            <a:ext cx="5644753" cy="864394"/>
          </a:xfrm>
          <a:prstGeom prst="rect">
            <a:avLst/>
          </a:prstGeom>
          <a:solidFill>
            <a:schemeClr val="folHlink">
              <a:alpha val="49001"/>
            </a:schemeClr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69056" tIns="34529" rIns="69056" bIns="34529" anchor="ctr"/>
          <a:lstStyle/>
          <a:p>
            <a:pPr algn="r">
              <a:spcBef>
                <a:spcPct val="50000"/>
              </a:spcBef>
              <a:buClr>
                <a:schemeClr val="tx2"/>
              </a:buClr>
              <a:defRPr/>
            </a:pPr>
            <a:endParaRPr lang="de-DE" sz="1050" dirty="0">
              <a:latin typeface="+mj-lt"/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563416" y="1191817"/>
            <a:ext cx="796528" cy="3326606"/>
            <a:chOff x="168" y="1049"/>
            <a:chExt cx="305" cy="2926"/>
          </a:xfrm>
        </p:grpSpPr>
        <p:sp>
          <p:nvSpPr>
            <p:cNvPr id="23" name="Rectangle 68"/>
            <p:cNvSpPr>
              <a:spLocks noChangeArrowheads="1"/>
            </p:cNvSpPr>
            <p:nvPr/>
          </p:nvSpPr>
          <p:spPr bwMode="auto">
            <a:xfrm>
              <a:off x="168" y="1049"/>
              <a:ext cx="305" cy="2926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tIns="13500" rIns="40500" bIns="67500" anchor="ctr"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de-DE" sz="1050"/>
            </a:p>
          </p:txBody>
        </p:sp>
        <p:sp>
          <p:nvSpPr>
            <p:cNvPr id="76825" name="Text Box 69"/>
            <p:cNvSpPr txBox="1">
              <a:spLocks noChangeArrowheads="1"/>
            </p:cNvSpPr>
            <p:nvPr/>
          </p:nvSpPr>
          <p:spPr bwMode="auto">
            <a:xfrm rot="16200000">
              <a:off x="-939" y="2430"/>
              <a:ext cx="2528" cy="93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tIns="13500" rIns="40500" bIns="67500">
              <a:spAutoFit/>
            </a:bodyPr>
            <a:lstStyle/>
            <a:p>
              <a:pPr marL="257175" indent="-257175" algn="ctr">
                <a:spcBef>
                  <a:spcPct val="50000"/>
                </a:spcBef>
                <a:buClr>
                  <a:schemeClr val="tx2"/>
                </a:buClr>
              </a:pPr>
              <a:r>
                <a:rPr lang="de-DE" sz="1050">
                  <a:solidFill>
                    <a:schemeClr val="bg1"/>
                  </a:solidFill>
                </a:rPr>
                <a:t>Management</a:t>
              </a:r>
            </a:p>
          </p:txBody>
        </p:sp>
      </p:grp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3449241" y="1191817"/>
            <a:ext cx="789384" cy="3326606"/>
            <a:chOff x="168" y="1049"/>
            <a:chExt cx="305" cy="2926"/>
          </a:xfrm>
        </p:grpSpPr>
        <p:sp>
          <p:nvSpPr>
            <p:cNvPr id="21" name="Rectangle 68"/>
            <p:cNvSpPr>
              <a:spLocks noChangeArrowheads="1"/>
            </p:cNvSpPr>
            <p:nvPr/>
          </p:nvSpPr>
          <p:spPr bwMode="auto">
            <a:xfrm>
              <a:off x="168" y="1049"/>
              <a:ext cx="305" cy="2926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tIns="13500" rIns="40500" bIns="67500" anchor="ctr"/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de-DE" sz="1050"/>
            </a:p>
          </p:txBody>
        </p:sp>
        <p:sp>
          <p:nvSpPr>
            <p:cNvPr id="76821" name="Text Box 69"/>
            <p:cNvSpPr txBox="1">
              <a:spLocks noChangeArrowheads="1"/>
            </p:cNvSpPr>
            <p:nvPr/>
          </p:nvSpPr>
          <p:spPr bwMode="auto">
            <a:xfrm rot="16200000">
              <a:off x="-943" y="2429"/>
              <a:ext cx="2528" cy="94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tIns="13500" rIns="40500" bIns="67500">
              <a:spAutoFit/>
            </a:bodyPr>
            <a:lstStyle/>
            <a:p>
              <a:pPr marL="257175" indent="-257175" algn="ctr">
                <a:spcBef>
                  <a:spcPct val="50000"/>
                </a:spcBef>
                <a:buClr>
                  <a:schemeClr val="tx2"/>
                </a:buClr>
              </a:pPr>
              <a:r>
                <a:rPr lang="de-DE" sz="1050">
                  <a:solidFill>
                    <a:schemeClr val="bg1"/>
                  </a:solidFill>
                </a:rPr>
                <a:t>Security</a:t>
              </a:r>
            </a:p>
          </p:txBody>
        </p:sp>
      </p:grpSp>
      <p:sp>
        <p:nvSpPr>
          <p:cNvPr id="76810" name="Textfeld 12"/>
          <p:cNvSpPr txBox="1">
            <a:spLocks noChangeArrowheads="1"/>
          </p:cNvSpPr>
          <p:nvPr/>
        </p:nvSpPr>
        <p:spPr bwMode="auto">
          <a:xfrm>
            <a:off x="2706292" y="4627960"/>
            <a:ext cx="125707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050"/>
              <a:t>Operational Stack</a:t>
            </a:r>
          </a:p>
        </p:txBody>
      </p:sp>
      <p:sp>
        <p:nvSpPr>
          <p:cNvPr id="76811" name="Textfeld 13"/>
          <p:cNvSpPr txBox="1">
            <a:spLocks noChangeArrowheads="1"/>
          </p:cNvSpPr>
          <p:nvPr/>
        </p:nvSpPr>
        <p:spPr bwMode="auto">
          <a:xfrm>
            <a:off x="5110163" y="4626769"/>
            <a:ext cx="125707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050"/>
              <a:t>Technology Stack</a:t>
            </a:r>
          </a:p>
        </p:txBody>
      </p:sp>
      <p:sp>
        <p:nvSpPr>
          <p:cNvPr id="76812" name="Textfeld 14"/>
          <p:cNvSpPr txBox="1">
            <a:spLocks noChangeArrowheads="1"/>
          </p:cNvSpPr>
          <p:nvPr/>
        </p:nvSpPr>
        <p:spPr bwMode="auto">
          <a:xfrm>
            <a:off x="1735932" y="1389460"/>
            <a:ext cx="51488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050" b="1"/>
              <a:t>SaaS</a:t>
            </a:r>
          </a:p>
        </p:txBody>
      </p:sp>
      <p:sp>
        <p:nvSpPr>
          <p:cNvPr id="76813" name="Textfeld 15"/>
          <p:cNvSpPr txBox="1">
            <a:spLocks noChangeArrowheads="1"/>
          </p:cNvSpPr>
          <p:nvPr/>
        </p:nvSpPr>
        <p:spPr bwMode="auto">
          <a:xfrm>
            <a:off x="1734741" y="2155031"/>
            <a:ext cx="51488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050" b="1"/>
              <a:t>PaaS</a:t>
            </a:r>
          </a:p>
        </p:txBody>
      </p:sp>
      <p:sp>
        <p:nvSpPr>
          <p:cNvPr id="76814" name="Textfeld 16"/>
          <p:cNvSpPr txBox="1">
            <a:spLocks noChangeArrowheads="1"/>
          </p:cNvSpPr>
          <p:nvPr/>
        </p:nvSpPr>
        <p:spPr bwMode="auto">
          <a:xfrm>
            <a:off x="1733550" y="3443288"/>
            <a:ext cx="46198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050" b="1"/>
              <a:t>IaaS</a:t>
            </a:r>
          </a:p>
        </p:txBody>
      </p:sp>
      <p:sp>
        <p:nvSpPr>
          <p:cNvPr id="76815" name="Abgerundetes Rechteck 17"/>
          <p:cNvSpPr>
            <a:spLocks noChangeArrowheads="1"/>
          </p:cNvSpPr>
          <p:nvPr/>
        </p:nvSpPr>
        <p:spPr bwMode="auto">
          <a:xfrm>
            <a:off x="4412457" y="2786063"/>
            <a:ext cx="2622947" cy="1590675"/>
          </a:xfrm>
          <a:prstGeom prst="roundRect">
            <a:avLst>
              <a:gd name="adj" fmla="val 9458"/>
            </a:avLst>
          </a:prstGeom>
          <a:solidFill>
            <a:srgbClr val="80CEED"/>
          </a:solidFill>
          <a:ln w="25400" algn="ctr">
            <a:noFill/>
            <a:round/>
            <a:headEnd/>
            <a:tailEnd/>
          </a:ln>
        </p:spPr>
        <p:txBody>
          <a:bodyPr lIns="27000" tIns="27000" rIns="27000" bIns="27000" anchor="ctr" anchorCtr="1"/>
          <a:lstStyle/>
          <a:p>
            <a:pPr algn="r">
              <a:spcBef>
                <a:spcPct val="50000"/>
              </a:spcBef>
              <a:buClr>
                <a:schemeClr val="tx2"/>
              </a:buClr>
              <a:buFont typeface="Arial" pitchFamily="34" charset="0"/>
              <a:buNone/>
            </a:pPr>
            <a:r>
              <a:rPr lang="de-DE" sz="1050"/>
              <a:t>Dynamic DC</a:t>
            </a:r>
            <a:br>
              <a:rPr lang="de-DE" sz="1050"/>
            </a:br>
            <a:r>
              <a:rPr lang="de-DE" sz="1050"/>
              <a:t>Infrastructure</a:t>
            </a: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4412457" y="1905000"/>
            <a:ext cx="2622947" cy="68699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000" tIns="27000" rIns="27000" bIns="27000" anchor="ctr" anchorCtr="1"/>
          <a:lstStyle/>
          <a:p>
            <a:pPr algn="r">
              <a:spcBef>
                <a:spcPct val="50000"/>
              </a:spcBef>
              <a:buClr>
                <a:schemeClr val="tx2"/>
              </a:buClr>
              <a:defRPr/>
            </a:pPr>
            <a:r>
              <a:rPr lang="de-DE" sz="1050" dirty="0"/>
              <a:t>Dynamic DC</a:t>
            </a:r>
            <a:br>
              <a:rPr lang="de-DE" sz="1050" dirty="0"/>
            </a:br>
            <a:r>
              <a:rPr lang="de-DE" sz="1050" dirty="0" err="1"/>
              <a:t>Applications</a:t>
            </a:r>
            <a:endParaRPr lang="de-DE" sz="1050" dirty="0"/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412457" y="1272778"/>
            <a:ext cx="2622947" cy="45243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000" tIns="27000" rIns="27000" bIns="27000" anchor="ctr" anchorCtr="1"/>
          <a:lstStyle/>
          <a:p>
            <a:pPr algn="ctr">
              <a:defRPr/>
            </a:pPr>
            <a:r>
              <a:rPr lang="de-DE" sz="1050" dirty="0"/>
              <a:t>Dynamic DC </a:t>
            </a:r>
            <a:br>
              <a:rPr lang="de-DE" sz="1050" dirty="0"/>
            </a:br>
            <a:r>
              <a:rPr lang="de-DE" sz="1050" dirty="0"/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83063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.5|6.7|7.7"/>
</p:tagLst>
</file>

<file path=ppt/theme/theme1.xml><?xml version="1.0" encoding="utf-8"?>
<a:theme xmlns:a="http://schemas.openxmlformats.org/drawingml/2006/main" name="Computacenter Presentation Template 150514">
  <a:themeElements>
    <a:clrScheme name="Custom 3">
      <a:dk1>
        <a:srgbClr val="58595B"/>
      </a:dk1>
      <a:lt1>
        <a:sysClr val="window" lastClr="FFFFFF"/>
      </a:lt1>
      <a:dk2>
        <a:srgbClr val="23387F"/>
      </a:dk2>
      <a:lt2>
        <a:srgbClr val="7F7F7F"/>
      </a:lt2>
      <a:accent1>
        <a:srgbClr val="009DDC"/>
      </a:accent1>
      <a:accent2>
        <a:srgbClr val="FBAD18"/>
      </a:accent2>
      <a:accent3>
        <a:srgbClr val="009055"/>
      </a:accent3>
      <a:accent4>
        <a:srgbClr val="A81A40"/>
      </a:accent4>
      <a:accent5>
        <a:srgbClr val="F58025"/>
      </a:accent5>
      <a:accent6>
        <a:srgbClr val="6E298D"/>
      </a:accent6>
      <a:hlink>
        <a:srgbClr val="009DDC"/>
      </a:hlink>
      <a:folHlink>
        <a:srgbClr val="7AC143"/>
      </a:folHlink>
    </a:clrScheme>
    <a:fontScheme name="Custom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mputacenter Presentation Template 150514" id="{FC5163E2-3AC4-4D9D-B0DF-AA8B5DF2DC55}" vid="{CEB26CC4-B1DA-4ABA-9EA1-51F4B58C5F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 Corporate Deck Presentation Template Final</Template>
  <TotalTime>0</TotalTime>
  <Words>3070</Words>
  <Application>Microsoft Office PowerPoint</Application>
  <PresentationFormat>Bildschirmpräsentation (16:9)</PresentationFormat>
  <Paragraphs>932</Paragraphs>
  <Slides>90</Slides>
  <Notes>33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90</vt:i4>
      </vt:variant>
    </vt:vector>
  </HeadingPairs>
  <TitlesOfParts>
    <vt:vector size="106" baseType="lpstr">
      <vt:lpstr>MS PGothic</vt:lpstr>
      <vt:lpstr>MS PGothic</vt:lpstr>
      <vt:lpstr>Arial</vt:lpstr>
      <vt:lpstr>Arial Narrow</vt:lpstr>
      <vt:lpstr>Calibri</vt:lpstr>
      <vt:lpstr>Century Schoolbook</vt:lpstr>
      <vt:lpstr>Monotype Sorts</vt:lpstr>
      <vt:lpstr>Tahoma</vt:lpstr>
      <vt:lpstr>Times New Roman</vt:lpstr>
      <vt:lpstr>Webdings</vt:lpstr>
      <vt:lpstr>Wingdings</vt:lpstr>
      <vt:lpstr>Wingdings 3</vt:lpstr>
      <vt:lpstr>ヒラギノ角ゴ Pro W3</vt:lpstr>
      <vt:lpstr>Computacenter Presentation Template 150514</vt:lpstr>
      <vt:lpstr>Visio</vt:lpstr>
      <vt:lpstr>Bitmap Image</vt:lpstr>
      <vt:lpstr>PowerPoint-Präsentation</vt:lpstr>
      <vt:lpstr>PowerPoint-Präsentation</vt:lpstr>
      <vt:lpstr>Housekeeping</vt:lpstr>
      <vt:lpstr>PowerPoint-Präsentation</vt:lpstr>
      <vt:lpstr>Wie steigen wir in die Ausbildung ein?</vt:lpstr>
      <vt:lpstr>Agenda Überblick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Rechenzentrum</vt:lpstr>
      <vt:lpstr>Aufgabe des Rechenzentrums?</vt:lpstr>
      <vt:lpstr>Unsere Kunden haben mehr als 1 RZ</vt:lpstr>
      <vt:lpstr>PowerPoint-Präsentation</vt:lpstr>
      <vt:lpstr>Rundgang durch ein RZ - Klimaanlage</vt:lpstr>
      <vt:lpstr>Rundgang durch ein RZ - Zugang</vt:lpstr>
      <vt:lpstr>Wie ein Rechenzentrum aussehen kann...</vt:lpstr>
      <vt:lpstr>Oder auch so….</vt:lpstr>
      <vt:lpstr>Rundgang durch ein RZ – USV und Batterien</vt:lpstr>
      <vt:lpstr>Rundgang durch ein RZ - Diesel</vt:lpstr>
      <vt:lpstr>Rundgang durch ein RZ - Löschanlage</vt:lpstr>
      <vt:lpstr>PowerPoint-Präsentation</vt:lpstr>
      <vt:lpstr>Was steht denn im RZ drin?</vt:lpstr>
      <vt:lpstr>Infrastruktur Management im Datacenter</vt:lpstr>
      <vt:lpstr>Klassisches DC Netzwerkarchitektur Beispiel</vt:lpstr>
      <vt:lpstr>X86 mittlerweile dominant im Server Markt</vt:lpstr>
      <vt:lpstr>2 Varanten von x86 Servern</vt:lpstr>
      <vt:lpstr>Rack Server brauchen viele Kabel &amp; Ports</vt:lpstr>
      <vt:lpstr>HP Führt Server Markt</vt:lpstr>
      <vt:lpstr>Cisco Führt Blade Server Markt</vt:lpstr>
      <vt:lpstr>Blade-Server sind  „Hot Stuff“ im RZ</vt:lpstr>
      <vt:lpstr>UCS – Unified Computing System: Die „Neuerfindung“ des x86/Intel-Servers </vt:lpstr>
      <vt:lpstr>High End Blades 2015</vt:lpstr>
      <vt:lpstr>PowerPoint-Präsentation</vt:lpstr>
      <vt:lpstr>Storage</vt:lpstr>
      <vt:lpstr>Herausforderung Datenspeicherung</vt:lpstr>
      <vt:lpstr>Informationen speichern   Das ist nicht alles !</vt:lpstr>
      <vt:lpstr>PowerPoint-Präsentation</vt:lpstr>
      <vt:lpstr>Evolution Speicherservices Applikationszentrisch</vt:lpstr>
      <vt:lpstr>Evolution Speicherservices Netzwerkzentrisch</vt:lpstr>
      <vt:lpstr>Evolution Speicherservices  Unified Storage</vt:lpstr>
      <vt:lpstr>Evolution Speicherservices Speicherwachstum</vt:lpstr>
      <vt:lpstr>Evolution Speicherservices Virtualisierung</vt:lpstr>
      <vt:lpstr>Storage Virtualisierung</vt:lpstr>
      <vt:lpstr>PowerPoint-Präsentation</vt:lpstr>
      <vt:lpstr>Comparing Solutions: Architecture</vt:lpstr>
      <vt:lpstr>Today’s Storage Networking Technologies</vt:lpstr>
      <vt:lpstr>World-Wide Names</vt:lpstr>
      <vt:lpstr>World-Wide Names</vt:lpstr>
      <vt:lpstr>PowerPoint-Präsentation</vt:lpstr>
      <vt:lpstr>Fibre Channel Layered Model</vt:lpstr>
      <vt:lpstr>Fibre Channel Layers</vt:lpstr>
      <vt:lpstr>Fabric Services</vt:lpstr>
      <vt:lpstr>Fibre Channel Topologies</vt:lpstr>
      <vt:lpstr>Switch Topology</vt:lpstr>
      <vt:lpstr>Fabric Switches</vt:lpstr>
      <vt:lpstr>Redundant Fabrics</vt:lpstr>
      <vt:lpstr>Multistage Core-Edge Architecture</vt:lpstr>
      <vt:lpstr>Director-Class Switches</vt:lpstr>
      <vt:lpstr>Storage Topologie</vt:lpstr>
      <vt:lpstr>SAN , NAS &amp; FCoE</vt:lpstr>
      <vt:lpstr>PowerPoint-Präsentation</vt:lpstr>
      <vt:lpstr>Klassische RZ-Architekturen haben viel Optimierungspotential !</vt:lpstr>
      <vt:lpstr>Cisco Nexus als Unified Switich</vt:lpstr>
      <vt:lpstr>DC out of the Box: „Integrierte Plattform“  für definierte Anwendungsbereiche</vt:lpstr>
      <vt:lpstr>Alle „Bundles“ brauchen Integration ! Das Netzwerk als Differenzierung ?!</vt:lpstr>
      <vt:lpstr>„Cloud“ ist verteilte Infrastruktur, die sich wie ein RZ darstellt: Hohe Anforderungen an‘s Netzwerk </vt:lpstr>
      <vt:lpstr>PowerPoint-Präsentation</vt:lpstr>
      <vt:lpstr>PowerPoint-Präsentation</vt:lpstr>
      <vt:lpstr>Implementierungsformen und ihre Vertreter 1/2</vt:lpstr>
      <vt:lpstr>Implementierungsformen und ihre Vertreter 2/2</vt:lpstr>
      <vt:lpstr>Abgrenzung  Client- und Applikationsvirtualisierung</vt:lpstr>
      <vt:lpstr>Applikationsvirtualisierung</vt:lpstr>
      <vt:lpstr>PowerPoint-Präsentation</vt:lpstr>
      <vt:lpstr>PowerPoint-Präsentation</vt:lpstr>
      <vt:lpstr>Nord Süd -&gt; Ost West</vt:lpstr>
      <vt:lpstr>PowerPoint-Präsentation</vt:lpstr>
      <vt:lpstr>PowerPoint-Präsentation</vt:lpstr>
      <vt:lpstr>Anforderungen der Nutzer an  IT-Services </vt:lpstr>
      <vt:lpstr>Aber, wie sieht die Bereitstellung von  IT-Services heute aus?</vt:lpstr>
      <vt:lpstr>Erbringungsformen von Cloud Services </vt:lpstr>
      <vt:lpstr>Typische Anwendungsszenarien (1) </vt:lpstr>
      <vt:lpstr>Typische Anwendungsszenarien (2) </vt:lpstr>
      <vt:lpstr>Auswirkungen nicht nur im Rechenzentrum</vt:lpstr>
      <vt:lpstr>Cloud Services verändern das Sicherheitsgefüge</vt:lpstr>
      <vt:lpstr>Arten von Cloud Services </vt:lpstr>
      <vt:lpstr>IT Service Provider Architektur 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Roecher, Dror-John</dc:creator>
  <cp:lastModifiedBy>Roecher, Dror-John</cp:lastModifiedBy>
  <cp:revision>52</cp:revision>
  <dcterms:created xsi:type="dcterms:W3CDTF">2016-01-04T12:30:50Z</dcterms:created>
  <dcterms:modified xsi:type="dcterms:W3CDTF">2016-01-11T21:21:22Z</dcterms:modified>
</cp:coreProperties>
</file>